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66" r:id="rId2"/>
    <p:sldId id="268" r:id="rId3"/>
    <p:sldId id="284" r:id="rId4"/>
    <p:sldId id="289" r:id="rId5"/>
    <p:sldId id="288" r:id="rId6"/>
    <p:sldId id="290" r:id="rId7"/>
    <p:sldId id="291" r:id="rId8"/>
    <p:sldId id="269" r:id="rId9"/>
    <p:sldId id="270" r:id="rId10"/>
    <p:sldId id="272" r:id="rId11"/>
    <p:sldId id="271" r:id="rId12"/>
    <p:sldId id="299" r:id="rId13"/>
    <p:sldId id="301" r:id="rId14"/>
    <p:sldId id="302" r:id="rId15"/>
    <p:sldId id="303" r:id="rId16"/>
    <p:sldId id="285" r:id="rId17"/>
    <p:sldId id="279" r:id="rId18"/>
    <p:sldId id="278" r:id="rId19"/>
    <p:sldId id="280" r:id="rId20"/>
    <p:sldId id="304" r:id="rId21"/>
    <p:sldId id="295" r:id="rId22"/>
    <p:sldId id="294" r:id="rId23"/>
    <p:sldId id="297" r:id="rId24"/>
    <p:sldId id="298" r:id="rId25"/>
    <p:sldId id="292" r:id="rId26"/>
    <p:sldId id="293" r:id="rId27"/>
    <p:sldId id="287" r:id="rId28"/>
    <p:sldId id="305" r:id="rId29"/>
  </p:sldIdLst>
  <p:sldSz cx="9144000" cy="6858000" type="screen4x3"/>
  <p:notesSz cx="6669088" cy="9926638"/>
  <p:defaultTextStyle>
    <a:defPPr>
      <a:defRPr lang="da-DK"/>
    </a:defPPr>
    <a:lvl1pPr algn="l" rtl="0" fontAlgn="base">
      <a:spcBef>
        <a:spcPct val="0"/>
      </a:spcBef>
      <a:spcAft>
        <a:spcPct val="0"/>
      </a:spcAft>
      <a:defRPr sz="1600" i="1" kern="1200">
        <a:solidFill>
          <a:srgbClr val="6E6E6F"/>
        </a:solidFill>
        <a:latin typeface="Verdana" pitchFamily="34" charset="0"/>
        <a:ea typeface="+mn-ea"/>
        <a:cs typeface="Times New Roman" pitchFamily="18" charset="0"/>
      </a:defRPr>
    </a:lvl1pPr>
    <a:lvl2pPr marL="457200" algn="l" rtl="0" fontAlgn="base">
      <a:spcBef>
        <a:spcPct val="0"/>
      </a:spcBef>
      <a:spcAft>
        <a:spcPct val="0"/>
      </a:spcAft>
      <a:defRPr sz="1600" i="1" kern="1200">
        <a:solidFill>
          <a:srgbClr val="6E6E6F"/>
        </a:solidFill>
        <a:latin typeface="Verdana" pitchFamily="34" charset="0"/>
        <a:ea typeface="+mn-ea"/>
        <a:cs typeface="Times New Roman" pitchFamily="18" charset="0"/>
      </a:defRPr>
    </a:lvl2pPr>
    <a:lvl3pPr marL="914400" algn="l" rtl="0" fontAlgn="base">
      <a:spcBef>
        <a:spcPct val="0"/>
      </a:spcBef>
      <a:spcAft>
        <a:spcPct val="0"/>
      </a:spcAft>
      <a:defRPr sz="1600" i="1" kern="1200">
        <a:solidFill>
          <a:srgbClr val="6E6E6F"/>
        </a:solidFill>
        <a:latin typeface="Verdana" pitchFamily="34" charset="0"/>
        <a:ea typeface="+mn-ea"/>
        <a:cs typeface="Times New Roman" pitchFamily="18" charset="0"/>
      </a:defRPr>
    </a:lvl3pPr>
    <a:lvl4pPr marL="1371600" algn="l" rtl="0" fontAlgn="base">
      <a:spcBef>
        <a:spcPct val="0"/>
      </a:spcBef>
      <a:spcAft>
        <a:spcPct val="0"/>
      </a:spcAft>
      <a:defRPr sz="1600" i="1" kern="1200">
        <a:solidFill>
          <a:srgbClr val="6E6E6F"/>
        </a:solidFill>
        <a:latin typeface="Verdana" pitchFamily="34" charset="0"/>
        <a:ea typeface="+mn-ea"/>
        <a:cs typeface="Times New Roman" pitchFamily="18" charset="0"/>
      </a:defRPr>
    </a:lvl4pPr>
    <a:lvl5pPr marL="1828800" algn="l" rtl="0" fontAlgn="base">
      <a:spcBef>
        <a:spcPct val="0"/>
      </a:spcBef>
      <a:spcAft>
        <a:spcPct val="0"/>
      </a:spcAft>
      <a:defRPr sz="1600" i="1" kern="1200">
        <a:solidFill>
          <a:srgbClr val="6E6E6F"/>
        </a:solidFill>
        <a:latin typeface="Verdana" pitchFamily="34" charset="0"/>
        <a:ea typeface="+mn-ea"/>
        <a:cs typeface="Times New Roman" pitchFamily="18" charset="0"/>
      </a:defRPr>
    </a:lvl5pPr>
    <a:lvl6pPr marL="2286000" algn="l" defTabSz="914400" rtl="0" eaLnBrk="1" latinLnBrk="0" hangingPunct="1">
      <a:defRPr sz="1600" i="1" kern="1200">
        <a:solidFill>
          <a:srgbClr val="6E6E6F"/>
        </a:solidFill>
        <a:latin typeface="Verdana" pitchFamily="34" charset="0"/>
        <a:ea typeface="+mn-ea"/>
        <a:cs typeface="Times New Roman" pitchFamily="18" charset="0"/>
      </a:defRPr>
    </a:lvl6pPr>
    <a:lvl7pPr marL="2743200" algn="l" defTabSz="914400" rtl="0" eaLnBrk="1" latinLnBrk="0" hangingPunct="1">
      <a:defRPr sz="1600" i="1" kern="1200">
        <a:solidFill>
          <a:srgbClr val="6E6E6F"/>
        </a:solidFill>
        <a:latin typeface="Verdana" pitchFamily="34" charset="0"/>
        <a:ea typeface="+mn-ea"/>
        <a:cs typeface="Times New Roman" pitchFamily="18" charset="0"/>
      </a:defRPr>
    </a:lvl7pPr>
    <a:lvl8pPr marL="3200400" algn="l" defTabSz="914400" rtl="0" eaLnBrk="1" latinLnBrk="0" hangingPunct="1">
      <a:defRPr sz="1600" i="1" kern="1200">
        <a:solidFill>
          <a:srgbClr val="6E6E6F"/>
        </a:solidFill>
        <a:latin typeface="Verdana" pitchFamily="34" charset="0"/>
        <a:ea typeface="+mn-ea"/>
        <a:cs typeface="Times New Roman" pitchFamily="18" charset="0"/>
      </a:defRPr>
    </a:lvl8pPr>
    <a:lvl9pPr marL="3657600" algn="l" defTabSz="914400" rtl="0" eaLnBrk="1" latinLnBrk="0" hangingPunct="1">
      <a:defRPr sz="1600" i="1" kern="1200">
        <a:solidFill>
          <a:srgbClr val="6E6E6F"/>
        </a:solidFill>
        <a:latin typeface="Verdana" pitchFamily="34" charset="0"/>
        <a:ea typeface="+mn-ea"/>
        <a:cs typeface="Times New Roman" pitchFamily="18"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chemeClr val="tx1"/>
    </p:penClr>
  </p:showPr>
  <p:clrMru>
    <a:srgbClr val="E78E24"/>
    <a:srgbClr val="4B4F55"/>
    <a:srgbClr val="040404"/>
    <a:srgbClr val="6E6E6F"/>
    <a:srgbClr val="DC0217"/>
    <a:srgbClr val="1B0807"/>
    <a:srgbClr val="C2C2C2"/>
    <a:srgbClr val="FF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7993" autoAdjust="0"/>
    <p:restoredTop sz="81849" autoAdjust="0"/>
  </p:normalViewPr>
  <p:slideViewPr>
    <p:cSldViewPr>
      <p:cViewPr varScale="1">
        <p:scale>
          <a:sx n="80" d="100"/>
          <a:sy n="80" d="100"/>
        </p:scale>
        <p:origin x="-84" y="-96"/>
      </p:cViewPr>
      <p:guideLst>
        <p:guide orient="horz" pos="4032"/>
        <p:guide pos="528"/>
        <p:guide pos="52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75" d="100"/>
          <a:sy n="75" d="100"/>
        </p:scale>
        <p:origin x="-1368" y="1416"/>
      </p:cViewPr>
      <p:guideLst>
        <p:guide orient="horz" pos="3126"/>
        <p:guide pos="2101"/>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0" y="0"/>
            <a:ext cx="28892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i="0">
                <a:solidFill>
                  <a:schemeClr val="tx1"/>
                </a:solidFill>
                <a:latin typeface="Times New Roman" pitchFamily="18" charset="0"/>
              </a:defRPr>
            </a:lvl1pPr>
          </a:lstStyle>
          <a:p>
            <a:pPr>
              <a:defRPr/>
            </a:pPr>
            <a:endParaRPr lang="da-DK"/>
          </a:p>
        </p:txBody>
      </p:sp>
      <p:sp>
        <p:nvSpPr>
          <p:cNvPr id="89091" name="Rectangle 3"/>
          <p:cNvSpPr>
            <a:spLocks noGrp="1" noChangeArrowheads="1"/>
          </p:cNvSpPr>
          <p:nvPr>
            <p:ph type="dt" sz="quarter" idx="1"/>
          </p:nvPr>
        </p:nvSpPr>
        <p:spPr bwMode="auto">
          <a:xfrm>
            <a:off x="3779838" y="0"/>
            <a:ext cx="28892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i="0">
                <a:solidFill>
                  <a:schemeClr val="tx1"/>
                </a:solidFill>
                <a:latin typeface="Times New Roman" pitchFamily="18" charset="0"/>
              </a:defRPr>
            </a:lvl1pPr>
          </a:lstStyle>
          <a:p>
            <a:pPr>
              <a:defRPr/>
            </a:pPr>
            <a:endParaRPr lang="da-DK"/>
          </a:p>
        </p:txBody>
      </p:sp>
      <p:sp>
        <p:nvSpPr>
          <p:cNvPr id="89092" name="Rectangle 4"/>
          <p:cNvSpPr>
            <a:spLocks noGrp="1" noChangeArrowheads="1"/>
          </p:cNvSpPr>
          <p:nvPr>
            <p:ph type="ftr" sz="quarter" idx="2"/>
          </p:nvPr>
        </p:nvSpPr>
        <p:spPr bwMode="auto">
          <a:xfrm>
            <a:off x="0" y="9429750"/>
            <a:ext cx="288925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i="0">
                <a:solidFill>
                  <a:schemeClr val="tx1"/>
                </a:solidFill>
                <a:latin typeface="Times New Roman" pitchFamily="18" charset="0"/>
              </a:defRPr>
            </a:lvl1pPr>
          </a:lstStyle>
          <a:p>
            <a:pPr>
              <a:defRPr/>
            </a:pPr>
            <a:endParaRPr lang="da-DK"/>
          </a:p>
        </p:txBody>
      </p:sp>
      <p:sp>
        <p:nvSpPr>
          <p:cNvPr id="89093" name="Rectangle 5"/>
          <p:cNvSpPr>
            <a:spLocks noGrp="1" noChangeArrowheads="1"/>
          </p:cNvSpPr>
          <p:nvPr>
            <p:ph type="sldNum" sz="quarter" idx="3"/>
          </p:nvPr>
        </p:nvSpPr>
        <p:spPr bwMode="auto">
          <a:xfrm>
            <a:off x="3779838" y="9429750"/>
            <a:ext cx="288925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i="0">
                <a:solidFill>
                  <a:schemeClr val="tx1"/>
                </a:solidFill>
                <a:latin typeface="Times New Roman" pitchFamily="18" charset="0"/>
              </a:defRPr>
            </a:lvl1pPr>
          </a:lstStyle>
          <a:p>
            <a:pPr>
              <a:defRPr/>
            </a:pPr>
            <a:fld id="{25047E04-97D0-49BE-ABC8-14F40D6F204A}" type="slidenum">
              <a:rPr lang="da-DK"/>
              <a:pPr>
                <a:defRPr/>
              </a:pPr>
              <a:t>‹#›</a:t>
            </a:fld>
            <a:endParaRPr lang="da-DK"/>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8892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i="0">
                <a:solidFill>
                  <a:schemeClr val="tx1"/>
                </a:solidFill>
                <a:latin typeface="Times New Roman" pitchFamily="18" charset="0"/>
              </a:defRPr>
            </a:lvl1pPr>
          </a:lstStyle>
          <a:p>
            <a:pPr>
              <a:defRPr/>
            </a:pPr>
            <a:endParaRPr lang="da-DK"/>
          </a:p>
        </p:txBody>
      </p:sp>
      <p:sp>
        <p:nvSpPr>
          <p:cNvPr id="7171" name="Rectangle 3"/>
          <p:cNvSpPr>
            <a:spLocks noGrp="1" noChangeArrowheads="1"/>
          </p:cNvSpPr>
          <p:nvPr>
            <p:ph type="dt" idx="1"/>
          </p:nvPr>
        </p:nvSpPr>
        <p:spPr bwMode="auto">
          <a:xfrm>
            <a:off x="3779838" y="0"/>
            <a:ext cx="28892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i="0">
                <a:solidFill>
                  <a:schemeClr val="tx1"/>
                </a:solidFill>
                <a:latin typeface="Times New Roman" pitchFamily="18" charset="0"/>
              </a:defRPr>
            </a:lvl1pPr>
          </a:lstStyle>
          <a:p>
            <a:pPr>
              <a:defRPr/>
            </a:pPr>
            <a:endParaRPr lang="da-DK"/>
          </a:p>
        </p:txBody>
      </p:sp>
      <p:sp>
        <p:nvSpPr>
          <p:cNvPr id="31748" name="Rectangle 4"/>
          <p:cNvSpPr>
            <a:spLocks noGrp="1" noRot="1" noChangeAspect="1" noChangeArrowheads="1" noTextEdit="1"/>
          </p:cNvSpPr>
          <p:nvPr>
            <p:ph type="sldImg" idx="2"/>
          </p:nvPr>
        </p:nvSpPr>
        <p:spPr bwMode="auto">
          <a:xfrm>
            <a:off x="854075" y="744538"/>
            <a:ext cx="4964113" cy="3722687"/>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889000" y="4714875"/>
            <a:ext cx="4891088"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a-DK" noProof="0" smtClean="0"/>
              <a:t>Klik for at redigere teksttypografierne i masteren</a:t>
            </a:r>
          </a:p>
          <a:p>
            <a:pPr lvl="1"/>
            <a:r>
              <a:rPr lang="da-DK" noProof="0" smtClean="0"/>
              <a:t>Andet niveau</a:t>
            </a:r>
          </a:p>
          <a:p>
            <a:pPr lvl="2"/>
            <a:r>
              <a:rPr lang="da-DK" noProof="0" smtClean="0"/>
              <a:t>Tredje niveau</a:t>
            </a:r>
          </a:p>
          <a:p>
            <a:pPr lvl="3"/>
            <a:r>
              <a:rPr lang="da-DK" noProof="0" smtClean="0"/>
              <a:t>Fjerde niveau</a:t>
            </a:r>
          </a:p>
          <a:p>
            <a:pPr lvl="4"/>
            <a:r>
              <a:rPr lang="da-DK" noProof="0" smtClean="0"/>
              <a:t>Femte niveau</a:t>
            </a:r>
          </a:p>
        </p:txBody>
      </p:sp>
      <p:sp>
        <p:nvSpPr>
          <p:cNvPr id="7174" name="Rectangle 6"/>
          <p:cNvSpPr>
            <a:spLocks noGrp="1" noChangeArrowheads="1"/>
          </p:cNvSpPr>
          <p:nvPr>
            <p:ph type="ftr" sz="quarter" idx="4"/>
          </p:nvPr>
        </p:nvSpPr>
        <p:spPr bwMode="auto">
          <a:xfrm>
            <a:off x="0" y="9429750"/>
            <a:ext cx="288925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i="0">
                <a:solidFill>
                  <a:schemeClr val="tx1"/>
                </a:solidFill>
                <a:latin typeface="Times New Roman" pitchFamily="18" charset="0"/>
              </a:defRPr>
            </a:lvl1pPr>
          </a:lstStyle>
          <a:p>
            <a:pPr>
              <a:defRPr/>
            </a:pPr>
            <a:endParaRPr lang="da-DK"/>
          </a:p>
        </p:txBody>
      </p:sp>
      <p:sp>
        <p:nvSpPr>
          <p:cNvPr id="7175" name="Rectangle 7"/>
          <p:cNvSpPr>
            <a:spLocks noGrp="1" noChangeArrowheads="1"/>
          </p:cNvSpPr>
          <p:nvPr>
            <p:ph type="sldNum" sz="quarter" idx="5"/>
          </p:nvPr>
        </p:nvSpPr>
        <p:spPr bwMode="auto">
          <a:xfrm>
            <a:off x="3779838" y="9429750"/>
            <a:ext cx="288925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i="0">
                <a:solidFill>
                  <a:schemeClr val="tx1"/>
                </a:solidFill>
                <a:latin typeface="Times New Roman" pitchFamily="18" charset="0"/>
              </a:defRPr>
            </a:lvl1pPr>
          </a:lstStyle>
          <a:p>
            <a:pPr>
              <a:defRPr/>
            </a:pPr>
            <a:fld id="{9D02CE47-F9CF-4DE9-B709-42E694232F8F}" type="slidenum">
              <a:rPr lang="da-DK"/>
              <a:pPr>
                <a:defRPr/>
              </a:pPr>
              <a:t>‹#›</a:t>
            </a:fld>
            <a:endParaRPr lang="da-DK"/>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2C0588C0-88AA-4ACB-B336-E37C0EFA0A0F}" type="slidenum">
              <a:rPr lang="da-DK" altLang="en-US" smtClean="0"/>
              <a:pPr/>
              <a:t>1</a:t>
            </a:fld>
            <a:endParaRPr lang="da-DK" altLang="en-US" smtClean="0"/>
          </a:p>
        </p:txBody>
      </p:sp>
      <p:sp>
        <p:nvSpPr>
          <p:cNvPr id="32771" name="Rectangle 2"/>
          <p:cNvSpPr>
            <a:spLocks noGrp="1" noRot="1" noChangeAspect="1" noChangeArrowheads="1" noTextEdit="1"/>
          </p:cNvSpPr>
          <p:nvPr>
            <p:ph type="sldImg"/>
          </p:nvPr>
        </p:nvSpPr>
        <p:spPr>
          <a:xfrm>
            <a:off x="847725" y="744538"/>
            <a:ext cx="3417888" cy="2563812"/>
          </a:xfrm>
          <a:ln/>
        </p:spPr>
      </p:sp>
      <p:sp>
        <p:nvSpPr>
          <p:cNvPr id="32772" name="Rectangle 3"/>
          <p:cNvSpPr>
            <a:spLocks noGrp="1" noChangeArrowheads="1"/>
          </p:cNvSpPr>
          <p:nvPr>
            <p:ph type="body" idx="1"/>
          </p:nvPr>
        </p:nvSpPr>
        <p:spPr>
          <a:xfrm>
            <a:off x="889000" y="3640138"/>
            <a:ext cx="4891088" cy="5541962"/>
          </a:xfrm>
          <a:noFill/>
          <a:ln/>
        </p:spPr>
        <p:txBody>
          <a:bodyPr/>
          <a:lstStyle/>
          <a:p>
            <a:pPr marL="171450" indent="-171450" eaLnBrk="1" hangingPunct="1">
              <a:buFontTx/>
              <a:buChar char="-"/>
            </a:pPr>
            <a:endParaRPr lang="en-US" altLang="en-US" sz="100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r>
              <a:rPr lang="en-GB" altLang="en-US" smtClean="0"/>
              <a:t>Power spectral densities of four example grids from key wind states</a:t>
            </a:r>
          </a:p>
          <a:p>
            <a:r>
              <a:rPr lang="en-GB" altLang="en-US" smtClean="0"/>
              <a:t>Spectra taken from 1 year daily data centred on summer and averaged across 36 years</a:t>
            </a:r>
          </a:p>
          <a:p>
            <a:r>
              <a:rPr lang="en-GB" altLang="en-US" smtClean="0"/>
              <a:t>See peak at 0.02 cycles/day = 50 days – thought to be associated with MJO</a:t>
            </a:r>
          </a:p>
        </p:txBody>
      </p:sp>
      <p:sp>
        <p:nvSpPr>
          <p:cNvPr id="41988" name="Slide Number Placeholder 3"/>
          <p:cNvSpPr>
            <a:spLocks noGrp="1"/>
          </p:cNvSpPr>
          <p:nvPr>
            <p:ph type="sldNum" sz="quarter" idx="5"/>
          </p:nvPr>
        </p:nvSpPr>
        <p:spPr>
          <a:noFill/>
        </p:spPr>
        <p:txBody>
          <a:bodyPr/>
          <a:lstStyle/>
          <a:p>
            <a:fld id="{F64541D8-8846-4A1A-A952-4E31467114C5}" type="slidenum">
              <a:rPr lang="da-DK" altLang="en-US" smtClean="0"/>
              <a:pPr/>
              <a:t>12</a:t>
            </a:fld>
            <a:endParaRPr lang="da-DK"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r>
              <a:rPr lang="en-GB" altLang="en-US" smtClean="0"/>
              <a:t>Find that wind speed does follow the same cycle as precip and zonal wind</a:t>
            </a:r>
          </a:p>
        </p:txBody>
      </p:sp>
      <p:sp>
        <p:nvSpPr>
          <p:cNvPr id="44036" name="Slide Number Placeholder 3"/>
          <p:cNvSpPr>
            <a:spLocks noGrp="1"/>
          </p:cNvSpPr>
          <p:nvPr>
            <p:ph type="sldNum" sz="quarter" idx="5"/>
          </p:nvPr>
        </p:nvSpPr>
        <p:spPr>
          <a:noFill/>
        </p:spPr>
        <p:txBody>
          <a:bodyPr/>
          <a:lstStyle/>
          <a:p>
            <a:fld id="{353DD67D-BA65-43BE-9F79-295D62A59EEC}" type="slidenum">
              <a:rPr lang="da-DK" altLang="en-US" smtClean="0"/>
              <a:pPr/>
              <a:t>13</a:t>
            </a:fld>
            <a:endParaRPr lang="da-DK"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p:spPr>
        <p:txBody>
          <a:bodyPr/>
          <a:lstStyle/>
          <a:p>
            <a:r>
              <a:rPr lang="en-GB" altLang="en-US" smtClean="0"/>
              <a:t>Main focus is on summer because of precipitation</a:t>
            </a:r>
          </a:p>
          <a:p>
            <a:r>
              <a:rPr lang="en-GB" altLang="en-US" smtClean="0"/>
              <a:t>Demand for energy is year-round – do we see similar cycles in winter wind speed?</a:t>
            </a:r>
          </a:p>
          <a:p>
            <a:r>
              <a:rPr lang="en-GB" altLang="en-US" smtClean="0"/>
              <a:t>Expected to see this because MJO is year-round</a:t>
            </a:r>
          </a:p>
          <a:p>
            <a:r>
              <a:rPr lang="en-GB" altLang="en-US" smtClean="0"/>
              <a:t>But no – inconsistent signal</a:t>
            </a:r>
          </a:p>
          <a:p>
            <a:r>
              <a:rPr lang="en-GB" altLang="en-US" smtClean="0"/>
              <a:t>Conclude: intraseasonal variability on 50 day cycle important for wind in summer, but not conclusive in winter</a:t>
            </a:r>
          </a:p>
        </p:txBody>
      </p:sp>
      <p:sp>
        <p:nvSpPr>
          <p:cNvPr id="45060" name="Slide Number Placeholder 3"/>
          <p:cNvSpPr>
            <a:spLocks noGrp="1"/>
          </p:cNvSpPr>
          <p:nvPr>
            <p:ph type="sldNum" sz="quarter" idx="5"/>
          </p:nvPr>
        </p:nvSpPr>
        <p:spPr>
          <a:noFill/>
        </p:spPr>
        <p:txBody>
          <a:bodyPr/>
          <a:lstStyle/>
          <a:p>
            <a:fld id="{E10730A3-3505-4D79-ADEC-E90B0B42FE31}" type="slidenum">
              <a:rPr lang="da-DK" altLang="en-US" smtClean="0"/>
              <a:pPr/>
              <a:t>14</a:t>
            </a:fld>
            <a:endParaRPr lang="da-DK"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r>
              <a:rPr lang="en-GB" altLang="en-US" smtClean="0"/>
              <a:t>Tailoring question towards wind farm operators, how often do they need to be concerned about no-wind events? </a:t>
            </a:r>
          </a:p>
          <a:p>
            <a:r>
              <a:rPr lang="en-GB" altLang="en-US" smtClean="0"/>
              <a:t>See hints of same 50 day cycle but of course strongly threshold dependent</a:t>
            </a:r>
          </a:p>
          <a:p>
            <a:r>
              <a:rPr lang="en-GB" altLang="en-US" smtClean="0"/>
              <a:t>Turbine threshold is instantaneous but I am applying it to the daily mean</a:t>
            </a:r>
          </a:p>
        </p:txBody>
      </p:sp>
      <p:sp>
        <p:nvSpPr>
          <p:cNvPr id="46084" name="Slide Number Placeholder 3"/>
          <p:cNvSpPr>
            <a:spLocks noGrp="1"/>
          </p:cNvSpPr>
          <p:nvPr>
            <p:ph type="sldNum" sz="quarter" idx="5"/>
          </p:nvPr>
        </p:nvSpPr>
        <p:spPr>
          <a:noFill/>
        </p:spPr>
        <p:txBody>
          <a:bodyPr/>
          <a:lstStyle/>
          <a:p>
            <a:fld id="{A443E44D-3158-4FCB-AB56-D057C39991B8}" type="slidenum">
              <a:rPr lang="da-DK" altLang="en-US" smtClean="0"/>
              <a:pPr/>
              <a:t>15</a:t>
            </a:fld>
            <a:endParaRPr lang="da-DK"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p:spPr>
        <p:txBody>
          <a:bodyPr/>
          <a:lstStyle/>
          <a:p>
            <a:endParaRPr lang="en-GB" altLang="en-US" smtClean="0"/>
          </a:p>
          <a:p>
            <a:endParaRPr lang="en-GB" altLang="en-US" smtClean="0"/>
          </a:p>
        </p:txBody>
      </p:sp>
      <p:sp>
        <p:nvSpPr>
          <p:cNvPr id="47108" name="Slide Number Placeholder 3"/>
          <p:cNvSpPr>
            <a:spLocks noGrp="1"/>
          </p:cNvSpPr>
          <p:nvPr>
            <p:ph type="sldNum" sz="quarter" idx="5"/>
          </p:nvPr>
        </p:nvSpPr>
        <p:spPr>
          <a:noFill/>
        </p:spPr>
        <p:txBody>
          <a:bodyPr/>
          <a:lstStyle/>
          <a:p>
            <a:fld id="{E73C5393-EE92-401F-B09C-F0E068ED8B68}" type="slidenum">
              <a:rPr lang="da-DK" altLang="en-US" smtClean="0"/>
              <a:pPr/>
              <a:t>16</a:t>
            </a:fld>
            <a:endParaRPr lang="da-DK"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endParaRPr lang="en-GB" altLang="en-US" smtClean="0"/>
          </a:p>
        </p:txBody>
      </p:sp>
      <p:sp>
        <p:nvSpPr>
          <p:cNvPr id="48132" name="Slide Number Placeholder 3"/>
          <p:cNvSpPr>
            <a:spLocks noGrp="1"/>
          </p:cNvSpPr>
          <p:nvPr>
            <p:ph type="sldNum" sz="quarter" idx="5"/>
          </p:nvPr>
        </p:nvSpPr>
        <p:spPr>
          <a:noFill/>
        </p:spPr>
        <p:txBody>
          <a:bodyPr/>
          <a:lstStyle/>
          <a:p>
            <a:fld id="{10735661-A318-46E4-9F2D-542FCBEC07CE}" type="slidenum">
              <a:rPr lang="da-DK" altLang="en-US" smtClean="0"/>
              <a:pPr/>
              <a:t>17</a:t>
            </a:fld>
            <a:endParaRPr lang="da-DK"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r>
              <a:rPr lang="en-GB" altLang="en-US" smtClean="0"/>
              <a:t>Individual ensemble members for one date</a:t>
            </a:r>
          </a:p>
        </p:txBody>
      </p:sp>
      <p:sp>
        <p:nvSpPr>
          <p:cNvPr id="49156" name="Slide Number Placeholder 3"/>
          <p:cNvSpPr>
            <a:spLocks noGrp="1"/>
          </p:cNvSpPr>
          <p:nvPr>
            <p:ph type="sldNum" sz="quarter" idx="5"/>
          </p:nvPr>
        </p:nvSpPr>
        <p:spPr>
          <a:noFill/>
        </p:spPr>
        <p:txBody>
          <a:bodyPr/>
          <a:lstStyle/>
          <a:p>
            <a:fld id="{F01E3B7D-CE9A-4378-B99D-05C439195650}" type="slidenum">
              <a:rPr lang="da-DK" altLang="en-US" smtClean="0"/>
              <a:pPr/>
              <a:t>18</a:t>
            </a:fld>
            <a:endParaRPr lang="da-DK"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p:spPr>
        <p:txBody>
          <a:bodyPr/>
          <a:lstStyle/>
          <a:p>
            <a:r>
              <a:rPr lang="en-GB" altLang="en-US" smtClean="0"/>
              <a:t>Normalised standard deviation largest in non windy areas, but 20% of several thousand MW/m2 still large</a:t>
            </a:r>
          </a:p>
          <a:p>
            <a:r>
              <a:rPr lang="en-GB" altLang="en-US" smtClean="0"/>
              <a:t>Already close to 30% error limit in windy areas even without accounting for initial conditions or model uncertainty</a:t>
            </a:r>
          </a:p>
        </p:txBody>
      </p:sp>
      <p:sp>
        <p:nvSpPr>
          <p:cNvPr id="50180" name="Slide Number Placeholder 3"/>
          <p:cNvSpPr>
            <a:spLocks noGrp="1"/>
          </p:cNvSpPr>
          <p:nvPr>
            <p:ph type="sldNum" sz="quarter" idx="5"/>
          </p:nvPr>
        </p:nvSpPr>
        <p:spPr>
          <a:noFill/>
        </p:spPr>
        <p:txBody>
          <a:bodyPr/>
          <a:lstStyle/>
          <a:p>
            <a:fld id="{DA1B255E-B261-45C2-8B79-DC0D6492AD74}" type="slidenum">
              <a:rPr lang="da-DK" altLang="en-US" smtClean="0"/>
              <a:pPr/>
              <a:t>20</a:t>
            </a:fld>
            <a:endParaRPr lang="da-DK"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r>
              <a:rPr lang="en-GB" altLang="en-US" smtClean="0"/>
              <a:t>Pink contours are for normalised standard deviation of 30%</a:t>
            </a:r>
          </a:p>
        </p:txBody>
      </p:sp>
      <p:sp>
        <p:nvSpPr>
          <p:cNvPr id="51204" name="Slide Number Placeholder 3"/>
          <p:cNvSpPr>
            <a:spLocks noGrp="1"/>
          </p:cNvSpPr>
          <p:nvPr>
            <p:ph type="sldNum" sz="quarter" idx="5"/>
          </p:nvPr>
        </p:nvSpPr>
        <p:spPr>
          <a:noFill/>
        </p:spPr>
        <p:txBody>
          <a:bodyPr/>
          <a:lstStyle/>
          <a:p>
            <a:fld id="{F516120C-D20D-4908-A813-8D15A2BA85B1}" type="slidenum">
              <a:rPr lang="da-DK" altLang="en-US" smtClean="0"/>
              <a:pPr/>
              <a:t>24</a:t>
            </a:fld>
            <a:endParaRPr lang="da-DK"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r>
              <a:rPr lang="en-GB" altLang="en-US" smtClean="0"/>
              <a:t>Time series of 80m wind power forecast for selected sample grids (shown as X on map)</a:t>
            </a:r>
          </a:p>
        </p:txBody>
      </p:sp>
      <p:sp>
        <p:nvSpPr>
          <p:cNvPr id="52228" name="Slide Number Placeholder 3"/>
          <p:cNvSpPr>
            <a:spLocks noGrp="1"/>
          </p:cNvSpPr>
          <p:nvPr>
            <p:ph type="sldNum" sz="quarter" idx="5"/>
          </p:nvPr>
        </p:nvSpPr>
        <p:spPr>
          <a:noFill/>
        </p:spPr>
        <p:txBody>
          <a:bodyPr/>
          <a:lstStyle/>
          <a:p>
            <a:fld id="{99935CB7-FB23-4311-A455-7AF9596ADAC4}" type="slidenum">
              <a:rPr lang="da-DK" altLang="en-US" smtClean="0"/>
              <a:pPr/>
              <a:t>25</a:t>
            </a:fld>
            <a:endParaRPr lang="da-DK"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316E772F-5FF0-4DB9-89DB-BAFF0BA34EAC}" type="slidenum">
              <a:rPr lang="da-DK" altLang="en-US" smtClean="0"/>
              <a:pPr/>
              <a:t>2</a:t>
            </a:fld>
            <a:endParaRPr lang="da-DK" altLang="en-U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marL="171450" indent="-171450" eaLnBrk="1" hangingPunct="1">
              <a:buFontTx/>
              <a:buChar char="-"/>
            </a:pPr>
            <a:endParaRPr lang="en-GB"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r>
              <a:rPr lang="en-GB" altLang="en-US" smtClean="0"/>
              <a:t>Next step is to develop a simple parameterisation tool to allow us to infer hourly spread in ensemble wind forecast from a daily forecast to allow wind farm operators to better understand their risks when committing to providing a certain amount of power for the following day</a:t>
            </a:r>
          </a:p>
        </p:txBody>
      </p:sp>
      <p:sp>
        <p:nvSpPr>
          <p:cNvPr id="53252" name="Slide Number Placeholder 3"/>
          <p:cNvSpPr>
            <a:spLocks noGrp="1"/>
          </p:cNvSpPr>
          <p:nvPr>
            <p:ph type="sldNum" sz="quarter" idx="5"/>
          </p:nvPr>
        </p:nvSpPr>
        <p:spPr>
          <a:noFill/>
        </p:spPr>
        <p:txBody>
          <a:bodyPr/>
          <a:lstStyle/>
          <a:p>
            <a:fld id="{D7B79512-6DC8-4C5F-A137-21719AC55120}" type="slidenum">
              <a:rPr lang="da-DK" altLang="en-US" smtClean="0"/>
              <a:pPr/>
              <a:t>27</a:t>
            </a:fld>
            <a:endParaRPr lang="da-DK"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r>
              <a:rPr lang="en-GB" altLang="en-US" smtClean="0"/>
              <a:t>Next step is to develop a simple parameterisation tool to allow us to infer hourly spread in ensemble wind forecast from a daily forecast to allow wind farm operators to better understand their risks when committing to providing a certain amount of power for the following day</a:t>
            </a:r>
          </a:p>
        </p:txBody>
      </p:sp>
      <p:sp>
        <p:nvSpPr>
          <p:cNvPr id="53252" name="Slide Number Placeholder 3"/>
          <p:cNvSpPr>
            <a:spLocks noGrp="1"/>
          </p:cNvSpPr>
          <p:nvPr>
            <p:ph type="sldNum" sz="quarter" idx="5"/>
          </p:nvPr>
        </p:nvSpPr>
        <p:spPr>
          <a:noFill/>
        </p:spPr>
        <p:txBody>
          <a:bodyPr/>
          <a:lstStyle/>
          <a:p>
            <a:fld id="{D7B79512-6DC8-4C5F-A137-21719AC55120}" type="slidenum">
              <a:rPr lang="da-DK" altLang="en-US" smtClean="0"/>
              <a:pPr/>
              <a:t>28</a:t>
            </a:fld>
            <a:endParaRPr lang="da-DK"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endParaRPr lang="en-GB" altLang="en-US" smtClean="0"/>
          </a:p>
        </p:txBody>
      </p:sp>
      <p:sp>
        <p:nvSpPr>
          <p:cNvPr id="34820" name="Slide Number Placeholder 3"/>
          <p:cNvSpPr>
            <a:spLocks noGrp="1"/>
          </p:cNvSpPr>
          <p:nvPr>
            <p:ph type="sldNum" sz="quarter" idx="5"/>
          </p:nvPr>
        </p:nvSpPr>
        <p:spPr>
          <a:noFill/>
        </p:spPr>
        <p:txBody>
          <a:bodyPr/>
          <a:lstStyle/>
          <a:p>
            <a:fld id="{7881755B-A3B4-4736-BFD3-34DDC5A677F8}" type="slidenum">
              <a:rPr lang="da-DK" altLang="en-US" smtClean="0"/>
              <a:pPr/>
              <a:t>3</a:t>
            </a:fld>
            <a:endParaRPr lang="da-DK"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endParaRPr lang="en-GB" altLang="en-US" smtClean="0"/>
          </a:p>
        </p:txBody>
      </p:sp>
      <p:sp>
        <p:nvSpPr>
          <p:cNvPr id="35844" name="Slide Number Placeholder 3"/>
          <p:cNvSpPr>
            <a:spLocks noGrp="1"/>
          </p:cNvSpPr>
          <p:nvPr>
            <p:ph type="sldNum" sz="quarter" idx="5"/>
          </p:nvPr>
        </p:nvSpPr>
        <p:spPr>
          <a:noFill/>
        </p:spPr>
        <p:txBody>
          <a:bodyPr/>
          <a:lstStyle/>
          <a:p>
            <a:fld id="{D2E753E0-1FEA-41D9-B5DE-7D6DAD090888}" type="slidenum">
              <a:rPr lang="da-DK" altLang="en-US" smtClean="0"/>
              <a:pPr/>
              <a:t>4</a:t>
            </a:fld>
            <a:endParaRPr lang="da-DK"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endParaRPr lang="en-GB" altLang="en-US" smtClean="0"/>
          </a:p>
        </p:txBody>
      </p:sp>
      <p:sp>
        <p:nvSpPr>
          <p:cNvPr id="36868" name="Slide Number Placeholder 3"/>
          <p:cNvSpPr>
            <a:spLocks noGrp="1"/>
          </p:cNvSpPr>
          <p:nvPr>
            <p:ph type="sldNum" sz="quarter" idx="5"/>
          </p:nvPr>
        </p:nvSpPr>
        <p:spPr>
          <a:noFill/>
        </p:spPr>
        <p:txBody>
          <a:bodyPr/>
          <a:lstStyle/>
          <a:p>
            <a:fld id="{50B5D5F4-6E5C-43D3-8C15-464EDE8EE0CA}" type="slidenum">
              <a:rPr lang="da-DK" altLang="en-US" smtClean="0"/>
              <a:pPr/>
              <a:t>5</a:t>
            </a:fld>
            <a:endParaRPr lang="da-DK"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p:spPr>
        <p:txBody>
          <a:bodyPr/>
          <a:lstStyle/>
          <a:p>
            <a:r>
              <a:rPr lang="en-GB" altLang="en-US" smtClean="0"/>
              <a:t>Met Office provide service for wind operators: hourly time resolution, site specific wind forecasts up to 6 days ahead</a:t>
            </a:r>
          </a:p>
        </p:txBody>
      </p:sp>
      <p:sp>
        <p:nvSpPr>
          <p:cNvPr id="37892" name="Slide Number Placeholder 3"/>
          <p:cNvSpPr>
            <a:spLocks noGrp="1"/>
          </p:cNvSpPr>
          <p:nvPr>
            <p:ph type="sldNum" sz="quarter" idx="5"/>
          </p:nvPr>
        </p:nvSpPr>
        <p:spPr>
          <a:noFill/>
        </p:spPr>
        <p:txBody>
          <a:bodyPr/>
          <a:lstStyle/>
          <a:p>
            <a:fld id="{7D8E0DCA-D187-4EAD-9977-24B253B3C6D4}" type="slidenum">
              <a:rPr lang="da-DK" altLang="en-US" smtClean="0"/>
              <a:pPr/>
              <a:t>7</a:t>
            </a:fld>
            <a:endParaRPr lang="da-DK"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r>
              <a:rPr lang="en-GB" altLang="en-US" smtClean="0"/>
              <a:t>Low wind event=mean daily wind &lt; cut in speed</a:t>
            </a:r>
          </a:p>
          <a:p>
            <a:r>
              <a:rPr lang="en-GB" altLang="en-US" smtClean="0"/>
              <a:t>Bottom panel: site these events don’t impact long term energy yield, so may not be considered when deciding whether to install wind capacity, but important operationally</a:t>
            </a:r>
          </a:p>
        </p:txBody>
      </p:sp>
      <p:sp>
        <p:nvSpPr>
          <p:cNvPr id="38916" name="Slide Number Placeholder 3"/>
          <p:cNvSpPr>
            <a:spLocks noGrp="1"/>
          </p:cNvSpPr>
          <p:nvPr>
            <p:ph type="sldNum" sz="quarter" idx="5"/>
          </p:nvPr>
        </p:nvSpPr>
        <p:spPr>
          <a:noFill/>
        </p:spPr>
        <p:txBody>
          <a:bodyPr/>
          <a:lstStyle/>
          <a:p>
            <a:fld id="{C524237A-BB4F-4ECB-A206-7B324837069F}" type="slidenum">
              <a:rPr lang="da-DK" altLang="en-US" smtClean="0"/>
              <a:pPr/>
              <a:t>9</a:t>
            </a:fld>
            <a:endParaRPr lang="da-DK"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r>
              <a:rPr lang="en-GB" altLang="en-US" smtClean="0"/>
              <a:t>Panel plot shows fraction of days which have noon wind speed &gt; cutin speed when the key states have no wind (NB now looking at noon speed not daily mean just for this slide)</a:t>
            </a:r>
          </a:p>
          <a:p>
            <a:r>
              <a:rPr lang="en-GB" altLang="en-US" smtClean="0"/>
              <a:t>Left plot shows selected regions on ERA Interim grid (5 key wind states and some sample sites used for following slides)</a:t>
            </a:r>
          </a:p>
        </p:txBody>
      </p:sp>
      <p:sp>
        <p:nvSpPr>
          <p:cNvPr id="39940" name="Slide Number Placeholder 3"/>
          <p:cNvSpPr>
            <a:spLocks noGrp="1"/>
          </p:cNvSpPr>
          <p:nvPr>
            <p:ph type="sldNum" sz="quarter" idx="5"/>
          </p:nvPr>
        </p:nvSpPr>
        <p:spPr>
          <a:noFill/>
        </p:spPr>
        <p:txBody>
          <a:bodyPr/>
          <a:lstStyle/>
          <a:p>
            <a:fld id="{EFBE5FC5-634C-44E5-857E-3A449E9287F9}" type="slidenum">
              <a:rPr lang="da-DK" altLang="en-US" smtClean="0"/>
              <a:pPr/>
              <a:t>10</a:t>
            </a:fld>
            <a:endParaRPr lang="da-DK"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r>
              <a:rPr lang="en-GB" altLang="en-US" smtClean="0"/>
              <a:t>Monsoon rains are brought by zonal winds coming from western Indian Ocean – correlations between precip and zonal wind well studied</a:t>
            </a:r>
          </a:p>
          <a:p>
            <a:r>
              <a:rPr lang="en-GB" altLang="en-US" smtClean="0"/>
              <a:t>For wind energy generation, direction doesn’t matter – does wind speed follow same variability as zonal wind and precip? Are intraseasonal fluctuations important on same timescales as for precip? Are there other patterns of variability in wind speed that we don’t know about?</a:t>
            </a:r>
          </a:p>
        </p:txBody>
      </p:sp>
      <p:sp>
        <p:nvSpPr>
          <p:cNvPr id="40964" name="Slide Number Placeholder 3"/>
          <p:cNvSpPr>
            <a:spLocks noGrp="1"/>
          </p:cNvSpPr>
          <p:nvPr>
            <p:ph type="sldNum" sz="quarter" idx="5"/>
          </p:nvPr>
        </p:nvSpPr>
        <p:spPr>
          <a:noFill/>
        </p:spPr>
        <p:txBody>
          <a:bodyPr/>
          <a:lstStyle/>
          <a:p>
            <a:fld id="{5269073E-48A8-446D-BC44-55371523C085}" type="slidenum">
              <a:rPr lang="da-DK" altLang="en-US" smtClean="0"/>
              <a:pPr/>
              <a:t>11</a:t>
            </a:fld>
            <a:endParaRPr lang="da-DK"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0" descr="Front_Top_A"/>
          <p:cNvPicPr>
            <a:picLocks noChangeAspect="1" noChangeArrowheads="1"/>
          </p:cNvPicPr>
          <p:nvPr userDrawn="1"/>
        </p:nvPicPr>
        <p:blipFill>
          <a:blip r:embed="rId2" cstate="print"/>
          <a:srcRect/>
          <a:stretch>
            <a:fillRect/>
          </a:stretch>
        </p:blipFill>
        <p:spPr bwMode="auto">
          <a:xfrm>
            <a:off x="0" y="0"/>
            <a:ext cx="9144000" cy="1863725"/>
          </a:xfrm>
          <a:prstGeom prst="rect">
            <a:avLst/>
          </a:prstGeom>
          <a:noFill/>
          <a:ln w="9525">
            <a:noFill/>
            <a:miter lim="800000"/>
            <a:headEnd/>
            <a:tailEnd/>
          </a:ln>
        </p:spPr>
      </p:pic>
      <p:pic>
        <p:nvPicPr>
          <p:cNvPr id="5" name="Picture 17" descr="IMP_Logo_White"/>
          <p:cNvPicPr>
            <a:picLocks noChangeAspect="1" noChangeArrowheads="1"/>
          </p:cNvPicPr>
          <p:nvPr userDrawn="1"/>
        </p:nvPicPr>
        <p:blipFill>
          <a:blip r:embed="rId3" cstate="print"/>
          <a:srcRect/>
          <a:stretch>
            <a:fillRect/>
          </a:stretch>
        </p:blipFill>
        <p:spPr bwMode="auto">
          <a:xfrm>
            <a:off x="838200" y="152400"/>
            <a:ext cx="2514600" cy="661988"/>
          </a:xfrm>
          <a:prstGeom prst="rect">
            <a:avLst/>
          </a:prstGeom>
          <a:noFill/>
          <a:ln w="9525">
            <a:noFill/>
            <a:miter lim="800000"/>
            <a:headEnd/>
            <a:tailEnd/>
          </a:ln>
        </p:spPr>
      </p:pic>
      <p:sp>
        <p:nvSpPr>
          <p:cNvPr id="6" name="Rectangle 22"/>
          <p:cNvSpPr>
            <a:spLocks noChangeArrowheads="1"/>
          </p:cNvSpPr>
          <p:nvPr userDrawn="1"/>
        </p:nvSpPr>
        <p:spPr bwMode="auto">
          <a:xfrm>
            <a:off x="857250" y="3429000"/>
            <a:ext cx="752475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1600" i="1">
                <a:solidFill>
                  <a:srgbClr val="6E6E6F"/>
                </a:solidFill>
                <a:latin typeface="Verdana" pitchFamily="34" charset="0"/>
                <a:cs typeface="Times New Roman" pitchFamily="18" charset="0"/>
              </a:defRPr>
            </a:lvl1pPr>
            <a:lvl2pPr marL="742950" indent="-285750" eaLnBrk="0" hangingPunct="0">
              <a:defRPr sz="1600" i="1">
                <a:solidFill>
                  <a:srgbClr val="6E6E6F"/>
                </a:solidFill>
                <a:latin typeface="Verdana" pitchFamily="34" charset="0"/>
                <a:cs typeface="Times New Roman" pitchFamily="18" charset="0"/>
              </a:defRPr>
            </a:lvl2pPr>
            <a:lvl3pPr marL="1143000" indent="-228600" eaLnBrk="0" hangingPunct="0">
              <a:defRPr sz="1600" i="1">
                <a:solidFill>
                  <a:srgbClr val="6E6E6F"/>
                </a:solidFill>
                <a:latin typeface="Verdana" pitchFamily="34" charset="0"/>
                <a:cs typeface="Times New Roman" pitchFamily="18" charset="0"/>
              </a:defRPr>
            </a:lvl3pPr>
            <a:lvl4pPr marL="1600200" indent="-228600" eaLnBrk="0" hangingPunct="0">
              <a:defRPr sz="1600" i="1">
                <a:solidFill>
                  <a:srgbClr val="6E6E6F"/>
                </a:solidFill>
                <a:latin typeface="Verdana" pitchFamily="34" charset="0"/>
                <a:cs typeface="Times New Roman" pitchFamily="18" charset="0"/>
              </a:defRPr>
            </a:lvl4pPr>
            <a:lvl5pPr marL="2057400" indent="-228600" eaLnBrk="0" hangingPunct="0">
              <a:defRPr sz="1600" i="1">
                <a:solidFill>
                  <a:srgbClr val="6E6E6F"/>
                </a:solidFill>
                <a:latin typeface="Verdana" pitchFamily="34" charset="0"/>
                <a:cs typeface="Times New Roman" pitchFamily="18" charset="0"/>
              </a:defRPr>
            </a:lvl5pPr>
            <a:lvl6pPr marL="2514600" indent="-228600" eaLnBrk="0" fontAlgn="base" hangingPunct="0">
              <a:spcBef>
                <a:spcPct val="0"/>
              </a:spcBef>
              <a:spcAft>
                <a:spcPct val="0"/>
              </a:spcAft>
              <a:defRPr sz="1600" i="1">
                <a:solidFill>
                  <a:srgbClr val="6E6E6F"/>
                </a:solidFill>
                <a:latin typeface="Verdana" pitchFamily="34" charset="0"/>
                <a:cs typeface="Times New Roman" pitchFamily="18" charset="0"/>
              </a:defRPr>
            </a:lvl6pPr>
            <a:lvl7pPr marL="2971800" indent="-228600" eaLnBrk="0" fontAlgn="base" hangingPunct="0">
              <a:spcBef>
                <a:spcPct val="0"/>
              </a:spcBef>
              <a:spcAft>
                <a:spcPct val="0"/>
              </a:spcAft>
              <a:defRPr sz="1600" i="1">
                <a:solidFill>
                  <a:srgbClr val="6E6E6F"/>
                </a:solidFill>
                <a:latin typeface="Verdana" pitchFamily="34" charset="0"/>
                <a:cs typeface="Times New Roman" pitchFamily="18" charset="0"/>
              </a:defRPr>
            </a:lvl7pPr>
            <a:lvl8pPr marL="3429000" indent="-228600" eaLnBrk="0" fontAlgn="base" hangingPunct="0">
              <a:spcBef>
                <a:spcPct val="0"/>
              </a:spcBef>
              <a:spcAft>
                <a:spcPct val="0"/>
              </a:spcAft>
              <a:defRPr sz="1600" i="1">
                <a:solidFill>
                  <a:srgbClr val="6E6E6F"/>
                </a:solidFill>
                <a:latin typeface="Verdana" pitchFamily="34" charset="0"/>
                <a:cs typeface="Times New Roman" pitchFamily="18" charset="0"/>
              </a:defRPr>
            </a:lvl8pPr>
            <a:lvl9pPr marL="3886200" indent="-228600" eaLnBrk="0" fontAlgn="base" hangingPunct="0">
              <a:spcBef>
                <a:spcPct val="0"/>
              </a:spcBef>
              <a:spcAft>
                <a:spcPct val="0"/>
              </a:spcAft>
              <a:defRPr sz="1600" i="1">
                <a:solidFill>
                  <a:srgbClr val="6E6E6F"/>
                </a:solidFill>
                <a:latin typeface="Verdana" pitchFamily="34" charset="0"/>
                <a:cs typeface="Times New Roman" pitchFamily="18" charset="0"/>
              </a:defRPr>
            </a:lvl9pPr>
          </a:lstStyle>
          <a:p>
            <a:pPr eaLnBrk="1" hangingPunct="1">
              <a:defRPr/>
            </a:pPr>
            <a:endParaRPr lang="en-US" altLang="en-US" sz="3900" i="0" smtClean="0">
              <a:solidFill>
                <a:srgbClr val="C51538"/>
              </a:solidFill>
              <a:latin typeface="Impact" pitchFamily="34" charset="0"/>
            </a:endParaRPr>
          </a:p>
        </p:txBody>
      </p:sp>
      <p:sp>
        <p:nvSpPr>
          <p:cNvPr id="10244" name="Rectangle 4"/>
          <p:cNvSpPr>
            <a:spLocks noGrp="1" noChangeArrowheads="1"/>
          </p:cNvSpPr>
          <p:nvPr>
            <p:ph type="ctrTitle"/>
          </p:nvPr>
        </p:nvSpPr>
        <p:spPr>
          <a:xfrm>
            <a:off x="838200" y="2438400"/>
            <a:ext cx="7543800" cy="533400"/>
          </a:xfrm>
        </p:spPr>
        <p:txBody>
          <a:bodyPr anchor="t"/>
          <a:lstStyle>
            <a:lvl1pPr>
              <a:defRPr sz="3900"/>
            </a:lvl1pPr>
          </a:lstStyle>
          <a:p>
            <a:r>
              <a:rPr lang="da-DK"/>
              <a:t>Click to edit Master title style</a:t>
            </a:r>
          </a:p>
        </p:txBody>
      </p:sp>
      <p:sp>
        <p:nvSpPr>
          <p:cNvPr id="10250" name="Rectangle 10"/>
          <p:cNvSpPr>
            <a:spLocks noGrp="1" noChangeArrowheads="1"/>
          </p:cNvSpPr>
          <p:nvPr>
            <p:ph type="subTitle" sz="quarter" idx="1"/>
          </p:nvPr>
        </p:nvSpPr>
        <p:spPr>
          <a:xfrm>
            <a:off x="838200" y="5562600"/>
            <a:ext cx="7543800" cy="228600"/>
          </a:xfrm>
        </p:spPr>
        <p:txBody>
          <a:bodyPr/>
          <a:lstStyle>
            <a:lvl1pPr>
              <a:defRPr sz="1600"/>
            </a:lvl1pPr>
          </a:lstStyle>
          <a:p>
            <a:r>
              <a:rPr lang="da-DK"/>
              <a:t>Name of speaker</a:t>
            </a:r>
          </a:p>
        </p:txBody>
      </p:sp>
      <p:sp>
        <p:nvSpPr>
          <p:cNvPr id="7" name="Rectangle 9"/>
          <p:cNvSpPr>
            <a:spLocks noGrp="1" noChangeArrowheads="1"/>
          </p:cNvSpPr>
          <p:nvPr>
            <p:ph type="ftr" sz="quarter" idx="10"/>
          </p:nvPr>
        </p:nvSpPr>
        <p:spPr bwMode="auto">
          <a:xfrm>
            <a:off x="838200" y="6553200"/>
            <a:ext cx="7543800" cy="228600"/>
          </a:xfrm>
          <a:prstGeom prst="rect">
            <a:avLst/>
          </a:prstGeom>
          <a:ln>
            <a:miter lim="800000"/>
            <a:headEnd/>
            <a:tailEnd/>
          </a:ln>
        </p:spPr>
        <p:txBody>
          <a:bodyPr vert="horz" wrap="square" lIns="0" tIns="0" rIns="0" bIns="0" numCol="1" anchor="t" anchorCtr="0" compatLnSpc="1">
            <a:prstTxWarp prst="textNoShape">
              <a:avLst/>
            </a:prstTxWarp>
          </a:bodyPr>
          <a:lstStyle>
            <a:lvl1pPr>
              <a:defRPr sz="600" i="0">
                <a:solidFill>
                  <a:srgbClr val="6A6F77"/>
                </a:solidFill>
              </a:defRPr>
            </a:lvl1pPr>
          </a:lstStyle>
          <a:p>
            <a:pPr>
              <a:defRPr/>
            </a:pPr>
            <a:r>
              <a:rPr lang="da-DK"/>
              <a:t>sdfgafgafga</a:t>
            </a:r>
          </a:p>
        </p:txBody>
      </p:sp>
      <p:sp>
        <p:nvSpPr>
          <p:cNvPr id="8" name="Rectangle 11"/>
          <p:cNvSpPr>
            <a:spLocks noGrp="1" noChangeArrowheads="1"/>
          </p:cNvSpPr>
          <p:nvPr>
            <p:ph type="sldNum" sz="quarter" idx="11"/>
          </p:nvPr>
        </p:nvSpPr>
        <p:spPr bwMode="auto">
          <a:xfrm>
            <a:off x="8610600" y="6648450"/>
            <a:ext cx="419100" cy="152400"/>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600" i="0">
                <a:solidFill>
                  <a:schemeClr val="tx1"/>
                </a:solidFill>
              </a:defRPr>
            </a:lvl1pPr>
          </a:lstStyle>
          <a:p>
            <a:pPr>
              <a:defRPr/>
            </a:pPr>
            <a:fld id="{98023734-1952-4A94-8035-064495D637A7}" type="slidenum">
              <a:rPr lang="da-DK"/>
              <a:pPr>
                <a:defRPr/>
              </a:pPr>
              <a:t>‹#›</a:t>
            </a:fld>
            <a:endParaRPr lang="da-D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609600"/>
            <a:ext cx="1885950" cy="57912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609600"/>
            <a:ext cx="55054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609600"/>
            <a:ext cx="7543800" cy="638175"/>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838200" y="1943100"/>
            <a:ext cx="3695700" cy="4457700"/>
          </a:xfrm>
        </p:spPr>
        <p:txBody>
          <a:bodyPr/>
          <a:lstStyle>
            <a:lvl1pPr>
              <a:buFont typeface="Arial" pitchFamily="34" charse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hart Placeholder 3"/>
          <p:cNvSpPr>
            <a:spLocks noGrp="1"/>
          </p:cNvSpPr>
          <p:nvPr>
            <p:ph type="chart" sz="half" idx="2"/>
          </p:nvPr>
        </p:nvSpPr>
        <p:spPr>
          <a:xfrm>
            <a:off x="4686300" y="1943100"/>
            <a:ext cx="3695700" cy="4457700"/>
          </a:xfrm>
        </p:spPr>
        <p:txBody>
          <a:bodyPr/>
          <a:lstStyle/>
          <a:p>
            <a:pPr lvl="0"/>
            <a:endParaRPr lang="en-GB" noProof="0" smtClean="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943100"/>
            <a:ext cx="3695700" cy="4457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86300" y="1943100"/>
            <a:ext cx="3695700" cy="4457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174625" indent="-174625">
              <a:buFont typeface="Arial" pitchFamily="34" charset="0"/>
              <a:buNone/>
              <a:tabLst/>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smtClean="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39" descr="Second_Top"/>
          <p:cNvPicPr>
            <a:picLocks noChangeAspect="1" noChangeArrowheads="1"/>
          </p:cNvPicPr>
          <p:nvPr userDrawn="1"/>
        </p:nvPicPr>
        <p:blipFill>
          <a:blip r:embed="rId14" cstate="print"/>
          <a:srcRect/>
          <a:stretch>
            <a:fillRect/>
          </a:stretch>
        </p:blipFill>
        <p:spPr bwMode="auto">
          <a:xfrm>
            <a:off x="0" y="0"/>
            <a:ext cx="9144000" cy="1479550"/>
          </a:xfrm>
          <a:prstGeom prst="rect">
            <a:avLst/>
          </a:prstGeom>
          <a:noFill/>
          <a:ln w="9525">
            <a:noFill/>
            <a:miter lim="800000"/>
            <a:headEnd/>
            <a:tailEnd/>
          </a:ln>
        </p:spPr>
      </p:pic>
      <p:sp>
        <p:nvSpPr>
          <p:cNvPr id="1027" name="Rectangle 25"/>
          <p:cNvSpPr>
            <a:spLocks noGrp="1" noChangeArrowheads="1"/>
          </p:cNvSpPr>
          <p:nvPr>
            <p:ph type="title"/>
          </p:nvPr>
        </p:nvSpPr>
        <p:spPr bwMode="auto">
          <a:xfrm>
            <a:off x="838200" y="609600"/>
            <a:ext cx="7543800" cy="63817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da-DK" altLang="en-US" smtClean="0"/>
              <a:t>Click to edit Master title style</a:t>
            </a:r>
          </a:p>
        </p:txBody>
      </p:sp>
      <p:sp>
        <p:nvSpPr>
          <p:cNvPr id="1028" name="Rectangle 26"/>
          <p:cNvSpPr>
            <a:spLocks noGrp="1" noChangeArrowheads="1"/>
          </p:cNvSpPr>
          <p:nvPr>
            <p:ph type="body" idx="1"/>
          </p:nvPr>
        </p:nvSpPr>
        <p:spPr bwMode="auto">
          <a:xfrm>
            <a:off x="838200" y="1943100"/>
            <a:ext cx="7543800" cy="44577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a-DK" altLang="en-US" smtClean="0"/>
              <a:t>Click to edit Master text styles</a:t>
            </a:r>
          </a:p>
          <a:p>
            <a:pPr lvl="1"/>
            <a:r>
              <a:rPr lang="da-DK" altLang="en-US" smtClean="0"/>
              <a:t>Second level</a:t>
            </a:r>
          </a:p>
          <a:p>
            <a:pPr lvl="2"/>
            <a:r>
              <a:rPr lang="da-DK" altLang="en-US" smtClean="0"/>
              <a:t>Third level</a:t>
            </a:r>
          </a:p>
          <a:p>
            <a:pPr lvl="3"/>
            <a:r>
              <a:rPr lang="da-DK" altLang="en-US" smtClean="0"/>
              <a:t>Fourth level</a:t>
            </a:r>
          </a:p>
          <a:p>
            <a:pPr lvl="4"/>
            <a:r>
              <a:rPr lang="da-DK" altLang="en-US" smtClean="0"/>
              <a:t>Fifth level</a:t>
            </a:r>
          </a:p>
        </p:txBody>
      </p:sp>
      <p:pic>
        <p:nvPicPr>
          <p:cNvPr id="1029" name="Picture 40" descr="IMP_Logo_2Colour"/>
          <p:cNvPicPr>
            <a:picLocks noChangeAspect="1" noChangeArrowheads="1"/>
          </p:cNvPicPr>
          <p:nvPr userDrawn="1"/>
        </p:nvPicPr>
        <p:blipFill>
          <a:blip r:embed="rId15" cstate="print"/>
          <a:srcRect/>
          <a:stretch>
            <a:fillRect/>
          </a:stretch>
        </p:blipFill>
        <p:spPr bwMode="auto">
          <a:xfrm>
            <a:off x="838200" y="120650"/>
            <a:ext cx="1524000" cy="4000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42"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Lst>
  <p:txStyles>
    <p:titleStyle>
      <a:lvl1pPr algn="l" rtl="0" eaLnBrk="0" fontAlgn="base" hangingPunct="0">
        <a:spcBef>
          <a:spcPct val="0"/>
        </a:spcBef>
        <a:spcAft>
          <a:spcPct val="0"/>
        </a:spcAft>
        <a:defRPr sz="2600">
          <a:solidFill>
            <a:srgbClr val="C51538"/>
          </a:solidFill>
          <a:latin typeface="Impact" pitchFamily="34" charset="0"/>
          <a:ea typeface="+mj-ea"/>
          <a:cs typeface="+mj-cs"/>
        </a:defRPr>
      </a:lvl1pPr>
      <a:lvl2pPr algn="l" rtl="0" eaLnBrk="0" fontAlgn="base" hangingPunct="0">
        <a:spcBef>
          <a:spcPct val="0"/>
        </a:spcBef>
        <a:spcAft>
          <a:spcPct val="0"/>
        </a:spcAft>
        <a:defRPr sz="2600">
          <a:solidFill>
            <a:srgbClr val="C51538"/>
          </a:solidFill>
          <a:latin typeface="Impact" pitchFamily="34" charset="0"/>
        </a:defRPr>
      </a:lvl2pPr>
      <a:lvl3pPr algn="l" rtl="0" eaLnBrk="0" fontAlgn="base" hangingPunct="0">
        <a:spcBef>
          <a:spcPct val="0"/>
        </a:spcBef>
        <a:spcAft>
          <a:spcPct val="0"/>
        </a:spcAft>
        <a:defRPr sz="2600">
          <a:solidFill>
            <a:srgbClr val="C51538"/>
          </a:solidFill>
          <a:latin typeface="Impact" pitchFamily="34" charset="0"/>
        </a:defRPr>
      </a:lvl3pPr>
      <a:lvl4pPr algn="l" rtl="0" eaLnBrk="0" fontAlgn="base" hangingPunct="0">
        <a:spcBef>
          <a:spcPct val="0"/>
        </a:spcBef>
        <a:spcAft>
          <a:spcPct val="0"/>
        </a:spcAft>
        <a:defRPr sz="2600">
          <a:solidFill>
            <a:srgbClr val="C51538"/>
          </a:solidFill>
          <a:latin typeface="Impact" pitchFamily="34" charset="0"/>
        </a:defRPr>
      </a:lvl4pPr>
      <a:lvl5pPr algn="l" rtl="0" eaLnBrk="0" fontAlgn="base" hangingPunct="0">
        <a:spcBef>
          <a:spcPct val="0"/>
        </a:spcBef>
        <a:spcAft>
          <a:spcPct val="0"/>
        </a:spcAft>
        <a:defRPr sz="2600">
          <a:solidFill>
            <a:srgbClr val="C51538"/>
          </a:solidFill>
          <a:latin typeface="Impact" pitchFamily="34" charset="0"/>
        </a:defRPr>
      </a:lvl5pPr>
      <a:lvl6pPr marL="457200" algn="l" rtl="0" fontAlgn="base">
        <a:spcBef>
          <a:spcPct val="0"/>
        </a:spcBef>
        <a:spcAft>
          <a:spcPct val="0"/>
        </a:spcAft>
        <a:defRPr sz="2600">
          <a:solidFill>
            <a:srgbClr val="C51538"/>
          </a:solidFill>
          <a:latin typeface="Impact" pitchFamily="34" charset="0"/>
        </a:defRPr>
      </a:lvl6pPr>
      <a:lvl7pPr marL="914400" algn="l" rtl="0" fontAlgn="base">
        <a:spcBef>
          <a:spcPct val="0"/>
        </a:spcBef>
        <a:spcAft>
          <a:spcPct val="0"/>
        </a:spcAft>
        <a:defRPr sz="2600">
          <a:solidFill>
            <a:srgbClr val="C51538"/>
          </a:solidFill>
          <a:latin typeface="Impact" pitchFamily="34" charset="0"/>
        </a:defRPr>
      </a:lvl7pPr>
      <a:lvl8pPr marL="1371600" algn="l" rtl="0" fontAlgn="base">
        <a:spcBef>
          <a:spcPct val="0"/>
        </a:spcBef>
        <a:spcAft>
          <a:spcPct val="0"/>
        </a:spcAft>
        <a:defRPr sz="2600">
          <a:solidFill>
            <a:srgbClr val="C51538"/>
          </a:solidFill>
          <a:latin typeface="Impact" pitchFamily="34" charset="0"/>
        </a:defRPr>
      </a:lvl8pPr>
      <a:lvl9pPr marL="1828800" algn="l" rtl="0" fontAlgn="base">
        <a:spcBef>
          <a:spcPct val="0"/>
        </a:spcBef>
        <a:spcAft>
          <a:spcPct val="0"/>
        </a:spcAft>
        <a:defRPr sz="2600">
          <a:solidFill>
            <a:srgbClr val="C51538"/>
          </a:solidFill>
          <a:latin typeface="Impact" pitchFamily="34" charset="0"/>
        </a:defRPr>
      </a:lvl9pPr>
    </p:titleStyle>
    <p:bodyStyle>
      <a:lvl1pPr marL="342900" indent="-342900" algn="l" rtl="0" eaLnBrk="0" fontAlgn="base" hangingPunct="0">
        <a:spcBef>
          <a:spcPct val="20000"/>
        </a:spcBef>
        <a:spcAft>
          <a:spcPct val="0"/>
        </a:spcAft>
        <a:defRPr>
          <a:solidFill>
            <a:srgbClr val="4B4F55"/>
          </a:solidFill>
          <a:latin typeface="+mn-lt"/>
          <a:ea typeface="+mn-ea"/>
          <a:cs typeface="+mn-cs"/>
        </a:defRPr>
      </a:lvl1pPr>
      <a:lvl2pPr marL="571500" indent="-190500" algn="l" rtl="0" eaLnBrk="0" fontAlgn="base" hangingPunct="0">
        <a:spcBef>
          <a:spcPct val="20000"/>
        </a:spcBef>
        <a:spcAft>
          <a:spcPct val="0"/>
        </a:spcAft>
        <a:buChar char="•"/>
        <a:defRPr sz="1600">
          <a:solidFill>
            <a:srgbClr val="4B4F55"/>
          </a:solidFill>
          <a:latin typeface="+mn-lt"/>
        </a:defRPr>
      </a:lvl2pPr>
      <a:lvl3pPr marL="952500" indent="-190500" algn="l" rtl="0" eaLnBrk="0" fontAlgn="base" hangingPunct="0">
        <a:spcBef>
          <a:spcPct val="20000"/>
        </a:spcBef>
        <a:spcAft>
          <a:spcPct val="0"/>
        </a:spcAft>
        <a:buChar char="»"/>
        <a:defRPr sz="1600">
          <a:solidFill>
            <a:srgbClr val="4B4F55"/>
          </a:solidFill>
          <a:latin typeface="+mn-lt"/>
        </a:defRPr>
      </a:lvl3pPr>
      <a:lvl4pPr marL="1333500" indent="-190500" algn="l" rtl="0" eaLnBrk="0" fontAlgn="base" hangingPunct="0">
        <a:spcBef>
          <a:spcPct val="20000"/>
        </a:spcBef>
        <a:spcAft>
          <a:spcPct val="0"/>
        </a:spcAft>
        <a:buFont typeface="Wingdings" pitchFamily="2" charset="2"/>
        <a:buChar char="§"/>
        <a:defRPr sz="1400">
          <a:solidFill>
            <a:srgbClr val="4B4F55"/>
          </a:solidFill>
          <a:latin typeface="+mn-lt"/>
        </a:defRPr>
      </a:lvl4pPr>
      <a:lvl5pPr marL="1727200" indent="-203200" algn="l" rtl="0" eaLnBrk="0" fontAlgn="base" hangingPunct="0">
        <a:spcBef>
          <a:spcPct val="20000"/>
        </a:spcBef>
        <a:spcAft>
          <a:spcPct val="0"/>
        </a:spcAft>
        <a:buChar char="°"/>
        <a:defRPr sz="1400">
          <a:solidFill>
            <a:srgbClr val="4B4F55"/>
          </a:solidFill>
          <a:latin typeface="+mn-lt"/>
        </a:defRPr>
      </a:lvl5pPr>
      <a:lvl6pPr marL="2184400" indent="-203200" algn="l" rtl="0" fontAlgn="base">
        <a:spcBef>
          <a:spcPct val="20000"/>
        </a:spcBef>
        <a:spcAft>
          <a:spcPct val="0"/>
        </a:spcAft>
        <a:buChar char="°"/>
        <a:defRPr sz="1400">
          <a:solidFill>
            <a:srgbClr val="4B4F55"/>
          </a:solidFill>
          <a:latin typeface="+mn-lt"/>
        </a:defRPr>
      </a:lvl6pPr>
      <a:lvl7pPr marL="2641600" indent="-203200" algn="l" rtl="0" fontAlgn="base">
        <a:spcBef>
          <a:spcPct val="20000"/>
        </a:spcBef>
        <a:spcAft>
          <a:spcPct val="0"/>
        </a:spcAft>
        <a:buChar char="°"/>
        <a:defRPr sz="1400">
          <a:solidFill>
            <a:srgbClr val="4B4F55"/>
          </a:solidFill>
          <a:latin typeface="+mn-lt"/>
        </a:defRPr>
      </a:lvl7pPr>
      <a:lvl8pPr marL="3098800" indent="-203200" algn="l" rtl="0" fontAlgn="base">
        <a:spcBef>
          <a:spcPct val="20000"/>
        </a:spcBef>
        <a:spcAft>
          <a:spcPct val="0"/>
        </a:spcAft>
        <a:buChar char="°"/>
        <a:defRPr sz="1400">
          <a:solidFill>
            <a:srgbClr val="4B4F55"/>
          </a:solidFill>
          <a:latin typeface="+mn-lt"/>
        </a:defRPr>
      </a:lvl8pPr>
      <a:lvl9pPr marL="3556000" indent="-203200" algn="l" rtl="0" fontAlgn="base">
        <a:spcBef>
          <a:spcPct val="20000"/>
        </a:spcBef>
        <a:spcAft>
          <a:spcPct val="0"/>
        </a:spcAft>
        <a:buChar char="°"/>
        <a:defRPr sz="1400">
          <a:solidFill>
            <a:srgbClr val="4B4F5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2.xml"/><Relationship Id="rId5" Type="http://schemas.openxmlformats.org/officeDocument/2006/relationships/image" Target="../media/image69.pn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noFill/>
        </p:spPr>
        <p:txBody>
          <a:bodyPr/>
          <a:lstStyle/>
          <a:p>
            <a:pPr eaLnBrk="1" hangingPunct="1"/>
            <a:r>
              <a:rPr lang="en-GB" altLang="en-US" sz="3500" smtClean="0"/>
              <a:t>Indian wind energy:</a:t>
            </a:r>
            <a:br>
              <a:rPr lang="en-GB" altLang="en-US" sz="3500" smtClean="0"/>
            </a:br>
            <a:r>
              <a:rPr lang="en-GB" altLang="en-US" sz="3500" smtClean="0"/>
              <a:t>variability and forecasting challenges</a:t>
            </a:r>
          </a:p>
        </p:txBody>
      </p:sp>
      <p:sp>
        <p:nvSpPr>
          <p:cNvPr id="3075" name="Rectangle 15"/>
          <p:cNvSpPr>
            <a:spLocks noGrp="1" noChangeArrowheads="1"/>
          </p:cNvSpPr>
          <p:nvPr>
            <p:ph type="subTitle" sz="quarter" idx="1"/>
          </p:nvPr>
        </p:nvSpPr>
        <p:spPr/>
        <p:txBody>
          <a:bodyPr/>
          <a:lstStyle/>
          <a:p>
            <a:pPr marL="0" indent="0" eaLnBrk="1" hangingPunct="1"/>
            <a:r>
              <a:rPr lang="en-US" altLang="en-US" smtClean="0"/>
              <a:t>Hannah Nissan</a:t>
            </a:r>
          </a:p>
          <a:p>
            <a:pPr marL="0" indent="0" eaLnBrk="1" hangingPunct="1"/>
            <a:r>
              <a:rPr lang="en-US" altLang="en-US" smtClean="0"/>
              <a:t>Ralf Toumi</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GB" altLang="en-US" smtClean="0"/>
              <a:t>Spatial optimisation of wind portfolios</a:t>
            </a:r>
          </a:p>
        </p:txBody>
      </p:sp>
      <p:pic>
        <p:nvPicPr>
          <p:cNvPr id="12291" name="Picture 5"/>
          <p:cNvPicPr>
            <a:picLocks noChangeAspect="1"/>
          </p:cNvPicPr>
          <p:nvPr/>
        </p:nvPicPr>
        <p:blipFill>
          <a:blip r:embed="rId3" cstate="print"/>
          <a:srcRect l="8350" r="11440"/>
          <a:stretch>
            <a:fillRect/>
          </a:stretch>
        </p:blipFill>
        <p:spPr bwMode="auto">
          <a:xfrm>
            <a:off x="3035300" y="1781175"/>
            <a:ext cx="6059488" cy="5038725"/>
          </a:xfrm>
          <a:prstGeom prst="rect">
            <a:avLst/>
          </a:prstGeom>
          <a:noFill/>
          <a:ln w="9525">
            <a:noFill/>
            <a:miter lim="800000"/>
            <a:headEnd/>
            <a:tailEnd/>
          </a:ln>
        </p:spPr>
      </p:pic>
      <p:pic>
        <p:nvPicPr>
          <p:cNvPr id="12292" name="Picture 6"/>
          <p:cNvPicPr>
            <a:picLocks noChangeAspect="1"/>
          </p:cNvPicPr>
          <p:nvPr/>
        </p:nvPicPr>
        <p:blipFill>
          <a:blip r:embed="rId4" cstate="print"/>
          <a:srcRect l="7610" r="6552"/>
          <a:stretch>
            <a:fillRect/>
          </a:stretch>
        </p:blipFill>
        <p:spPr bwMode="auto">
          <a:xfrm>
            <a:off x="250825" y="2282825"/>
            <a:ext cx="2755900" cy="2141538"/>
          </a:xfrm>
          <a:prstGeom prst="rect">
            <a:avLst/>
          </a:prstGeom>
          <a:noFill/>
          <a:ln w="9525">
            <a:noFill/>
            <a:miter lim="800000"/>
            <a:headEnd/>
            <a:tailEnd/>
          </a:ln>
        </p:spPr>
      </p:pic>
      <p:sp>
        <p:nvSpPr>
          <p:cNvPr id="8" name="TextBox 7"/>
          <p:cNvSpPr txBox="1"/>
          <p:nvPr/>
        </p:nvSpPr>
        <p:spPr>
          <a:xfrm>
            <a:off x="544513" y="4424363"/>
            <a:ext cx="2462212" cy="2032000"/>
          </a:xfrm>
          <a:prstGeom prst="rect">
            <a:avLst/>
          </a:prstGeom>
          <a:noFill/>
        </p:spPr>
        <p:txBody>
          <a:bodyPr>
            <a:spAutoFit/>
          </a:bodyPr>
          <a:lstStyle/>
          <a:p>
            <a:pPr marL="363538" indent="-363538">
              <a:spcBef>
                <a:spcPts val="0"/>
              </a:spcBef>
              <a:spcAft>
                <a:spcPts val="0"/>
              </a:spcAft>
              <a:buFont typeface="Arial" panose="020B0604020202020204" pitchFamily="34" charset="0"/>
              <a:buChar char="•"/>
              <a:defRPr/>
            </a:pPr>
            <a:r>
              <a:rPr lang="en-GB" sz="1400" i="0" dirty="0">
                <a:solidFill>
                  <a:srgbClr val="040404"/>
                </a:solidFill>
                <a:latin typeface="+mn-lt"/>
              </a:rPr>
              <a:t>Distributed portfolio across 5 key wind states offsets risk of no production</a:t>
            </a:r>
          </a:p>
          <a:p>
            <a:pPr marL="363538" indent="-363538">
              <a:spcBef>
                <a:spcPts val="0"/>
              </a:spcBef>
              <a:spcAft>
                <a:spcPts val="0"/>
              </a:spcAft>
              <a:buFont typeface="Arial" panose="020B0604020202020204" pitchFamily="34" charset="0"/>
              <a:buChar char="•"/>
              <a:defRPr/>
            </a:pPr>
            <a:r>
              <a:rPr lang="en-GB" sz="1400" i="0" dirty="0" smtClean="0">
                <a:solidFill>
                  <a:srgbClr val="040404"/>
                </a:solidFill>
                <a:latin typeface="+mn-lt"/>
              </a:rPr>
              <a:t>However,  only </a:t>
            </a:r>
            <a:r>
              <a:rPr lang="en-GB" sz="1400" i="0" dirty="0">
                <a:solidFill>
                  <a:srgbClr val="040404"/>
                </a:solidFill>
                <a:latin typeface="+mn-lt"/>
              </a:rPr>
              <a:t>northeast  (Himalaya) or Pakistan are windy when the key wind states are calm (0.5%)</a:t>
            </a:r>
          </a:p>
        </p:txBody>
      </p:sp>
      <p:sp>
        <p:nvSpPr>
          <p:cNvPr id="12294" name="Rectangle 8"/>
          <p:cNvSpPr>
            <a:spLocks noChangeArrowheads="1"/>
          </p:cNvSpPr>
          <p:nvPr/>
        </p:nvSpPr>
        <p:spPr bwMode="auto">
          <a:xfrm>
            <a:off x="720725" y="1611313"/>
            <a:ext cx="7667625" cy="584775"/>
          </a:xfrm>
          <a:prstGeom prst="rect">
            <a:avLst/>
          </a:prstGeom>
          <a:noFill/>
          <a:ln w="9525">
            <a:noFill/>
            <a:miter lim="800000"/>
            <a:headEnd/>
            <a:tailEnd/>
          </a:ln>
        </p:spPr>
        <p:txBody>
          <a:bodyPr>
            <a:spAutoFit/>
          </a:bodyPr>
          <a:lstStyle/>
          <a:p>
            <a:r>
              <a:rPr lang="en-GB" altLang="en-US" i="0" dirty="0">
                <a:solidFill>
                  <a:srgbClr val="040404"/>
                </a:solidFill>
              </a:rPr>
              <a:t>Can spatial correlations can be exploited for </a:t>
            </a:r>
            <a:r>
              <a:rPr lang="en-GB" altLang="en-US" i="0" dirty="0" smtClean="0">
                <a:solidFill>
                  <a:srgbClr val="040404"/>
                </a:solidFill>
              </a:rPr>
              <a:t>grid wind </a:t>
            </a:r>
            <a:r>
              <a:rPr lang="en-GB" altLang="en-US" i="0" dirty="0">
                <a:solidFill>
                  <a:srgbClr val="040404"/>
                </a:solidFill>
              </a:rPr>
              <a:t>energy </a:t>
            </a:r>
            <a:r>
              <a:rPr lang="en-GB" altLang="en-US" i="0" dirty="0" smtClean="0">
                <a:solidFill>
                  <a:srgbClr val="040404"/>
                </a:solidFill>
              </a:rPr>
              <a:t>generation/efficiency?</a:t>
            </a:r>
            <a:endParaRPr lang="en-GB" altLang="en-US" i="0" dirty="0">
              <a:solidFill>
                <a:srgbClr val="040404"/>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GB" altLang="en-US" smtClean="0"/>
              <a:t>Intra-seasonal monsoon breaks</a:t>
            </a:r>
          </a:p>
        </p:txBody>
      </p:sp>
      <p:pic>
        <p:nvPicPr>
          <p:cNvPr id="13316" name="Picture 11"/>
          <p:cNvPicPr>
            <a:picLocks noChangeAspect="1"/>
          </p:cNvPicPr>
          <p:nvPr/>
        </p:nvPicPr>
        <p:blipFill>
          <a:blip r:embed="rId3" cstate="print"/>
          <a:srcRect/>
          <a:stretch>
            <a:fillRect/>
          </a:stretch>
        </p:blipFill>
        <p:spPr bwMode="auto">
          <a:xfrm>
            <a:off x="323527" y="3789041"/>
            <a:ext cx="8856985" cy="3068960"/>
          </a:xfrm>
          <a:prstGeom prst="rect">
            <a:avLst/>
          </a:prstGeom>
          <a:noFill/>
          <a:ln w="9525">
            <a:noFill/>
            <a:miter lim="800000"/>
            <a:headEnd/>
            <a:tailEnd/>
          </a:ln>
        </p:spPr>
      </p:pic>
      <p:pic>
        <p:nvPicPr>
          <p:cNvPr id="13317" name="Picture 13"/>
          <p:cNvPicPr>
            <a:picLocks noChangeAspect="1"/>
          </p:cNvPicPr>
          <p:nvPr/>
        </p:nvPicPr>
        <p:blipFill>
          <a:blip r:embed="rId4" cstate="print"/>
          <a:srcRect/>
          <a:stretch>
            <a:fillRect/>
          </a:stretch>
        </p:blipFill>
        <p:spPr bwMode="auto">
          <a:xfrm>
            <a:off x="-4763" y="1341438"/>
            <a:ext cx="9144001" cy="2375594"/>
          </a:xfrm>
          <a:prstGeom prst="rect">
            <a:avLst/>
          </a:prstGeom>
          <a:noFill/>
          <a:ln w="9525">
            <a:noFill/>
            <a:miter lim="800000"/>
            <a:headEnd/>
            <a:tailEnd/>
          </a:ln>
        </p:spPr>
      </p:pic>
      <p:sp>
        <p:nvSpPr>
          <p:cNvPr id="15" name="TextBox 14"/>
          <p:cNvSpPr txBox="1"/>
          <p:nvPr/>
        </p:nvSpPr>
        <p:spPr>
          <a:xfrm>
            <a:off x="-92075" y="1768475"/>
            <a:ext cx="1265238" cy="523875"/>
          </a:xfrm>
          <a:prstGeom prst="rect">
            <a:avLst/>
          </a:prstGeom>
          <a:noFill/>
        </p:spPr>
        <p:txBody>
          <a:bodyPr>
            <a:spAutoFit/>
          </a:bodyPr>
          <a:lstStyle/>
          <a:p>
            <a:pPr marL="363538" indent="-363538" algn="ctr">
              <a:spcBef>
                <a:spcPts val="0"/>
              </a:spcBef>
              <a:spcAft>
                <a:spcPts val="0"/>
              </a:spcAft>
              <a:defRPr/>
            </a:pPr>
            <a:r>
              <a:rPr lang="en-GB" sz="1400" i="0" dirty="0">
                <a:solidFill>
                  <a:srgbClr val="040404"/>
                </a:solidFill>
                <a:latin typeface="+mn-lt"/>
              </a:rPr>
              <a:t>Precipitation</a:t>
            </a:r>
          </a:p>
          <a:p>
            <a:pPr marL="363538" indent="-363538" algn="ctr">
              <a:spcBef>
                <a:spcPts val="0"/>
              </a:spcBef>
              <a:spcAft>
                <a:spcPts val="0"/>
              </a:spcAft>
              <a:defRPr/>
            </a:pPr>
            <a:r>
              <a:rPr lang="en-GB" sz="1400" i="0" dirty="0">
                <a:solidFill>
                  <a:srgbClr val="040404"/>
                </a:solidFill>
                <a:latin typeface="+mn-lt"/>
              </a:rPr>
              <a:t>(mm)</a:t>
            </a:r>
          </a:p>
        </p:txBody>
      </p:sp>
      <p:sp>
        <p:nvSpPr>
          <p:cNvPr id="17" name="TextBox 16"/>
          <p:cNvSpPr txBox="1"/>
          <p:nvPr/>
        </p:nvSpPr>
        <p:spPr>
          <a:xfrm>
            <a:off x="36513" y="5732463"/>
            <a:ext cx="1006475" cy="461962"/>
          </a:xfrm>
          <a:prstGeom prst="rect">
            <a:avLst/>
          </a:prstGeom>
          <a:noFill/>
        </p:spPr>
        <p:txBody>
          <a:bodyPr>
            <a:spAutoFit/>
          </a:bodyPr>
          <a:lstStyle/>
          <a:p>
            <a:pPr marL="363538" indent="-363538" algn="ctr">
              <a:spcBef>
                <a:spcPts val="0"/>
              </a:spcBef>
              <a:spcAft>
                <a:spcPts val="0"/>
              </a:spcAft>
              <a:defRPr/>
            </a:pPr>
            <a:r>
              <a:rPr lang="en-GB" sz="1200" i="0" dirty="0">
                <a:solidFill>
                  <a:srgbClr val="040404"/>
                </a:solidFill>
                <a:latin typeface="+mn-lt"/>
              </a:rPr>
              <a:t>Wind speed</a:t>
            </a:r>
          </a:p>
          <a:p>
            <a:pPr marL="363538" indent="-363538" algn="ctr">
              <a:spcBef>
                <a:spcPts val="0"/>
              </a:spcBef>
              <a:spcAft>
                <a:spcPts val="0"/>
              </a:spcAft>
              <a:defRPr/>
            </a:pPr>
            <a:r>
              <a:rPr lang="en-GB" sz="1200" i="0" dirty="0">
                <a:solidFill>
                  <a:srgbClr val="040404"/>
                </a:solidFill>
                <a:latin typeface="+mn-lt"/>
              </a:rPr>
              <a:t>(m/s)</a:t>
            </a:r>
          </a:p>
        </p:txBody>
      </p:sp>
      <p:sp>
        <p:nvSpPr>
          <p:cNvPr id="18" name="TextBox 17"/>
          <p:cNvSpPr txBox="1"/>
          <p:nvPr/>
        </p:nvSpPr>
        <p:spPr>
          <a:xfrm>
            <a:off x="8369300" y="4994275"/>
            <a:ext cx="750888" cy="738188"/>
          </a:xfrm>
          <a:prstGeom prst="rect">
            <a:avLst/>
          </a:prstGeom>
          <a:noFill/>
        </p:spPr>
        <p:txBody>
          <a:bodyPr>
            <a:spAutoFit/>
          </a:bodyPr>
          <a:lstStyle/>
          <a:p>
            <a:pPr marL="363538" indent="-363538">
              <a:spcBef>
                <a:spcPts val="0"/>
              </a:spcBef>
              <a:spcAft>
                <a:spcPts val="0"/>
              </a:spcAft>
              <a:defRPr/>
            </a:pPr>
            <a:r>
              <a:rPr lang="en-GB" sz="1400" i="0" dirty="0">
                <a:solidFill>
                  <a:srgbClr val="040404"/>
                </a:solidFill>
                <a:latin typeface="+mn-lt"/>
              </a:rPr>
              <a:t>Cut-</a:t>
            </a:r>
          </a:p>
          <a:p>
            <a:pPr marL="363538" indent="-363538">
              <a:spcBef>
                <a:spcPts val="0"/>
              </a:spcBef>
              <a:spcAft>
                <a:spcPts val="0"/>
              </a:spcAft>
              <a:defRPr/>
            </a:pPr>
            <a:r>
              <a:rPr lang="en-GB" sz="1400" i="0" dirty="0">
                <a:solidFill>
                  <a:srgbClr val="040404"/>
                </a:solidFill>
                <a:latin typeface="+mn-lt"/>
              </a:rPr>
              <a:t>in </a:t>
            </a:r>
          </a:p>
          <a:p>
            <a:pPr marL="363538" indent="-363538">
              <a:spcBef>
                <a:spcPts val="0"/>
              </a:spcBef>
              <a:spcAft>
                <a:spcPts val="0"/>
              </a:spcAft>
              <a:defRPr/>
            </a:pPr>
            <a:r>
              <a:rPr lang="en-GB" sz="1400" i="0" dirty="0">
                <a:solidFill>
                  <a:srgbClr val="040404"/>
                </a:solidFill>
                <a:latin typeface="+mn-lt"/>
              </a:rPr>
              <a:t>speed</a:t>
            </a:r>
          </a:p>
        </p:txBody>
      </p:sp>
      <p:cxnSp>
        <p:nvCxnSpPr>
          <p:cNvPr id="13322" name="Straight Arrow Connector 21"/>
          <p:cNvCxnSpPr>
            <a:cxnSpLocks noChangeShapeType="1"/>
          </p:cNvCxnSpPr>
          <p:nvPr/>
        </p:nvCxnSpPr>
        <p:spPr bwMode="auto">
          <a:xfrm flipH="1">
            <a:off x="7885113" y="5426075"/>
            <a:ext cx="484187" cy="369888"/>
          </a:xfrm>
          <a:prstGeom prst="straightConnector1">
            <a:avLst/>
          </a:prstGeom>
          <a:noFill/>
          <a:ln w="9525" algn="ctr">
            <a:solidFill>
              <a:srgbClr val="040404"/>
            </a:solidFill>
            <a:round/>
            <a:headEnd/>
            <a:tailEnd type="arrow" w="med" len="med"/>
          </a:ln>
        </p:spPr>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p:cNvPicPr>
          <p:nvPr/>
        </p:nvPicPr>
        <p:blipFill>
          <a:blip r:embed="rId3" cstate="print"/>
          <a:srcRect/>
          <a:stretch>
            <a:fillRect/>
          </a:stretch>
        </p:blipFill>
        <p:spPr bwMode="auto">
          <a:xfrm>
            <a:off x="809625" y="4070350"/>
            <a:ext cx="4140200" cy="2305050"/>
          </a:xfrm>
          <a:prstGeom prst="rect">
            <a:avLst/>
          </a:prstGeom>
          <a:noFill/>
          <a:ln w="9525">
            <a:noFill/>
            <a:miter lim="800000"/>
            <a:headEnd/>
            <a:tailEnd/>
          </a:ln>
        </p:spPr>
      </p:pic>
      <p:sp>
        <p:nvSpPr>
          <p:cNvPr id="14339" name="Title 1"/>
          <p:cNvSpPr>
            <a:spLocks noGrp="1"/>
          </p:cNvSpPr>
          <p:nvPr>
            <p:ph type="title"/>
          </p:nvPr>
        </p:nvSpPr>
        <p:spPr/>
        <p:txBody>
          <a:bodyPr/>
          <a:lstStyle/>
          <a:p>
            <a:r>
              <a:rPr lang="en-GB" altLang="en-US" smtClean="0"/>
              <a:t>Precipitation cycles</a:t>
            </a:r>
          </a:p>
        </p:txBody>
      </p:sp>
      <p:sp>
        <p:nvSpPr>
          <p:cNvPr id="10" name="TextBox 9"/>
          <p:cNvSpPr txBox="1"/>
          <p:nvPr/>
        </p:nvSpPr>
        <p:spPr>
          <a:xfrm rot="16200000">
            <a:off x="109538" y="5170488"/>
            <a:ext cx="1128712" cy="430212"/>
          </a:xfrm>
          <a:prstGeom prst="rect">
            <a:avLst/>
          </a:prstGeom>
          <a:noFill/>
        </p:spPr>
        <p:txBody>
          <a:bodyPr>
            <a:spAutoFit/>
          </a:bodyPr>
          <a:lstStyle/>
          <a:p>
            <a:pPr marL="363538" indent="-363538">
              <a:spcBef>
                <a:spcPts val="0"/>
              </a:spcBef>
              <a:spcAft>
                <a:spcPts val="0"/>
              </a:spcAft>
              <a:defRPr/>
            </a:pPr>
            <a:r>
              <a:rPr lang="en-GB" sz="1100" i="0" dirty="0">
                <a:solidFill>
                  <a:srgbClr val="040404"/>
                </a:solidFill>
                <a:latin typeface="+mn-lt"/>
              </a:rPr>
              <a:t>Variance/</a:t>
            </a:r>
          </a:p>
          <a:p>
            <a:pPr marL="363538" indent="-363538">
              <a:spcBef>
                <a:spcPts val="0"/>
              </a:spcBef>
              <a:spcAft>
                <a:spcPts val="0"/>
              </a:spcAft>
              <a:defRPr/>
            </a:pPr>
            <a:r>
              <a:rPr lang="en-GB" sz="1100" i="0" dirty="0">
                <a:solidFill>
                  <a:srgbClr val="040404"/>
                </a:solidFill>
                <a:latin typeface="+mn-lt"/>
              </a:rPr>
              <a:t>(cycles/day)</a:t>
            </a:r>
          </a:p>
        </p:txBody>
      </p:sp>
      <p:sp>
        <p:nvSpPr>
          <p:cNvPr id="11" name="TextBox 10"/>
          <p:cNvSpPr txBox="1"/>
          <p:nvPr/>
        </p:nvSpPr>
        <p:spPr>
          <a:xfrm>
            <a:off x="2159000" y="6484938"/>
            <a:ext cx="936625" cy="260350"/>
          </a:xfrm>
          <a:prstGeom prst="rect">
            <a:avLst/>
          </a:prstGeom>
          <a:noFill/>
        </p:spPr>
        <p:txBody>
          <a:bodyPr>
            <a:spAutoFit/>
          </a:bodyPr>
          <a:lstStyle/>
          <a:p>
            <a:pPr marL="363538" indent="-363538">
              <a:spcBef>
                <a:spcPts val="0"/>
              </a:spcBef>
              <a:spcAft>
                <a:spcPts val="0"/>
              </a:spcAft>
              <a:defRPr/>
            </a:pPr>
            <a:r>
              <a:rPr lang="en-GB" sz="1100" i="0" dirty="0">
                <a:solidFill>
                  <a:srgbClr val="040404"/>
                </a:solidFill>
                <a:latin typeface="+mn-lt"/>
              </a:rPr>
              <a:t>Cycles/day</a:t>
            </a:r>
          </a:p>
        </p:txBody>
      </p:sp>
      <p:sp>
        <p:nvSpPr>
          <p:cNvPr id="12" name="TextBox 11"/>
          <p:cNvSpPr txBox="1"/>
          <p:nvPr/>
        </p:nvSpPr>
        <p:spPr>
          <a:xfrm>
            <a:off x="6216650" y="6484938"/>
            <a:ext cx="936625" cy="260350"/>
          </a:xfrm>
          <a:prstGeom prst="rect">
            <a:avLst/>
          </a:prstGeom>
          <a:noFill/>
        </p:spPr>
        <p:txBody>
          <a:bodyPr>
            <a:spAutoFit/>
          </a:bodyPr>
          <a:lstStyle/>
          <a:p>
            <a:pPr marL="363538" indent="-363538">
              <a:spcBef>
                <a:spcPts val="0"/>
              </a:spcBef>
              <a:spcAft>
                <a:spcPts val="0"/>
              </a:spcAft>
              <a:defRPr/>
            </a:pPr>
            <a:r>
              <a:rPr lang="en-GB" sz="1100" i="0" dirty="0">
                <a:solidFill>
                  <a:srgbClr val="040404"/>
                </a:solidFill>
                <a:latin typeface="+mn-lt"/>
              </a:rPr>
              <a:t>Cycles/day</a:t>
            </a:r>
          </a:p>
        </p:txBody>
      </p:sp>
      <p:sp>
        <p:nvSpPr>
          <p:cNvPr id="13" name="TextBox 12"/>
          <p:cNvSpPr txBox="1"/>
          <p:nvPr/>
        </p:nvSpPr>
        <p:spPr>
          <a:xfrm rot="16200000">
            <a:off x="30162" y="2422526"/>
            <a:ext cx="1128713" cy="430212"/>
          </a:xfrm>
          <a:prstGeom prst="rect">
            <a:avLst/>
          </a:prstGeom>
          <a:noFill/>
        </p:spPr>
        <p:txBody>
          <a:bodyPr>
            <a:spAutoFit/>
          </a:bodyPr>
          <a:lstStyle/>
          <a:p>
            <a:pPr marL="363538" indent="-363538">
              <a:spcBef>
                <a:spcPts val="0"/>
              </a:spcBef>
              <a:spcAft>
                <a:spcPts val="0"/>
              </a:spcAft>
              <a:defRPr/>
            </a:pPr>
            <a:r>
              <a:rPr lang="en-GB" sz="1100" i="0" dirty="0">
                <a:solidFill>
                  <a:srgbClr val="040404"/>
                </a:solidFill>
                <a:latin typeface="+mn-lt"/>
              </a:rPr>
              <a:t>Variance/</a:t>
            </a:r>
          </a:p>
          <a:p>
            <a:pPr marL="363538" indent="-363538">
              <a:spcBef>
                <a:spcPts val="0"/>
              </a:spcBef>
              <a:spcAft>
                <a:spcPts val="0"/>
              </a:spcAft>
              <a:defRPr/>
            </a:pPr>
            <a:r>
              <a:rPr lang="en-GB" sz="1100" i="0" dirty="0">
                <a:solidFill>
                  <a:srgbClr val="040404"/>
                </a:solidFill>
                <a:latin typeface="+mn-lt"/>
              </a:rPr>
              <a:t>(cycles/day)</a:t>
            </a:r>
          </a:p>
        </p:txBody>
      </p:sp>
      <p:pic>
        <p:nvPicPr>
          <p:cNvPr id="14344" name="Picture 1"/>
          <p:cNvPicPr>
            <a:picLocks/>
          </p:cNvPicPr>
          <p:nvPr/>
        </p:nvPicPr>
        <p:blipFill>
          <a:blip r:embed="rId4" cstate="print"/>
          <a:srcRect/>
          <a:stretch>
            <a:fillRect/>
          </a:stretch>
        </p:blipFill>
        <p:spPr bwMode="auto">
          <a:xfrm>
            <a:off x="4760913" y="4076700"/>
            <a:ext cx="4140200" cy="2305050"/>
          </a:xfrm>
          <a:prstGeom prst="rect">
            <a:avLst/>
          </a:prstGeom>
          <a:noFill/>
          <a:ln w="9525">
            <a:noFill/>
            <a:miter lim="800000"/>
            <a:headEnd/>
            <a:tailEnd/>
          </a:ln>
        </p:spPr>
      </p:pic>
      <p:pic>
        <p:nvPicPr>
          <p:cNvPr id="14345" name="Picture 2"/>
          <p:cNvPicPr>
            <a:picLocks/>
          </p:cNvPicPr>
          <p:nvPr/>
        </p:nvPicPr>
        <p:blipFill>
          <a:blip r:embed="rId5" cstate="print"/>
          <a:srcRect/>
          <a:stretch>
            <a:fillRect/>
          </a:stretch>
        </p:blipFill>
        <p:spPr bwMode="auto">
          <a:xfrm>
            <a:off x="785813" y="1530350"/>
            <a:ext cx="4140200" cy="2305050"/>
          </a:xfrm>
          <a:prstGeom prst="rect">
            <a:avLst/>
          </a:prstGeom>
          <a:noFill/>
          <a:ln w="9525">
            <a:noFill/>
            <a:miter lim="800000"/>
            <a:headEnd/>
            <a:tailEnd/>
          </a:ln>
        </p:spPr>
      </p:pic>
      <p:pic>
        <p:nvPicPr>
          <p:cNvPr id="14346" name="Picture 4"/>
          <p:cNvPicPr>
            <a:picLocks/>
          </p:cNvPicPr>
          <p:nvPr/>
        </p:nvPicPr>
        <p:blipFill>
          <a:blip r:embed="rId6" cstate="print"/>
          <a:srcRect/>
          <a:stretch>
            <a:fillRect/>
          </a:stretch>
        </p:blipFill>
        <p:spPr bwMode="auto">
          <a:xfrm>
            <a:off x="4716463" y="1530350"/>
            <a:ext cx="4140200" cy="2305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GB" altLang="en-US" smtClean="0"/>
              <a:t>Wind speed cycles</a:t>
            </a:r>
          </a:p>
        </p:txBody>
      </p:sp>
      <p:sp>
        <p:nvSpPr>
          <p:cNvPr id="12" name="TextBox 11"/>
          <p:cNvSpPr txBox="1"/>
          <p:nvPr/>
        </p:nvSpPr>
        <p:spPr>
          <a:xfrm>
            <a:off x="2159000" y="6484938"/>
            <a:ext cx="936625" cy="260350"/>
          </a:xfrm>
          <a:prstGeom prst="rect">
            <a:avLst/>
          </a:prstGeom>
          <a:noFill/>
        </p:spPr>
        <p:txBody>
          <a:bodyPr>
            <a:spAutoFit/>
          </a:bodyPr>
          <a:lstStyle/>
          <a:p>
            <a:pPr marL="363538" indent="-363538">
              <a:spcBef>
                <a:spcPts val="0"/>
              </a:spcBef>
              <a:spcAft>
                <a:spcPts val="0"/>
              </a:spcAft>
              <a:defRPr/>
            </a:pPr>
            <a:r>
              <a:rPr lang="en-GB" sz="1100" i="0" dirty="0">
                <a:solidFill>
                  <a:srgbClr val="040404"/>
                </a:solidFill>
                <a:latin typeface="+mn-lt"/>
              </a:rPr>
              <a:t>Cycles/day</a:t>
            </a:r>
          </a:p>
        </p:txBody>
      </p:sp>
      <p:sp>
        <p:nvSpPr>
          <p:cNvPr id="13" name="TextBox 12"/>
          <p:cNvSpPr txBox="1"/>
          <p:nvPr/>
        </p:nvSpPr>
        <p:spPr>
          <a:xfrm>
            <a:off x="6216650" y="6484938"/>
            <a:ext cx="936625" cy="260350"/>
          </a:xfrm>
          <a:prstGeom prst="rect">
            <a:avLst/>
          </a:prstGeom>
          <a:noFill/>
        </p:spPr>
        <p:txBody>
          <a:bodyPr>
            <a:spAutoFit/>
          </a:bodyPr>
          <a:lstStyle/>
          <a:p>
            <a:pPr marL="363538" indent="-363538">
              <a:spcBef>
                <a:spcPts val="0"/>
              </a:spcBef>
              <a:spcAft>
                <a:spcPts val="0"/>
              </a:spcAft>
              <a:defRPr/>
            </a:pPr>
            <a:r>
              <a:rPr lang="en-GB" sz="1100" i="0" dirty="0">
                <a:solidFill>
                  <a:srgbClr val="040404"/>
                </a:solidFill>
                <a:latin typeface="+mn-lt"/>
              </a:rPr>
              <a:t>Cycles/day</a:t>
            </a:r>
          </a:p>
        </p:txBody>
      </p:sp>
      <p:sp>
        <p:nvSpPr>
          <p:cNvPr id="14" name="TextBox 13"/>
          <p:cNvSpPr txBox="1"/>
          <p:nvPr/>
        </p:nvSpPr>
        <p:spPr>
          <a:xfrm rot="16200000">
            <a:off x="30162" y="2422526"/>
            <a:ext cx="1128713" cy="430212"/>
          </a:xfrm>
          <a:prstGeom prst="rect">
            <a:avLst/>
          </a:prstGeom>
          <a:noFill/>
        </p:spPr>
        <p:txBody>
          <a:bodyPr>
            <a:spAutoFit/>
          </a:bodyPr>
          <a:lstStyle/>
          <a:p>
            <a:pPr marL="363538" indent="-363538">
              <a:spcBef>
                <a:spcPts val="0"/>
              </a:spcBef>
              <a:spcAft>
                <a:spcPts val="0"/>
              </a:spcAft>
              <a:defRPr/>
            </a:pPr>
            <a:r>
              <a:rPr lang="en-GB" sz="1100" i="0" dirty="0">
                <a:solidFill>
                  <a:srgbClr val="040404"/>
                </a:solidFill>
                <a:latin typeface="+mn-lt"/>
              </a:rPr>
              <a:t>Variance/</a:t>
            </a:r>
          </a:p>
          <a:p>
            <a:pPr marL="363538" indent="-363538">
              <a:spcBef>
                <a:spcPts val="0"/>
              </a:spcBef>
              <a:spcAft>
                <a:spcPts val="0"/>
              </a:spcAft>
              <a:defRPr/>
            </a:pPr>
            <a:r>
              <a:rPr lang="en-GB" sz="1100" i="0" dirty="0">
                <a:solidFill>
                  <a:srgbClr val="040404"/>
                </a:solidFill>
                <a:latin typeface="+mn-lt"/>
              </a:rPr>
              <a:t>(cycles/day)</a:t>
            </a:r>
          </a:p>
        </p:txBody>
      </p:sp>
      <p:sp>
        <p:nvSpPr>
          <p:cNvPr id="15" name="TextBox 14"/>
          <p:cNvSpPr txBox="1"/>
          <p:nvPr/>
        </p:nvSpPr>
        <p:spPr>
          <a:xfrm rot="16200000">
            <a:off x="123826" y="5154612"/>
            <a:ext cx="1128712" cy="430213"/>
          </a:xfrm>
          <a:prstGeom prst="rect">
            <a:avLst/>
          </a:prstGeom>
          <a:noFill/>
        </p:spPr>
        <p:txBody>
          <a:bodyPr>
            <a:spAutoFit/>
          </a:bodyPr>
          <a:lstStyle/>
          <a:p>
            <a:pPr marL="363538" indent="-363538">
              <a:spcBef>
                <a:spcPts val="0"/>
              </a:spcBef>
              <a:spcAft>
                <a:spcPts val="0"/>
              </a:spcAft>
              <a:defRPr/>
            </a:pPr>
            <a:r>
              <a:rPr lang="en-GB" sz="1100" i="0" dirty="0">
                <a:solidFill>
                  <a:srgbClr val="040404"/>
                </a:solidFill>
                <a:latin typeface="+mn-lt"/>
              </a:rPr>
              <a:t>Variance/</a:t>
            </a:r>
          </a:p>
          <a:p>
            <a:pPr marL="363538" indent="-363538">
              <a:spcBef>
                <a:spcPts val="0"/>
              </a:spcBef>
              <a:spcAft>
                <a:spcPts val="0"/>
              </a:spcAft>
              <a:defRPr/>
            </a:pPr>
            <a:r>
              <a:rPr lang="en-GB" sz="1100" i="0" dirty="0">
                <a:solidFill>
                  <a:srgbClr val="040404"/>
                </a:solidFill>
                <a:latin typeface="+mn-lt"/>
              </a:rPr>
              <a:t>(cycles/day)</a:t>
            </a:r>
          </a:p>
        </p:txBody>
      </p:sp>
      <p:pic>
        <p:nvPicPr>
          <p:cNvPr id="16391" name="Picture 1"/>
          <p:cNvPicPr>
            <a:picLocks/>
          </p:cNvPicPr>
          <p:nvPr/>
        </p:nvPicPr>
        <p:blipFill>
          <a:blip r:embed="rId3" cstate="print"/>
          <a:srcRect/>
          <a:stretch>
            <a:fillRect/>
          </a:stretch>
        </p:blipFill>
        <p:spPr bwMode="auto">
          <a:xfrm>
            <a:off x="4752975" y="4129088"/>
            <a:ext cx="4140200" cy="2305050"/>
          </a:xfrm>
          <a:prstGeom prst="rect">
            <a:avLst/>
          </a:prstGeom>
          <a:noFill/>
          <a:ln w="9525">
            <a:noFill/>
            <a:miter lim="800000"/>
            <a:headEnd/>
            <a:tailEnd/>
          </a:ln>
        </p:spPr>
      </p:pic>
      <p:pic>
        <p:nvPicPr>
          <p:cNvPr id="16392" name="Picture 2"/>
          <p:cNvPicPr>
            <a:picLocks/>
          </p:cNvPicPr>
          <p:nvPr/>
        </p:nvPicPr>
        <p:blipFill>
          <a:blip r:embed="rId4" cstate="print"/>
          <a:srcRect/>
          <a:stretch>
            <a:fillRect/>
          </a:stretch>
        </p:blipFill>
        <p:spPr bwMode="auto">
          <a:xfrm>
            <a:off x="846138" y="1595438"/>
            <a:ext cx="4140200" cy="2305050"/>
          </a:xfrm>
          <a:prstGeom prst="rect">
            <a:avLst/>
          </a:prstGeom>
          <a:noFill/>
          <a:ln w="9525">
            <a:noFill/>
            <a:miter lim="800000"/>
            <a:headEnd/>
            <a:tailEnd/>
          </a:ln>
        </p:spPr>
      </p:pic>
      <p:pic>
        <p:nvPicPr>
          <p:cNvPr id="16393" name="Picture 3"/>
          <p:cNvPicPr>
            <a:picLocks/>
          </p:cNvPicPr>
          <p:nvPr/>
        </p:nvPicPr>
        <p:blipFill>
          <a:blip r:embed="rId5" cstate="print"/>
          <a:srcRect/>
          <a:stretch>
            <a:fillRect/>
          </a:stretch>
        </p:blipFill>
        <p:spPr bwMode="auto">
          <a:xfrm>
            <a:off x="871538" y="4162425"/>
            <a:ext cx="4140200" cy="2305050"/>
          </a:xfrm>
          <a:prstGeom prst="rect">
            <a:avLst/>
          </a:prstGeom>
          <a:noFill/>
          <a:ln w="9525">
            <a:noFill/>
            <a:miter lim="800000"/>
            <a:headEnd/>
            <a:tailEnd/>
          </a:ln>
        </p:spPr>
      </p:pic>
      <p:pic>
        <p:nvPicPr>
          <p:cNvPr id="16394" name="Picture 4"/>
          <p:cNvPicPr>
            <a:picLocks/>
          </p:cNvPicPr>
          <p:nvPr/>
        </p:nvPicPr>
        <p:blipFill>
          <a:blip r:embed="rId6" cstate="print"/>
          <a:srcRect/>
          <a:stretch>
            <a:fillRect/>
          </a:stretch>
        </p:blipFill>
        <p:spPr bwMode="auto">
          <a:xfrm>
            <a:off x="4787900" y="1576388"/>
            <a:ext cx="4140200" cy="2303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GB" altLang="en-US" smtClean="0"/>
              <a:t>Winter wind speed</a:t>
            </a:r>
          </a:p>
        </p:txBody>
      </p:sp>
      <p:sp>
        <p:nvSpPr>
          <p:cNvPr id="11" name="TextBox 10"/>
          <p:cNvSpPr txBox="1"/>
          <p:nvPr/>
        </p:nvSpPr>
        <p:spPr>
          <a:xfrm>
            <a:off x="2159000" y="6484938"/>
            <a:ext cx="936625" cy="260350"/>
          </a:xfrm>
          <a:prstGeom prst="rect">
            <a:avLst/>
          </a:prstGeom>
          <a:noFill/>
        </p:spPr>
        <p:txBody>
          <a:bodyPr>
            <a:spAutoFit/>
          </a:bodyPr>
          <a:lstStyle/>
          <a:p>
            <a:pPr marL="363538" indent="-363538">
              <a:spcBef>
                <a:spcPts val="0"/>
              </a:spcBef>
              <a:spcAft>
                <a:spcPts val="0"/>
              </a:spcAft>
              <a:defRPr/>
            </a:pPr>
            <a:r>
              <a:rPr lang="en-GB" sz="1100" i="0" dirty="0">
                <a:solidFill>
                  <a:srgbClr val="040404"/>
                </a:solidFill>
                <a:latin typeface="+mn-lt"/>
              </a:rPr>
              <a:t>Cycles/day</a:t>
            </a:r>
          </a:p>
        </p:txBody>
      </p:sp>
      <p:sp>
        <p:nvSpPr>
          <p:cNvPr id="12" name="TextBox 11"/>
          <p:cNvSpPr txBox="1"/>
          <p:nvPr/>
        </p:nvSpPr>
        <p:spPr>
          <a:xfrm>
            <a:off x="6216650" y="6484938"/>
            <a:ext cx="936625" cy="260350"/>
          </a:xfrm>
          <a:prstGeom prst="rect">
            <a:avLst/>
          </a:prstGeom>
          <a:noFill/>
        </p:spPr>
        <p:txBody>
          <a:bodyPr>
            <a:spAutoFit/>
          </a:bodyPr>
          <a:lstStyle/>
          <a:p>
            <a:pPr marL="363538" indent="-363538">
              <a:spcBef>
                <a:spcPts val="0"/>
              </a:spcBef>
              <a:spcAft>
                <a:spcPts val="0"/>
              </a:spcAft>
              <a:defRPr/>
            </a:pPr>
            <a:r>
              <a:rPr lang="en-GB" sz="1100" i="0" dirty="0">
                <a:solidFill>
                  <a:srgbClr val="040404"/>
                </a:solidFill>
                <a:latin typeface="+mn-lt"/>
              </a:rPr>
              <a:t>Cycles/day</a:t>
            </a:r>
          </a:p>
        </p:txBody>
      </p:sp>
      <p:sp>
        <p:nvSpPr>
          <p:cNvPr id="13" name="TextBox 12"/>
          <p:cNvSpPr txBox="1"/>
          <p:nvPr/>
        </p:nvSpPr>
        <p:spPr>
          <a:xfrm rot="16200000">
            <a:off x="30162" y="2422526"/>
            <a:ext cx="1128713" cy="430212"/>
          </a:xfrm>
          <a:prstGeom prst="rect">
            <a:avLst/>
          </a:prstGeom>
          <a:noFill/>
        </p:spPr>
        <p:txBody>
          <a:bodyPr>
            <a:spAutoFit/>
          </a:bodyPr>
          <a:lstStyle/>
          <a:p>
            <a:pPr marL="363538" indent="-363538">
              <a:spcBef>
                <a:spcPts val="0"/>
              </a:spcBef>
              <a:spcAft>
                <a:spcPts val="0"/>
              </a:spcAft>
              <a:defRPr/>
            </a:pPr>
            <a:r>
              <a:rPr lang="en-GB" sz="1100" i="0" dirty="0">
                <a:solidFill>
                  <a:srgbClr val="040404"/>
                </a:solidFill>
                <a:latin typeface="+mn-lt"/>
              </a:rPr>
              <a:t>Variance/</a:t>
            </a:r>
          </a:p>
          <a:p>
            <a:pPr marL="363538" indent="-363538">
              <a:spcBef>
                <a:spcPts val="0"/>
              </a:spcBef>
              <a:spcAft>
                <a:spcPts val="0"/>
              </a:spcAft>
              <a:defRPr/>
            </a:pPr>
            <a:r>
              <a:rPr lang="en-GB" sz="1100" i="0" dirty="0">
                <a:solidFill>
                  <a:srgbClr val="040404"/>
                </a:solidFill>
                <a:latin typeface="+mn-lt"/>
              </a:rPr>
              <a:t>(cycles/day)</a:t>
            </a:r>
          </a:p>
        </p:txBody>
      </p:sp>
      <p:sp>
        <p:nvSpPr>
          <p:cNvPr id="14" name="TextBox 13"/>
          <p:cNvSpPr txBox="1"/>
          <p:nvPr/>
        </p:nvSpPr>
        <p:spPr>
          <a:xfrm rot="16200000">
            <a:off x="123826" y="5154612"/>
            <a:ext cx="1128712" cy="430213"/>
          </a:xfrm>
          <a:prstGeom prst="rect">
            <a:avLst/>
          </a:prstGeom>
          <a:noFill/>
        </p:spPr>
        <p:txBody>
          <a:bodyPr>
            <a:spAutoFit/>
          </a:bodyPr>
          <a:lstStyle/>
          <a:p>
            <a:pPr marL="363538" indent="-363538">
              <a:spcBef>
                <a:spcPts val="0"/>
              </a:spcBef>
              <a:spcAft>
                <a:spcPts val="0"/>
              </a:spcAft>
              <a:defRPr/>
            </a:pPr>
            <a:r>
              <a:rPr lang="en-GB" sz="1100" i="0" dirty="0">
                <a:solidFill>
                  <a:srgbClr val="040404"/>
                </a:solidFill>
                <a:latin typeface="+mn-lt"/>
              </a:rPr>
              <a:t>Variance/</a:t>
            </a:r>
          </a:p>
          <a:p>
            <a:pPr marL="363538" indent="-363538">
              <a:spcBef>
                <a:spcPts val="0"/>
              </a:spcBef>
              <a:spcAft>
                <a:spcPts val="0"/>
              </a:spcAft>
              <a:defRPr/>
            </a:pPr>
            <a:r>
              <a:rPr lang="en-GB" sz="1100" i="0" dirty="0">
                <a:solidFill>
                  <a:srgbClr val="040404"/>
                </a:solidFill>
                <a:latin typeface="+mn-lt"/>
              </a:rPr>
              <a:t>(cycles/day)</a:t>
            </a:r>
          </a:p>
        </p:txBody>
      </p:sp>
      <p:pic>
        <p:nvPicPr>
          <p:cNvPr id="17415" name="Picture 9"/>
          <p:cNvPicPr>
            <a:picLocks/>
          </p:cNvPicPr>
          <p:nvPr/>
        </p:nvPicPr>
        <p:blipFill>
          <a:blip r:embed="rId3" cstate="print"/>
          <a:srcRect/>
          <a:stretch>
            <a:fillRect/>
          </a:stretch>
        </p:blipFill>
        <p:spPr bwMode="auto">
          <a:xfrm>
            <a:off x="4827588" y="3987800"/>
            <a:ext cx="4140200" cy="2303463"/>
          </a:xfrm>
          <a:prstGeom prst="rect">
            <a:avLst/>
          </a:prstGeom>
          <a:noFill/>
          <a:ln w="9525">
            <a:noFill/>
            <a:miter lim="800000"/>
            <a:headEnd/>
            <a:tailEnd/>
          </a:ln>
        </p:spPr>
      </p:pic>
      <p:pic>
        <p:nvPicPr>
          <p:cNvPr id="17416" name="Picture 14"/>
          <p:cNvPicPr>
            <a:picLocks/>
          </p:cNvPicPr>
          <p:nvPr/>
        </p:nvPicPr>
        <p:blipFill>
          <a:blip r:embed="rId4" cstate="print"/>
          <a:srcRect/>
          <a:stretch>
            <a:fillRect/>
          </a:stretch>
        </p:blipFill>
        <p:spPr bwMode="auto">
          <a:xfrm>
            <a:off x="784225" y="1681163"/>
            <a:ext cx="4140200" cy="2303462"/>
          </a:xfrm>
          <a:prstGeom prst="rect">
            <a:avLst/>
          </a:prstGeom>
          <a:noFill/>
          <a:ln w="9525">
            <a:noFill/>
            <a:miter lim="800000"/>
            <a:headEnd/>
            <a:tailEnd/>
          </a:ln>
        </p:spPr>
      </p:pic>
      <p:pic>
        <p:nvPicPr>
          <p:cNvPr id="17417" name="Picture 15"/>
          <p:cNvPicPr>
            <a:picLocks/>
          </p:cNvPicPr>
          <p:nvPr/>
        </p:nvPicPr>
        <p:blipFill>
          <a:blip r:embed="rId5" cstate="print"/>
          <a:srcRect/>
          <a:stretch>
            <a:fillRect/>
          </a:stretch>
        </p:blipFill>
        <p:spPr bwMode="auto">
          <a:xfrm>
            <a:off x="812800" y="3984625"/>
            <a:ext cx="4140200" cy="2305050"/>
          </a:xfrm>
          <a:prstGeom prst="rect">
            <a:avLst/>
          </a:prstGeom>
          <a:noFill/>
          <a:ln w="9525">
            <a:noFill/>
            <a:miter lim="800000"/>
            <a:headEnd/>
            <a:tailEnd/>
          </a:ln>
        </p:spPr>
      </p:pic>
      <p:pic>
        <p:nvPicPr>
          <p:cNvPr id="17418" name="Picture 16"/>
          <p:cNvPicPr>
            <a:picLocks/>
          </p:cNvPicPr>
          <p:nvPr/>
        </p:nvPicPr>
        <p:blipFill>
          <a:blip r:embed="rId6" cstate="print"/>
          <a:srcRect/>
          <a:stretch>
            <a:fillRect/>
          </a:stretch>
        </p:blipFill>
        <p:spPr bwMode="auto">
          <a:xfrm>
            <a:off x="4787900" y="1681163"/>
            <a:ext cx="4140200" cy="2303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GB" altLang="en-US" smtClean="0"/>
              <a:t>Low wind event cycles</a:t>
            </a:r>
          </a:p>
        </p:txBody>
      </p:sp>
      <p:sp>
        <p:nvSpPr>
          <p:cNvPr id="11" name="TextBox 10"/>
          <p:cNvSpPr txBox="1"/>
          <p:nvPr/>
        </p:nvSpPr>
        <p:spPr>
          <a:xfrm>
            <a:off x="2159000" y="6484938"/>
            <a:ext cx="936625" cy="260350"/>
          </a:xfrm>
          <a:prstGeom prst="rect">
            <a:avLst/>
          </a:prstGeom>
          <a:noFill/>
        </p:spPr>
        <p:txBody>
          <a:bodyPr>
            <a:spAutoFit/>
          </a:bodyPr>
          <a:lstStyle/>
          <a:p>
            <a:pPr marL="363538" indent="-363538">
              <a:spcBef>
                <a:spcPts val="0"/>
              </a:spcBef>
              <a:spcAft>
                <a:spcPts val="0"/>
              </a:spcAft>
              <a:defRPr/>
            </a:pPr>
            <a:r>
              <a:rPr lang="en-GB" sz="1100" i="0" dirty="0">
                <a:solidFill>
                  <a:srgbClr val="040404"/>
                </a:solidFill>
                <a:latin typeface="+mn-lt"/>
              </a:rPr>
              <a:t>Cycles/day</a:t>
            </a:r>
          </a:p>
        </p:txBody>
      </p:sp>
      <p:sp>
        <p:nvSpPr>
          <p:cNvPr id="12" name="TextBox 11"/>
          <p:cNvSpPr txBox="1"/>
          <p:nvPr/>
        </p:nvSpPr>
        <p:spPr>
          <a:xfrm>
            <a:off x="6216650" y="6484938"/>
            <a:ext cx="936625" cy="260350"/>
          </a:xfrm>
          <a:prstGeom prst="rect">
            <a:avLst/>
          </a:prstGeom>
          <a:noFill/>
        </p:spPr>
        <p:txBody>
          <a:bodyPr>
            <a:spAutoFit/>
          </a:bodyPr>
          <a:lstStyle/>
          <a:p>
            <a:pPr marL="363538" indent="-363538">
              <a:spcBef>
                <a:spcPts val="0"/>
              </a:spcBef>
              <a:spcAft>
                <a:spcPts val="0"/>
              </a:spcAft>
              <a:defRPr/>
            </a:pPr>
            <a:r>
              <a:rPr lang="en-GB" sz="1100" i="0" dirty="0">
                <a:solidFill>
                  <a:srgbClr val="040404"/>
                </a:solidFill>
                <a:latin typeface="+mn-lt"/>
              </a:rPr>
              <a:t>Cycles/day</a:t>
            </a:r>
          </a:p>
        </p:txBody>
      </p:sp>
      <p:sp>
        <p:nvSpPr>
          <p:cNvPr id="13" name="TextBox 12"/>
          <p:cNvSpPr txBox="1"/>
          <p:nvPr/>
        </p:nvSpPr>
        <p:spPr>
          <a:xfrm rot="16200000">
            <a:off x="30162" y="2422526"/>
            <a:ext cx="1128713" cy="430212"/>
          </a:xfrm>
          <a:prstGeom prst="rect">
            <a:avLst/>
          </a:prstGeom>
          <a:noFill/>
        </p:spPr>
        <p:txBody>
          <a:bodyPr>
            <a:spAutoFit/>
          </a:bodyPr>
          <a:lstStyle/>
          <a:p>
            <a:pPr marL="363538" indent="-363538">
              <a:spcBef>
                <a:spcPts val="0"/>
              </a:spcBef>
              <a:spcAft>
                <a:spcPts val="0"/>
              </a:spcAft>
              <a:defRPr/>
            </a:pPr>
            <a:r>
              <a:rPr lang="en-GB" sz="1100" i="0" dirty="0">
                <a:solidFill>
                  <a:srgbClr val="040404"/>
                </a:solidFill>
                <a:latin typeface="+mn-lt"/>
              </a:rPr>
              <a:t>Variance/</a:t>
            </a:r>
          </a:p>
          <a:p>
            <a:pPr marL="363538" indent="-363538">
              <a:spcBef>
                <a:spcPts val="0"/>
              </a:spcBef>
              <a:spcAft>
                <a:spcPts val="0"/>
              </a:spcAft>
              <a:defRPr/>
            </a:pPr>
            <a:r>
              <a:rPr lang="en-GB" sz="1100" i="0" dirty="0">
                <a:solidFill>
                  <a:srgbClr val="040404"/>
                </a:solidFill>
                <a:latin typeface="+mn-lt"/>
              </a:rPr>
              <a:t>(cycles/day)</a:t>
            </a:r>
          </a:p>
        </p:txBody>
      </p:sp>
      <p:sp>
        <p:nvSpPr>
          <p:cNvPr id="14" name="TextBox 13"/>
          <p:cNvSpPr txBox="1"/>
          <p:nvPr/>
        </p:nvSpPr>
        <p:spPr>
          <a:xfrm rot="16200000">
            <a:off x="123826" y="5154612"/>
            <a:ext cx="1128712" cy="430213"/>
          </a:xfrm>
          <a:prstGeom prst="rect">
            <a:avLst/>
          </a:prstGeom>
          <a:noFill/>
        </p:spPr>
        <p:txBody>
          <a:bodyPr>
            <a:spAutoFit/>
          </a:bodyPr>
          <a:lstStyle/>
          <a:p>
            <a:pPr marL="363538" indent="-363538">
              <a:spcBef>
                <a:spcPts val="0"/>
              </a:spcBef>
              <a:spcAft>
                <a:spcPts val="0"/>
              </a:spcAft>
              <a:defRPr/>
            </a:pPr>
            <a:r>
              <a:rPr lang="en-GB" sz="1100" i="0" dirty="0">
                <a:solidFill>
                  <a:srgbClr val="040404"/>
                </a:solidFill>
                <a:latin typeface="+mn-lt"/>
              </a:rPr>
              <a:t>Variance/</a:t>
            </a:r>
          </a:p>
          <a:p>
            <a:pPr marL="363538" indent="-363538">
              <a:spcBef>
                <a:spcPts val="0"/>
              </a:spcBef>
              <a:spcAft>
                <a:spcPts val="0"/>
              </a:spcAft>
              <a:defRPr/>
            </a:pPr>
            <a:r>
              <a:rPr lang="en-GB" sz="1100" i="0" dirty="0">
                <a:solidFill>
                  <a:srgbClr val="040404"/>
                </a:solidFill>
                <a:latin typeface="+mn-lt"/>
              </a:rPr>
              <a:t>(cycles/day)</a:t>
            </a:r>
          </a:p>
        </p:txBody>
      </p:sp>
      <p:pic>
        <p:nvPicPr>
          <p:cNvPr id="18439" name="Picture 1"/>
          <p:cNvPicPr>
            <a:picLocks/>
          </p:cNvPicPr>
          <p:nvPr/>
        </p:nvPicPr>
        <p:blipFill>
          <a:blip r:embed="rId3" cstate="print"/>
          <a:srcRect/>
          <a:stretch>
            <a:fillRect/>
          </a:stretch>
        </p:blipFill>
        <p:spPr bwMode="auto">
          <a:xfrm>
            <a:off x="4645025" y="4121150"/>
            <a:ext cx="4140200" cy="2305050"/>
          </a:xfrm>
          <a:prstGeom prst="rect">
            <a:avLst/>
          </a:prstGeom>
          <a:noFill/>
          <a:ln w="9525">
            <a:noFill/>
            <a:miter lim="800000"/>
            <a:headEnd/>
            <a:tailEnd/>
          </a:ln>
        </p:spPr>
      </p:pic>
      <p:pic>
        <p:nvPicPr>
          <p:cNvPr id="18440" name="Picture 2"/>
          <p:cNvPicPr>
            <a:picLocks/>
          </p:cNvPicPr>
          <p:nvPr/>
        </p:nvPicPr>
        <p:blipFill>
          <a:blip r:embed="rId4" cstate="print"/>
          <a:srcRect/>
          <a:stretch>
            <a:fillRect/>
          </a:stretch>
        </p:blipFill>
        <p:spPr bwMode="auto">
          <a:xfrm>
            <a:off x="758825" y="1817688"/>
            <a:ext cx="4138613" cy="2303462"/>
          </a:xfrm>
          <a:prstGeom prst="rect">
            <a:avLst/>
          </a:prstGeom>
          <a:noFill/>
          <a:ln w="9525">
            <a:noFill/>
            <a:miter lim="800000"/>
            <a:headEnd/>
            <a:tailEnd/>
          </a:ln>
        </p:spPr>
      </p:pic>
      <p:pic>
        <p:nvPicPr>
          <p:cNvPr id="18441" name="Picture 3"/>
          <p:cNvPicPr>
            <a:picLocks/>
          </p:cNvPicPr>
          <p:nvPr/>
        </p:nvPicPr>
        <p:blipFill>
          <a:blip r:embed="rId5" cstate="print"/>
          <a:srcRect/>
          <a:stretch>
            <a:fillRect/>
          </a:stretch>
        </p:blipFill>
        <p:spPr bwMode="auto">
          <a:xfrm>
            <a:off x="809625" y="4121150"/>
            <a:ext cx="4140200" cy="2305050"/>
          </a:xfrm>
          <a:prstGeom prst="rect">
            <a:avLst/>
          </a:prstGeom>
          <a:noFill/>
          <a:ln w="9525">
            <a:noFill/>
            <a:miter lim="800000"/>
            <a:headEnd/>
            <a:tailEnd/>
          </a:ln>
        </p:spPr>
      </p:pic>
      <p:pic>
        <p:nvPicPr>
          <p:cNvPr id="18442" name="Picture 4"/>
          <p:cNvPicPr>
            <a:picLocks/>
          </p:cNvPicPr>
          <p:nvPr/>
        </p:nvPicPr>
        <p:blipFill>
          <a:blip r:embed="rId6" cstate="print"/>
          <a:srcRect/>
          <a:stretch>
            <a:fillRect/>
          </a:stretch>
        </p:blipFill>
        <p:spPr bwMode="auto">
          <a:xfrm>
            <a:off x="4589463" y="1817688"/>
            <a:ext cx="4140200" cy="2303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GB" altLang="en-US" smtClean="0"/>
              <a:t>Short term wind forecasts: stochastic parameterisation</a:t>
            </a:r>
          </a:p>
        </p:txBody>
      </p:sp>
      <p:sp>
        <p:nvSpPr>
          <p:cNvPr id="19459" name="Text Placeholder 2"/>
          <p:cNvSpPr>
            <a:spLocks noGrp="1"/>
          </p:cNvSpPr>
          <p:nvPr>
            <p:ph type="body" sz="half" idx="1"/>
          </p:nvPr>
        </p:nvSpPr>
        <p:spPr>
          <a:xfrm>
            <a:off x="468313" y="4365625"/>
            <a:ext cx="8064500" cy="1800225"/>
          </a:xfrm>
        </p:spPr>
        <p:txBody>
          <a:bodyPr/>
          <a:lstStyle/>
          <a:p>
            <a:pPr marL="0" indent="0">
              <a:buFontTx/>
              <a:buChar char="•"/>
            </a:pPr>
            <a:r>
              <a:rPr lang="en-GB" altLang="en-US" sz="1600" dirty="0" smtClean="0"/>
              <a:t>Stochastic parameterisation injects extra noise into an ensemble forecast</a:t>
            </a:r>
          </a:p>
          <a:p>
            <a:pPr marL="0" indent="0">
              <a:buFontTx/>
              <a:buChar char="•"/>
            </a:pPr>
            <a:r>
              <a:rPr lang="en-GB" altLang="en-US" sz="1600" dirty="0" smtClean="0"/>
              <a:t>Used at ECMWF and Met Office</a:t>
            </a:r>
          </a:p>
          <a:p>
            <a:pPr marL="0" indent="0">
              <a:buFontTx/>
              <a:buChar char="•"/>
            </a:pPr>
            <a:r>
              <a:rPr lang="en-GB" altLang="en-US" sz="1600" dirty="0" smtClean="0"/>
              <a:t>Has shown improvement over multi-physics and initial conditions ensembles</a:t>
            </a:r>
          </a:p>
          <a:p>
            <a:pPr marL="0" indent="0">
              <a:buFontTx/>
              <a:buChar char="•"/>
            </a:pPr>
            <a:r>
              <a:rPr lang="en-GB" altLang="en-US" sz="1600" dirty="0" smtClean="0"/>
              <a:t>Stochastic Kinetic Energy Backscatter (SKEB, available in WRF and UM): </a:t>
            </a:r>
          </a:p>
          <a:p>
            <a:pPr lvl="1"/>
            <a:r>
              <a:rPr lang="en-GB" altLang="en-US" sz="1400" dirty="0" smtClean="0"/>
              <a:t>represents upscale energy transfer that models fail to do</a:t>
            </a:r>
          </a:p>
          <a:p>
            <a:pPr lvl="1"/>
            <a:r>
              <a:rPr lang="en-GB" altLang="en-US" sz="1400" dirty="0" smtClean="0"/>
              <a:t>injects fraction of dissipated turbulent energy into large scale winds and temperature</a:t>
            </a:r>
          </a:p>
          <a:p>
            <a:pPr marL="0" indent="0">
              <a:buFontTx/>
              <a:buChar char="•"/>
            </a:pPr>
            <a:endParaRPr lang="en-GB" altLang="en-US" dirty="0" smtClean="0"/>
          </a:p>
          <a:p>
            <a:pPr marL="0" indent="0">
              <a:buFontTx/>
              <a:buChar char="•"/>
            </a:pPr>
            <a:endParaRPr lang="en-GB" altLang="en-US" sz="1400" dirty="0" smtClean="0"/>
          </a:p>
          <a:p>
            <a:pPr lvl="1"/>
            <a:endParaRPr lang="en-GB" altLang="en-US" sz="1400" dirty="0" smtClean="0"/>
          </a:p>
        </p:txBody>
      </p:sp>
      <p:pic>
        <p:nvPicPr>
          <p:cNvPr id="19460" name="Chart Placeholder 4"/>
          <p:cNvPicPr>
            <a:picLocks noGrp="1" noChangeAspect="1"/>
          </p:cNvPicPr>
          <p:nvPr>
            <p:ph type="chart" sz="half" idx="2"/>
          </p:nvPr>
        </p:nvPicPr>
        <p:blipFill>
          <a:blip r:embed="rId3" cstate="print"/>
          <a:srcRect/>
          <a:stretch>
            <a:fillRect/>
          </a:stretch>
        </p:blipFill>
        <p:spPr>
          <a:xfrm>
            <a:off x="1331913" y="1773238"/>
            <a:ext cx="6769100" cy="2492375"/>
          </a:xfrm>
        </p:spPr>
      </p:pic>
      <p:sp>
        <p:nvSpPr>
          <p:cNvPr id="6" name="TextBox 5"/>
          <p:cNvSpPr txBox="1"/>
          <p:nvPr/>
        </p:nvSpPr>
        <p:spPr>
          <a:xfrm>
            <a:off x="611188" y="6524625"/>
            <a:ext cx="8353425" cy="277813"/>
          </a:xfrm>
          <a:prstGeom prst="rect">
            <a:avLst/>
          </a:prstGeom>
          <a:noFill/>
        </p:spPr>
        <p:txBody>
          <a:bodyPr>
            <a:spAutoFit/>
          </a:bodyPr>
          <a:lstStyle/>
          <a:p>
            <a:pPr marL="363538" indent="-363538">
              <a:spcBef>
                <a:spcPts val="0"/>
              </a:spcBef>
              <a:spcAft>
                <a:spcPts val="0"/>
              </a:spcAft>
              <a:defRPr/>
            </a:pPr>
            <a:r>
              <a:rPr lang="en-GB" sz="1200" dirty="0" err="1">
                <a:solidFill>
                  <a:schemeClr val="tx1"/>
                </a:solidFill>
                <a:latin typeface="+mn-lt"/>
              </a:rPr>
              <a:t>Berner</a:t>
            </a:r>
            <a:r>
              <a:rPr lang="en-GB" sz="1200" dirty="0">
                <a:solidFill>
                  <a:schemeClr val="tx1"/>
                </a:solidFill>
                <a:latin typeface="+mn-lt"/>
              </a:rPr>
              <a:t> et al (2010), MWR 139</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GB" altLang="en-US" dirty="0" smtClean="0"/>
              <a:t>80m wind speed forecast (T+60h)</a:t>
            </a:r>
          </a:p>
        </p:txBody>
      </p:sp>
      <p:pic>
        <p:nvPicPr>
          <p:cNvPr id="20483" name="Picture 4"/>
          <p:cNvPicPr>
            <a:picLocks noChangeAspect="1"/>
          </p:cNvPicPr>
          <p:nvPr/>
        </p:nvPicPr>
        <p:blipFill>
          <a:blip r:embed="rId3" cstate="print"/>
          <a:srcRect/>
          <a:stretch>
            <a:fillRect/>
          </a:stretch>
        </p:blipFill>
        <p:spPr bwMode="auto">
          <a:xfrm>
            <a:off x="1616075" y="2124075"/>
            <a:ext cx="2809875" cy="1873250"/>
          </a:xfrm>
          <a:prstGeom prst="rect">
            <a:avLst/>
          </a:prstGeom>
          <a:noFill/>
          <a:ln w="9525">
            <a:noFill/>
            <a:miter lim="800000"/>
            <a:headEnd/>
            <a:tailEnd/>
          </a:ln>
        </p:spPr>
      </p:pic>
      <p:pic>
        <p:nvPicPr>
          <p:cNvPr id="20484" name="Picture 6"/>
          <p:cNvPicPr>
            <a:picLocks noChangeAspect="1"/>
          </p:cNvPicPr>
          <p:nvPr/>
        </p:nvPicPr>
        <p:blipFill>
          <a:blip r:embed="rId4" cstate="print"/>
          <a:srcRect/>
          <a:stretch>
            <a:fillRect/>
          </a:stretch>
        </p:blipFill>
        <p:spPr bwMode="auto">
          <a:xfrm>
            <a:off x="1522413" y="4378325"/>
            <a:ext cx="2997200" cy="2000250"/>
          </a:xfrm>
          <a:prstGeom prst="rect">
            <a:avLst/>
          </a:prstGeom>
          <a:noFill/>
          <a:ln w="9525">
            <a:noFill/>
            <a:miter lim="800000"/>
            <a:headEnd/>
            <a:tailEnd/>
          </a:ln>
        </p:spPr>
      </p:pic>
      <p:pic>
        <p:nvPicPr>
          <p:cNvPr id="20485" name="Picture 7"/>
          <p:cNvPicPr>
            <a:picLocks noChangeAspect="1"/>
          </p:cNvPicPr>
          <p:nvPr/>
        </p:nvPicPr>
        <p:blipFill>
          <a:blip r:embed="rId5" cstate="print"/>
          <a:srcRect/>
          <a:stretch>
            <a:fillRect/>
          </a:stretch>
        </p:blipFill>
        <p:spPr bwMode="auto">
          <a:xfrm>
            <a:off x="4929188" y="2022475"/>
            <a:ext cx="2952750" cy="1970088"/>
          </a:xfrm>
          <a:prstGeom prst="rect">
            <a:avLst/>
          </a:prstGeom>
          <a:noFill/>
          <a:ln w="9525">
            <a:noFill/>
            <a:miter lim="800000"/>
            <a:headEnd/>
            <a:tailEnd/>
          </a:ln>
        </p:spPr>
      </p:pic>
      <p:sp>
        <p:nvSpPr>
          <p:cNvPr id="10" name="TextBox 9"/>
          <p:cNvSpPr txBox="1"/>
          <p:nvPr/>
        </p:nvSpPr>
        <p:spPr>
          <a:xfrm>
            <a:off x="2611438" y="1511300"/>
            <a:ext cx="1136650" cy="306388"/>
          </a:xfrm>
          <a:prstGeom prst="rect">
            <a:avLst/>
          </a:prstGeom>
          <a:noFill/>
        </p:spPr>
        <p:txBody>
          <a:bodyPr>
            <a:spAutoFit/>
          </a:bodyPr>
          <a:lstStyle/>
          <a:p>
            <a:pPr marL="363538" indent="-363538">
              <a:spcBef>
                <a:spcPts val="0"/>
              </a:spcBef>
              <a:spcAft>
                <a:spcPts val="0"/>
              </a:spcAft>
              <a:defRPr/>
            </a:pPr>
            <a:r>
              <a:rPr lang="en-GB" sz="1400" i="0" dirty="0">
                <a:solidFill>
                  <a:srgbClr val="040404"/>
                </a:solidFill>
                <a:latin typeface="+mn-lt"/>
              </a:rPr>
              <a:t>2013-07-01</a:t>
            </a:r>
          </a:p>
        </p:txBody>
      </p:sp>
      <p:sp>
        <p:nvSpPr>
          <p:cNvPr id="11" name="TextBox 10"/>
          <p:cNvSpPr txBox="1"/>
          <p:nvPr/>
        </p:nvSpPr>
        <p:spPr>
          <a:xfrm>
            <a:off x="5807075" y="1557338"/>
            <a:ext cx="1195388" cy="307975"/>
          </a:xfrm>
          <a:prstGeom prst="rect">
            <a:avLst/>
          </a:prstGeom>
          <a:noFill/>
        </p:spPr>
        <p:txBody>
          <a:bodyPr>
            <a:spAutoFit/>
          </a:bodyPr>
          <a:lstStyle/>
          <a:p>
            <a:pPr marL="363538" indent="-363538">
              <a:spcBef>
                <a:spcPts val="0"/>
              </a:spcBef>
              <a:spcAft>
                <a:spcPts val="0"/>
              </a:spcAft>
              <a:defRPr/>
            </a:pPr>
            <a:r>
              <a:rPr lang="en-GB" sz="1400" i="0" dirty="0">
                <a:solidFill>
                  <a:srgbClr val="040404"/>
                </a:solidFill>
                <a:latin typeface="+mn-lt"/>
              </a:rPr>
              <a:t>2013-07-29</a:t>
            </a:r>
          </a:p>
        </p:txBody>
      </p:sp>
      <p:sp>
        <p:nvSpPr>
          <p:cNvPr id="12" name="TextBox 11"/>
          <p:cNvSpPr txBox="1"/>
          <p:nvPr/>
        </p:nvSpPr>
        <p:spPr>
          <a:xfrm>
            <a:off x="-36513" y="2781300"/>
            <a:ext cx="1509713" cy="738188"/>
          </a:xfrm>
          <a:prstGeom prst="rect">
            <a:avLst/>
          </a:prstGeom>
          <a:noFill/>
        </p:spPr>
        <p:txBody>
          <a:bodyPr>
            <a:spAutoFit/>
          </a:bodyPr>
          <a:lstStyle/>
          <a:p>
            <a:pPr marL="363538" indent="-363538">
              <a:spcBef>
                <a:spcPts val="0"/>
              </a:spcBef>
              <a:spcAft>
                <a:spcPts val="0"/>
              </a:spcAft>
              <a:defRPr/>
            </a:pPr>
            <a:r>
              <a:rPr lang="en-GB" sz="1400" i="0" dirty="0">
                <a:solidFill>
                  <a:srgbClr val="040404"/>
                </a:solidFill>
                <a:latin typeface="+mn-lt"/>
              </a:rPr>
              <a:t>80m wind speed forecast (t+60h)</a:t>
            </a:r>
          </a:p>
        </p:txBody>
      </p:sp>
      <p:sp>
        <p:nvSpPr>
          <p:cNvPr id="13" name="TextBox 12"/>
          <p:cNvSpPr txBox="1"/>
          <p:nvPr/>
        </p:nvSpPr>
        <p:spPr>
          <a:xfrm>
            <a:off x="107950" y="4926013"/>
            <a:ext cx="1287463" cy="954087"/>
          </a:xfrm>
          <a:prstGeom prst="rect">
            <a:avLst/>
          </a:prstGeom>
          <a:noFill/>
        </p:spPr>
        <p:txBody>
          <a:bodyPr>
            <a:spAutoFit/>
          </a:bodyPr>
          <a:lstStyle/>
          <a:p>
            <a:pPr marL="363538" indent="-363538">
              <a:spcBef>
                <a:spcPts val="0"/>
              </a:spcBef>
              <a:spcAft>
                <a:spcPts val="0"/>
              </a:spcAft>
              <a:defRPr/>
            </a:pPr>
            <a:r>
              <a:rPr lang="en-GB" sz="1400" i="0" dirty="0">
                <a:solidFill>
                  <a:srgbClr val="040404"/>
                </a:solidFill>
                <a:latin typeface="+mn-lt"/>
              </a:rPr>
              <a:t>normalised </a:t>
            </a:r>
            <a:r>
              <a:rPr lang="el-GR" sz="1400" i="0" dirty="0">
                <a:solidFill>
                  <a:srgbClr val="040404"/>
                </a:solidFill>
                <a:latin typeface="+mn-lt"/>
              </a:rPr>
              <a:t>σ</a:t>
            </a:r>
            <a:r>
              <a:rPr lang="en-GB" sz="1400" i="0" dirty="0">
                <a:solidFill>
                  <a:srgbClr val="040404"/>
                </a:solidFill>
                <a:latin typeface="+mn-lt"/>
              </a:rPr>
              <a:t> of wind speed forecast </a:t>
            </a:r>
          </a:p>
        </p:txBody>
      </p:sp>
      <p:pic>
        <p:nvPicPr>
          <p:cNvPr id="20490" name="Picture 13"/>
          <p:cNvPicPr>
            <a:picLocks noChangeAspect="1"/>
          </p:cNvPicPr>
          <p:nvPr/>
        </p:nvPicPr>
        <p:blipFill>
          <a:blip r:embed="rId6" cstate="print"/>
          <a:srcRect/>
          <a:stretch>
            <a:fillRect/>
          </a:stretch>
        </p:blipFill>
        <p:spPr bwMode="auto">
          <a:xfrm>
            <a:off x="1395413" y="1800225"/>
            <a:ext cx="3568700" cy="2381250"/>
          </a:xfrm>
          <a:prstGeom prst="rect">
            <a:avLst/>
          </a:prstGeom>
          <a:noFill/>
          <a:ln w="9525">
            <a:noFill/>
            <a:miter lim="800000"/>
            <a:headEnd/>
            <a:tailEnd/>
          </a:ln>
        </p:spPr>
      </p:pic>
      <p:pic>
        <p:nvPicPr>
          <p:cNvPr id="20491" name="Picture 14"/>
          <p:cNvPicPr>
            <a:picLocks noChangeAspect="1"/>
          </p:cNvPicPr>
          <p:nvPr/>
        </p:nvPicPr>
        <p:blipFill>
          <a:blip r:embed="rId4" cstate="print"/>
          <a:srcRect/>
          <a:stretch>
            <a:fillRect/>
          </a:stretch>
        </p:blipFill>
        <p:spPr bwMode="auto">
          <a:xfrm>
            <a:off x="1274763" y="4181475"/>
            <a:ext cx="3808412" cy="2541588"/>
          </a:xfrm>
          <a:prstGeom prst="rect">
            <a:avLst/>
          </a:prstGeom>
          <a:noFill/>
          <a:ln w="9525">
            <a:noFill/>
            <a:miter lim="800000"/>
            <a:headEnd/>
            <a:tailEnd/>
          </a:ln>
        </p:spPr>
      </p:pic>
      <p:pic>
        <p:nvPicPr>
          <p:cNvPr id="20492" name="Picture 15"/>
          <p:cNvPicPr>
            <a:picLocks noChangeAspect="1"/>
          </p:cNvPicPr>
          <p:nvPr/>
        </p:nvPicPr>
        <p:blipFill>
          <a:blip r:embed="rId5" cstate="print"/>
          <a:srcRect/>
          <a:stretch>
            <a:fillRect/>
          </a:stretch>
        </p:blipFill>
        <p:spPr bwMode="auto">
          <a:xfrm>
            <a:off x="4594225" y="1876425"/>
            <a:ext cx="3751263" cy="2501900"/>
          </a:xfrm>
          <a:prstGeom prst="rect">
            <a:avLst/>
          </a:prstGeom>
          <a:noFill/>
          <a:ln w="9525">
            <a:noFill/>
            <a:miter lim="800000"/>
            <a:headEnd/>
            <a:tailEnd/>
          </a:ln>
        </p:spPr>
      </p:pic>
      <p:pic>
        <p:nvPicPr>
          <p:cNvPr id="20493" name="Picture 17"/>
          <p:cNvPicPr>
            <a:picLocks noChangeAspect="1"/>
          </p:cNvPicPr>
          <p:nvPr/>
        </p:nvPicPr>
        <p:blipFill>
          <a:blip r:embed="rId7" cstate="print"/>
          <a:srcRect/>
          <a:stretch>
            <a:fillRect/>
          </a:stretch>
        </p:blipFill>
        <p:spPr bwMode="auto">
          <a:xfrm>
            <a:off x="4716463" y="4144963"/>
            <a:ext cx="3816350" cy="2546350"/>
          </a:xfrm>
          <a:prstGeom prst="rect">
            <a:avLst/>
          </a:prstGeom>
          <a:noFill/>
          <a:ln w="9525">
            <a:noFill/>
            <a:miter lim="800000"/>
            <a:headEnd/>
            <a:tailEnd/>
          </a:ln>
        </p:spPr>
      </p:pic>
      <p:sp>
        <p:nvSpPr>
          <p:cNvPr id="19" name="TextBox 18"/>
          <p:cNvSpPr txBox="1"/>
          <p:nvPr/>
        </p:nvSpPr>
        <p:spPr>
          <a:xfrm>
            <a:off x="5219700" y="-42863"/>
            <a:ext cx="3924300" cy="1600201"/>
          </a:xfrm>
          <a:prstGeom prst="rect">
            <a:avLst/>
          </a:prstGeom>
          <a:noFill/>
        </p:spPr>
        <p:txBody>
          <a:bodyPr>
            <a:spAutoFit/>
          </a:bodyPr>
          <a:lstStyle/>
          <a:p>
            <a:pPr marL="363538" indent="-363538" algn="r">
              <a:spcBef>
                <a:spcPts val="0"/>
              </a:spcBef>
              <a:spcAft>
                <a:spcPts val="0"/>
              </a:spcAft>
              <a:defRPr/>
            </a:pPr>
            <a:r>
              <a:rPr lang="en-GB" sz="1400" b="1" i="0" u="sng" dirty="0">
                <a:solidFill>
                  <a:srgbClr val="C00000"/>
                </a:solidFill>
                <a:latin typeface="+mn-lt"/>
              </a:rPr>
              <a:t>Experiment setup</a:t>
            </a:r>
          </a:p>
          <a:p>
            <a:pPr marL="363538" indent="-363538" algn="r">
              <a:spcBef>
                <a:spcPts val="0"/>
              </a:spcBef>
              <a:spcAft>
                <a:spcPts val="0"/>
              </a:spcAft>
              <a:defRPr/>
            </a:pPr>
            <a:r>
              <a:rPr lang="en-GB" sz="1400" b="1" i="0" dirty="0">
                <a:solidFill>
                  <a:srgbClr val="C00000"/>
                </a:solidFill>
                <a:latin typeface="+mn-lt"/>
              </a:rPr>
              <a:t>WRF forced with GFS analysis</a:t>
            </a:r>
          </a:p>
          <a:p>
            <a:pPr marL="363538" indent="-363538" algn="r">
              <a:spcBef>
                <a:spcPts val="0"/>
              </a:spcBef>
              <a:spcAft>
                <a:spcPts val="0"/>
              </a:spcAft>
              <a:defRPr/>
            </a:pPr>
            <a:r>
              <a:rPr lang="en-GB" sz="1400" b="1" i="0" dirty="0">
                <a:solidFill>
                  <a:srgbClr val="C00000"/>
                </a:solidFill>
                <a:latin typeface="+mn-lt"/>
              </a:rPr>
              <a:t>4km resolution</a:t>
            </a:r>
          </a:p>
          <a:p>
            <a:pPr marL="363538" indent="-363538" algn="r">
              <a:spcBef>
                <a:spcPts val="0"/>
              </a:spcBef>
              <a:spcAft>
                <a:spcPts val="0"/>
              </a:spcAft>
              <a:defRPr/>
            </a:pPr>
            <a:r>
              <a:rPr lang="en-GB" sz="1400" b="1" i="0" dirty="0">
                <a:solidFill>
                  <a:srgbClr val="C00000"/>
                </a:solidFill>
                <a:latin typeface="+mn-lt"/>
              </a:rPr>
              <a:t>60 h forecast</a:t>
            </a:r>
          </a:p>
          <a:p>
            <a:pPr marL="363538" indent="-363538" algn="r">
              <a:spcBef>
                <a:spcPts val="0"/>
              </a:spcBef>
              <a:spcAft>
                <a:spcPts val="0"/>
              </a:spcAft>
              <a:defRPr/>
            </a:pPr>
            <a:r>
              <a:rPr lang="en-GB" sz="1400" b="1" i="0" dirty="0">
                <a:solidFill>
                  <a:srgbClr val="C00000"/>
                </a:solidFill>
                <a:latin typeface="+mn-lt"/>
              </a:rPr>
              <a:t>Hourly output</a:t>
            </a:r>
          </a:p>
          <a:p>
            <a:pPr marL="363538" indent="-363538" algn="r">
              <a:spcBef>
                <a:spcPts val="0"/>
              </a:spcBef>
              <a:spcAft>
                <a:spcPts val="0"/>
              </a:spcAft>
              <a:defRPr/>
            </a:pPr>
            <a:r>
              <a:rPr lang="en-GB" sz="1400" b="1" i="0" dirty="0">
                <a:solidFill>
                  <a:srgbClr val="C00000"/>
                </a:solidFill>
                <a:latin typeface="+mn-lt"/>
              </a:rPr>
              <a:t>5 stochastic ensembles</a:t>
            </a:r>
          </a:p>
          <a:p>
            <a:pPr marL="363538" indent="-363538" algn="r">
              <a:spcBef>
                <a:spcPts val="0"/>
              </a:spcBef>
              <a:spcAft>
                <a:spcPts val="0"/>
              </a:spcAft>
              <a:defRPr/>
            </a:pPr>
            <a:r>
              <a:rPr lang="en-GB" sz="1400" b="1" i="0" dirty="0">
                <a:solidFill>
                  <a:srgbClr val="C00000"/>
                </a:solidFill>
                <a:latin typeface="+mn-lt"/>
              </a:rPr>
              <a:t>Two dates</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GB" altLang="en-US" smtClean="0"/>
              <a:t>Ensembles: 80m wind speed forecast (2013-07-01 + 60h)</a:t>
            </a:r>
          </a:p>
        </p:txBody>
      </p:sp>
      <p:pic>
        <p:nvPicPr>
          <p:cNvPr id="21507" name="Picture 4"/>
          <p:cNvPicPr>
            <a:picLocks noChangeAspect="1"/>
          </p:cNvPicPr>
          <p:nvPr/>
        </p:nvPicPr>
        <p:blipFill>
          <a:blip r:embed="rId3" cstate="print"/>
          <a:srcRect/>
          <a:stretch>
            <a:fillRect/>
          </a:stretch>
        </p:blipFill>
        <p:spPr bwMode="auto">
          <a:xfrm>
            <a:off x="250825" y="1701800"/>
            <a:ext cx="3178175" cy="2119313"/>
          </a:xfrm>
          <a:prstGeom prst="rect">
            <a:avLst/>
          </a:prstGeom>
          <a:noFill/>
          <a:ln w="9525">
            <a:noFill/>
            <a:miter lim="800000"/>
            <a:headEnd/>
            <a:tailEnd/>
          </a:ln>
        </p:spPr>
      </p:pic>
      <p:pic>
        <p:nvPicPr>
          <p:cNvPr id="21508" name="Picture 5"/>
          <p:cNvPicPr>
            <a:picLocks noChangeAspect="1"/>
          </p:cNvPicPr>
          <p:nvPr/>
        </p:nvPicPr>
        <p:blipFill>
          <a:blip r:embed="rId4" cstate="print"/>
          <a:srcRect/>
          <a:stretch>
            <a:fillRect/>
          </a:stretch>
        </p:blipFill>
        <p:spPr bwMode="auto">
          <a:xfrm>
            <a:off x="3203575" y="1709738"/>
            <a:ext cx="3178175" cy="2119312"/>
          </a:xfrm>
          <a:prstGeom prst="rect">
            <a:avLst/>
          </a:prstGeom>
          <a:noFill/>
          <a:ln w="9525">
            <a:noFill/>
            <a:miter lim="800000"/>
            <a:headEnd/>
            <a:tailEnd/>
          </a:ln>
        </p:spPr>
      </p:pic>
      <p:pic>
        <p:nvPicPr>
          <p:cNvPr id="21509" name="Picture 6"/>
          <p:cNvPicPr>
            <a:picLocks noChangeAspect="1"/>
          </p:cNvPicPr>
          <p:nvPr/>
        </p:nvPicPr>
        <p:blipFill>
          <a:blip r:embed="rId5" cstate="print"/>
          <a:srcRect/>
          <a:stretch>
            <a:fillRect/>
          </a:stretch>
        </p:blipFill>
        <p:spPr bwMode="auto">
          <a:xfrm>
            <a:off x="5965825" y="1709738"/>
            <a:ext cx="3178175" cy="2119312"/>
          </a:xfrm>
          <a:prstGeom prst="rect">
            <a:avLst/>
          </a:prstGeom>
          <a:noFill/>
          <a:ln w="9525">
            <a:noFill/>
            <a:miter lim="800000"/>
            <a:headEnd/>
            <a:tailEnd/>
          </a:ln>
        </p:spPr>
      </p:pic>
      <p:pic>
        <p:nvPicPr>
          <p:cNvPr id="21510" name="Picture 7"/>
          <p:cNvPicPr>
            <a:picLocks noChangeAspect="1"/>
          </p:cNvPicPr>
          <p:nvPr/>
        </p:nvPicPr>
        <p:blipFill>
          <a:blip r:embed="rId6" cstate="print"/>
          <a:srcRect/>
          <a:stretch>
            <a:fillRect/>
          </a:stretch>
        </p:blipFill>
        <p:spPr bwMode="auto">
          <a:xfrm>
            <a:off x="250825" y="4149725"/>
            <a:ext cx="3178175" cy="2119313"/>
          </a:xfrm>
          <a:prstGeom prst="rect">
            <a:avLst/>
          </a:prstGeom>
          <a:noFill/>
          <a:ln w="9525">
            <a:noFill/>
            <a:miter lim="800000"/>
            <a:headEnd/>
            <a:tailEnd/>
          </a:ln>
        </p:spPr>
      </p:pic>
      <p:pic>
        <p:nvPicPr>
          <p:cNvPr id="21511" name="Picture 8"/>
          <p:cNvPicPr>
            <a:picLocks noChangeAspect="1"/>
          </p:cNvPicPr>
          <p:nvPr/>
        </p:nvPicPr>
        <p:blipFill>
          <a:blip r:embed="rId7" cstate="print"/>
          <a:srcRect/>
          <a:stretch>
            <a:fillRect/>
          </a:stretch>
        </p:blipFill>
        <p:spPr bwMode="auto">
          <a:xfrm>
            <a:off x="3206750" y="4149725"/>
            <a:ext cx="3178175" cy="2119313"/>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Title 1"/>
          <p:cNvSpPr>
            <a:spLocks noGrp="1"/>
          </p:cNvSpPr>
          <p:nvPr>
            <p:ph type="title"/>
          </p:nvPr>
        </p:nvSpPr>
        <p:spPr>
          <a:xfrm>
            <a:off x="838200" y="609600"/>
            <a:ext cx="7910513" cy="638175"/>
          </a:xfrm>
        </p:spPr>
        <p:txBody>
          <a:bodyPr/>
          <a:lstStyle/>
          <a:p>
            <a:r>
              <a:rPr lang="en-GB" altLang="en-US" smtClean="0"/>
              <a:t>Ensembles: 80m wind power forecast   (2013-07-01 + 60h)</a:t>
            </a:r>
          </a:p>
        </p:txBody>
      </p:sp>
      <p:pic>
        <p:nvPicPr>
          <p:cNvPr id="22531" name="Picture 4"/>
          <p:cNvPicPr>
            <a:picLocks noChangeAspect="1"/>
          </p:cNvPicPr>
          <p:nvPr/>
        </p:nvPicPr>
        <p:blipFill>
          <a:blip r:embed="rId2" cstate="print"/>
          <a:srcRect l="8661"/>
          <a:stretch>
            <a:fillRect/>
          </a:stretch>
        </p:blipFill>
        <p:spPr bwMode="auto">
          <a:xfrm>
            <a:off x="107950" y="1711325"/>
            <a:ext cx="2879725" cy="2103438"/>
          </a:xfrm>
          <a:prstGeom prst="rect">
            <a:avLst/>
          </a:prstGeom>
          <a:noFill/>
          <a:ln w="9525">
            <a:noFill/>
            <a:miter lim="800000"/>
            <a:headEnd/>
            <a:tailEnd/>
          </a:ln>
        </p:spPr>
      </p:pic>
      <p:pic>
        <p:nvPicPr>
          <p:cNvPr id="22532" name="Picture 5"/>
          <p:cNvPicPr>
            <a:picLocks noChangeAspect="1"/>
          </p:cNvPicPr>
          <p:nvPr/>
        </p:nvPicPr>
        <p:blipFill>
          <a:blip r:embed="rId3" cstate="print"/>
          <a:srcRect/>
          <a:stretch>
            <a:fillRect/>
          </a:stretch>
        </p:blipFill>
        <p:spPr bwMode="auto">
          <a:xfrm>
            <a:off x="3276600" y="1628775"/>
            <a:ext cx="3346450" cy="2233613"/>
          </a:xfrm>
          <a:prstGeom prst="rect">
            <a:avLst/>
          </a:prstGeom>
          <a:noFill/>
          <a:ln w="9525">
            <a:noFill/>
            <a:miter lim="800000"/>
            <a:headEnd/>
            <a:tailEnd/>
          </a:ln>
        </p:spPr>
      </p:pic>
      <p:pic>
        <p:nvPicPr>
          <p:cNvPr id="22533" name="Picture 7"/>
          <p:cNvPicPr>
            <a:picLocks noChangeAspect="1"/>
          </p:cNvPicPr>
          <p:nvPr/>
        </p:nvPicPr>
        <p:blipFill>
          <a:blip r:embed="rId4" cstate="print"/>
          <a:srcRect/>
          <a:stretch>
            <a:fillRect/>
          </a:stretch>
        </p:blipFill>
        <p:spPr bwMode="auto">
          <a:xfrm>
            <a:off x="107950" y="4221163"/>
            <a:ext cx="3132138" cy="2089150"/>
          </a:xfrm>
          <a:prstGeom prst="rect">
            <a:avLst/>
          </a:prstGeom>
          <a:noFill/>
          <a:ln w="9525">
            <a:noFill/>
            <a:miter lim="800000"/>
            <a:headEnd/>
            <a:tailEnd/>
          </a:ln>
        </p:spPr>
      </p:pic>
      <p:pic>
        <p:nvPicPr>
          <p:cNvPr id="22534" name="Picture 8"/>
          <p:cNvPicPr>
            <a:picLocks noChangeAspect="1"/>
          </p:cNvPicPr>
          <p:nvPr/>
        </p:nvPicPr>
        <p:blipFill>
          <a:blip r:embed="rId5" cstate="print"/>
          <a:srcRect/>
          <a:stretch>
            <a:fillRect/>
          </a:stretch>
        </p:blipFill>
        <p:spPr bwMode="auto">
          <a:xfrm>
            <a:off x="3136900" y="4221163"/>
            <a:ext cx="3049588" cy="2033587"/>
          </a:xfrm>
          <a:prstGeom prst="rect">
            <a:avLst/>
          </a:prstGeom>
          <a:noFill/>
          <a:ln w="9525">
            <a:noFill/>
            <a:miter lim="800000"/>
            <a:headEnd/>
            <a:tailEnd/>
          </a:ln>
        </p:spPr>
      </p:pic>
      <p:pic>
        <p:nvPicPr>
          <p:cNvPr id="22535" name="Picture 9"/>
          <p:cNvPicPr>
            <a:picLocks noChangeAspect="1"/>
          </p:cNvPicPr>
          <p:nvPr/>
        </p:nvPicPr>
        <p:blipFill>
          <a:blip r:embed="rId6" cstate="print"/>
          <a:srcRect/>
          <a:stretch>
            <a:fillRect/>
          </a:stretch>
        </p:blipFill>
        <p:spPr bwMode="auto">
          <a:xfrm>
            <a:off x="3033713" y="1693863"/>
            <a:ext cx="3152775" cy="2103437"/>
          </a:xfrm>
          <a:prstGeom prst="rect">
            <a:avLst/>
          </a:prstGeom>
          <a:noFill/>
          <a:ln w="9525">
            <a:noFill/>
            <a:miter lim="800000"/>
            <a:headEnd/>
            <a:tailEnd/>
          </a:ln>
        </p:spPr>
      </p:pic>
      <p:pic>
        <p:nvPicPr>
          <p:cNvPr id="22536" name="Picture 10"/>
          <p:cNvPicPr>
            <a:picLocks noChangeAspect="1"/>
          </p:cNvPicPr>
          <p:nvPr/>
        </p:nvPicPr>
        <p:blipFill>
          <a:blip r:embed="rId7" cstate="print"/>
          <a:srcRect r="7265"/>
          <a:stretch>
            <a:fillRect/>
          </a:stretch>
        </p:blipFill>
        <p:spPr bwMode="auto">
          <a:xfrm>
            <a:off x="6219825" y="1693863"/>
            <a:ext cx="2924175" cy="21034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5"/>
          <p:cNvSpPr>
            <a:spLocks noGrp="1" noChangeArrowheads="1"/>
          </p:cNvSpPr>
          <p:nvPr>
            <p:ph type="title"/>
          </p:nvPr>
        </p:nvSpPr>
        <p:spPr/>
        <p:txBody>
          <a:bodyPr/>
          <a:lstStyle/>
          <a:p>
            <a:pPr eaLnBrk="1" hangingPunct="1"/>
            <a:r>
              <a:rPr lang="en-GB" altLang="en-US" smtClean="0"/>
              <a:t>Overview</a:t>
            </a:r>
          </a:p>
        </p:txBody>
      </p:sp>
      <p:graphicFrame>
        <p:nvGraphicFramePr>
          <p:cNvPr id="4099" name="Object 4"/>
          <p:cNvGraphicFramePr>
            <a:graphicFrameLocks noChangeAspect="1"/>
          </p:cNvGraphicFramePr>
          <p:nvPr>
            <p:ph type="chart" sz="half" idx="2"/>
          </p:nvPr>
        </p:nvGraphicFramePr>
        <p:xfrm>
          <a:off x="2725738" y="2428875"/>
          <a:ext cx="3711575" cy="2476500"/>
        </p:xfrm>
        <a:graphic>
          <a:graphicData uri="http://schemas.openxmlformats.org/presentationml/2006/ole">
            <p:oleObj spid="_x0000_s4099" name="Chart" r:id="rId4" imgW="6096000" imgH="4067251" progId="MSGraph.Chart.8">
              <p:embed followColorScheme="full"/>
            </p:oleObj>
          </a:graphicData>
        </a:graphic>
      </p:graphicFrame>
      <p:sp>
        <p:nvSpPr>
          <p:cNvPr id="5" name="Rectangle 4"/>
          <p:cNvSpPr>
            <a:spLocks noGrp="1" noChangeArrowheads="1"/>
          </p:cNvSpPr>
          <p:nvPr/>
        </p:nvSpPr>
        <p:spPr bwMode="auto">
          <a:xfrm>
            <a:off x="755650" y="1844675"/>
            <a:ext cx="7543800" cy="4457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lstStyle>
            <a:lvl1pPr marL="342900" indent="-342900" eaLnBrk="0" hangingPunct="0">
              <a:spcBef>
                <a:spcPct val="20000"/>
              </a:spcBef>
              <a:defRPr>
                <a:solidFill>
                  <a:srgbClr val="4B4F55"/>
                </a:solidFill>
                <a:latin typeface="Arial" charset="0"/>
              </a:defRPr>
            </a:lvl1pPr>
            <a:lvl2pPr marL="571500" indent="-190500" eaLnBrk="0" hangingPunct="0">
              <a:spcBef>
                <a:spcPct val="20000"/>
              </a:spcBef>
              <a:buChar char="•"/>
              <a:defRPr sz="1600">
                <a:solidFill>
                  <a:srgbClr val="4B4F55"/>
                </a:solidFill>
                <a:latin typeface="Arial" charset="0"/>
              </a:defRPr>
            </a:lvl2pPr>
            <a:lvl3pPr marL="952500" indent="-190500" eaLnBrk="0" hangingPunct="0">
              <a:spcBef>
                <a:spcPct val="20000"/>
              </a:spcBef>
              <a:buChar char="»"/>
              <a:defRPr sz="1600">
                <a:solidFill>
                  <a:srgbClr val="4B4F55"/>
                </a:solidFill>
                <a:latin typeface="Arial" charset="0"/>
              </a:defRPr>
            </a:lvl3pPr>
            <a:lvl4pPr marL="1333500" indent="-190500" eaLnBrk="0" hangingPunct="0">
              <a:spcBef>
                <a:spcPct val="20000"/>
              </a:spcBef>
              <a:buFont typeface="Wingdings" pitchFamily="2" charset="2"/>
              <a:buChar char="§"/>
              <a:defRPr sz="1400">
                <a:solidFill>
                  <a:srgbClr val="4B4F55"/>
                </a:solidFill>
                <a:latin typeface="Arial" charset="0"/>
              </a:defRPr>
            </a:lvl4pPr>
            <a:lvl5pPr marL="1727200" indent="-203200" eaLnBrk="0" hangingPunct="0">
              <a:spcBef>
                <a:spcPct val="20000"/>
              </a:spcBef>
              <a:buChar char="°"/>
              <a:defRPr sz="1400">
                <a:solidFill>
                  <a:srgbClr val="4B4F55"/>
                </a:solidFill>
                <a:latin typeface="Arial" charset="0"/>
              </a:defRPr>
            </a:lvl5pPr>
            <a:lvl6pPr marL="2184400" indent="-203200" eaLnBrk="0" fontAlgn="base" hangingPunct="0">
              <a:spcBef>
                <a:spcPct val="20000"/>
              </a:spcBef>
              <a:spcAft>
                <a:spcPct val="0"/>
              </a:spcAft>
              <a:buChar char="°"/>
              <a:defRPr sz="1400">
                <a:solidFill>
                  <a:srgbClr val="4B4F55"/>
                </a:solidFill>
                <a:latin typeface="Arial" charset="0"/>
              </a:defRPr>
            </a:lvl6pPr>
            <a:lvl7pPr marL="2641600" indent="-203200" eaLnBrk="0" fontAlgn="base" hangingPunct="0">
              <a:spcBef>
                <a:spcPct val="20000"/>
              </a:spcBef>
              <a:spcAft>
                <a:spcPct val="0"/>
              </a:spcAft>
              <a:buChar char="°"/>
              <a:defRPr sz="1400">
                <a:solidFill>
                  <a:srgbClr val="4B4F55"/>
                </a:solidFill>
                <a:latin typeface="Arial" charset="0"/>
              </a:defRPr>
            </a:lvl7pPr>
            <a:lvl8pPr marL="3098800" indent="-203200" eaLnBrk="0" fontAlgn="base" hangingPunct="0">
              <a:spcBef>
                <a:spcPct val="20000"/>
              </a:spcBef>
              <a:spcAft>
                <a:spcPct val="0"/>
              </a:spcAft>
              <a:buChar char="°"/>
              <a:defRPr sz="1400">
                <a:solidFill>
                  <a:srgbClr val="4B4F55"/>
                </a:solidFill>
                <a:latin typeface="Arial" charset="0"/>
              </a:defRPr>
            </a:lvl8pPr>
            <a:lvl9pPr marL="3556000" indent="-203200" eaLnBrk="0" fontAlgn="base" hangingPunct="0">
              <a:spcBef>
                <a:spcPct val="20000"/>
              </a:spcBef>
              <a:spcAft>
                <a:spcPct val="0"/>
              </a:spcAft>
              <a:buChar char="°"/>
              <a:defRPr sz="1400">
                <a:solidFill>
                  <a:srgbClr val="4B4F55"/>
                </a:solidFill>
                <a:latin typeface="Arial" charset="0"/>
              </a:defRPr>
            </a:lvl9pPr>
          </a:lstStyle>
          <a:p>
            <a:pPr eaLnBrk="1" hangingPunct="1">
              <a:lnSpc>
                <a:spcPct val="200000"/>
              </a:lnSpc>
              <a:buFontTx/>
              <a:buAutoNum type="arabicPeriod"/>
              <a:defRPr/>
            </a:pPr>
            <a:r>
              <a:rPr lang="en-US" altLang="en-US" sz="1800" i="0" smtClean="0"/>
              <a:t>Context: wind energy in India</a:t>
            </a:r>
          </a:p>
          <a:p>
            <a:pPr lvl="2" eaLnBrk="1" hangingPunct="1">
              <a:lnSpc>
                <a:spcPct val="200000"/>
              </a:lnSpc>
              <a:defRPr/>
            </a:pPr>
            <a:r>
              <a:rPr lang="en-US" altLang="en-US" i="0" smtClean="0"/>
              <a:t>Opportunities and challenges</a:t>
            </a:r>
          </a:p>
          <a:p>
            <a:pPr eaLnBrk="1" hangingPunct="1">
              <a:lnSpc>
                <a:spcPct val="200000"/>
              </a:lnSpc>
              <a:buFontTx/>
              <a:buAutoNum type="arabicPeriod"/>
              <a:defRPr/>
            </a:pPr>
            <a:r>
              <a:rPr lang="en-US" altLang="en-US" sz="1800" i="0" smtClean="0"/>
              <a:t>Analysis of the wind energy resource using ERA-Interim</a:t>
            </a:r>
          </a:p>
          <a:p>
            <a:pPr lvl="2" eaLnBrk="1" hangingPunct="1">
              <a:lnSpc>
                <a:spcPct val="200000"/>
              </a:lnSpc>
              <a:defRPr/>
            </a:pPr>
            <a:r>
              <a:rPr lang="en-US" altLang="en-US" i="0" smtClean="0"/>
              <a:t>Spatial variations in wind energy</a:t>
            </a:r>
          </a:p>
          <a:p>
            <a:pPr lvl="2" eaLnBrk="1" hangingPunct="1">
              <a:lnSpc>
                <a:spcPct val="200000"/>
              </a:lnSpc>
              <a:defRPr/>
            </a:pPr>
            <a:r>
              <a:rPr lang="en-US" altLang="en-US" i="0" smtClean="0"/>
              <a:t>Temporal variability in wind energy</a:t>
            </a:r>
          </a:p>
          <a:p>
            <a:pPr eaLnBrk="1" hangingPunct="1">
              <a:lnSpc>
                <a:spcPct val="200000"/>
              </a:lnSpc>
              <a:buFontTx/>
              <a:buAutoNum type="arabicPeriod"/>
              <a:defRPr/>
            </a:pPr>
            <a:r>
              <a:rPr lang="en-US" altLang="en-US" sz="1800" i="0" smtClean="0"/>
              <a:t>Short term wind forecasts</a:t>
            </a:r>
          </a:p>
          <a:p>
            <a:pPr lvl="2" eaLnBrk="1" hangingPunct="1">
              <a:lnSpc>
                <a:spcPct val="200000"/>
              </a:lnSpc>
              <a:defRPr/>
            </a:pPr>
            <a:r>
              <a:rPr lang="en-US" altLang="en-US" i="0" smtClean="0"/>
              <a:t>Initial stochastic parameterisation experiments using WRF</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GB" altLang="en-US" smtClean="0"/>
              <a:t>Wind power forecast (T+60h)</a:t>
            </a:r>
          </a:p>
        </p:txBody>
      </p:sp>
      <p:pic>
        <p:nvPicPr>
          <p:cNvPr id="23555" name="Picture 4"/>
          <p:cNvPicPr>
            <a:picLocks noChangeAspect="1"/>
          </p:cNvPicPr>
          <p:nvPr/>
        </p:nvPicPr>
        <p:blipFill>
          <a:blip r:embed="rId3" cstate="print"/>
          <a:srcRect/>
          <a:stretch>
            <a:fillRect/>
          </a:stretch>
        </p:blipFill>
        <p:spPr bwMode="auto">
          <a:xfrm>
            <a:off x="1098550" y="1833563"/>
            <a:ext cx="3640138" cy="2427287"/>
          </a:xfrm>
          <a:prstGeom prst="rect">
            <a:avLst/>
          </a:prstGeom>
          <a:noFill/>
          <a:ln w="9525">
            <a:noFill/>
            <a:miter lim="800000"/>
            <a:headEnd/>
            <a:tailEnd/>
          </a:ln>
        </p:spPr>
      </p:pic>
      <p:pic>
        <p:nvPicPr>
          <p:cNvPr id="23556" name="Picture 6"/>
          <p:cNvPicPr>
            <a:picLocks noChangeAspect="1"/>
          </p:cNvPicPr>
          <p:nvPr/>
        </p:nvPicPr>
        <p:blipFill>
          <a:blip r:embed="rId4" cstate="print"/>
          <a:srcRect/>
          <a:stretch>
            <a:fillRect/>
          </a:stretch>
        </p:blipFill>
        <p:spPr bwMode="auto">
          <a:xfrm>
            <a:off x="1098550" y="4068763"/>
            <a:ext cx="3640138" cy="2428875"/>
          </a:xfrm>
          <a:prstGeom prst="rect">
            <a:avLst/>
          </a:prstGeom>
          <a:noFill/>
          <a:ln w="9525">
            <a:noFill/>
            <a:miter lim="800000"/>
            <a:headEnd/>
            <a:tailEnd/>
          </a:ln>
        </p:spPr>
      </p:pic>
      <p:pic>
        <p:nvPicPr>
          <p:cNvPr id="23557" name="Picture 9"/>
          <p:cNvPicPr>
            <a:picLocks noChangeAspect="1"/>
          </p:cNvPicPr>
          <p:nvPr/>
        </p:nvPicPr>
        <p:blipFill>
          <a:blip r:embed="rId5" cstate="print"/>
          <a:srcRect/>
          <a:stretch>
            <a:fillRect/>
          </a:stretch>
        </p:blipFill>
        <p:spPr bwMode="auto">
          <a:xfrm>
            <a:off x="4824413" y="1833563"/>
            <a:ext cx="3652837" cy="2436812"/>
          </a:xfrm>
          <a:prstGeom prst="rect">
            <a:avLst/>
          </a:prstGeom>
          <a:noFill/>
          <a:ln w="9525">
            <a:noFill/>
            <a:miter lim="800000"/>
            <a:headEnd/>
            <a:tailEnd/>
          </a:ln>
        </p:spPr>
      </p:pic>
      <p:pic>
        <p:nvPicPr>
          <p:cNvPr id="23558" name="Picture 10"/>
          <p:cNvPicPr>
            <a:picLocks noChangeAspect="1"/>
          </p:cNvPicPr>
          <p:nvPr/>
        </p:nvPicPr>
        <p:blipFill>
          <a:blip r:embed="rId6" cstate="print"/>
          <a:srcRect/>
          <a:stretch>
            <a:fillRect/>
          </a:stretch>
        </p:blipFill>
        <p:spPr bwMode="auto">
          <a:xfrm>
            <a:off x="4824413" y="4068763"/>
            <a:ext cx="3563937" cy="2378075"/>
          </a:xfrm>
          <a:prstGeom prst="rect">
            <a:avLst/>
          </a:prstGeom>
          <a:noFill/>
          <a:ln w="9525">
            <a:noFill/>
            <a:miter lim="800000"/>
            <a:headEnd/>
            <a:tailEnd/>
          </a:ln>
        </p:spPr>
      </p:pic>
      <p:sp>
        <p:nvSpPr>
          <p:cNvPr id="12" name="TextBox 11"/>
          <p:cNvSpPr txBox="1"/>
          <p:nvPr/>
        </p:nvSpPr>
        <p:spPr>
          <a:xfrm>
            <a:off x="2582863" y="1525588"/>
            <a:ext cx="1136650" cy="307975"/>
          </a:xfrm>
          <a:prstGeom prst="rect">
            <a:avLst/>
          </a:prstGeom>
          <a:noFill/>
        </p:spPr>
        <p:txBody>
          <a:bodyPr>
            <a:spAutoFit/>
          </a:bodyPr>
          <a:lstStyle/>
          <a:p>
            <a:pPr marL="363538" indent="-363538">
              <a:spcBef>
                <a:spcPts val="0"/>
              </a:spcBef>
              <a:spcAft>
                <a:spcPts val="0"/>
              </a:spcAft>
              <a:defRPr/>
            </a:pPr>
            <a:r>
              <a:rPr lang="en-GB" sz="1400" i="0" dirty="0">
                <a:solidFill>
                  <a:srgbClr val="040404"/>
                </a:solidFill>
                <a:latin typeface="+mn-lt"/>
              </a:rPr>
              <a:t>2013-07-01</a:t>
            </a:r>
          </a:p>
        </p:txBody>
      </p:sp>
      <p:sp>
        <p:nvSpPr>
          <p:cNvPr id="13" name="TextBox 12"/>
          <p:cNvSpPr txBox="1"/>
          <p:nvPr/>
        </p:nvSpPr>
        <p:spPr>
          <a:xfrm>
            <a:off x="5829300" y="1525588"/>
            <a:ext cx="1195388" cy="307975"/>
          </a:xfrm>
          <a:prstGeom prst="rect">
            <a:avLst/>
          </a:prstGeom>
          <a:noFill/>
        </p:spPr>
        <p:txBody>
          <a:bodyPr>
            <a:spAutoFit/>
          </a:bodyPr>
          <a:lstStyle/>
          <a:p>
            <a:pPr marL="363538" indent="-363538">
              <a:spcBef>
                <a:spcPts val="0"/>
              </a:spcBef>
              <a:spcAft>
                <a:spcPts val="0"/>
              </a:spcAft>
              <a:defRPr/>
            </a:pPr>
            <a:r>
              <a:rPr lang="en-GB" sz="1400" i="0" dirty="0">
                <a:solidFill>
                  <a:srgbClr val="040404"/>
                </a:solidFill>
                <a:latin typeface="+mn-lt"/>
              </a:rPr>
              <a:t>2013-07-29</a:t>
            </a:r>
          </a:p>
        </p:txBody>
      </p:sp>
      <p:sp>
        <p:nvSpPr>
          <p:cNvPr id="14" name="TextBox 13"/>
          <p:cNvSpPr txBox="1"/>
          <p:nvPr/>
        </p:nvSpPr>
        <p:spPr>
          <a:xfrm>
            <a:off x="107950" y="2781300"/>
            <a:ext cx="1439863" cy="522288"/>
          </a:xfrm>
          <a:prstGeom prst="rect">
            <a:avLst/>
          </a:prstGeom>
          <a:noFill/>
        </p:spPr>
        <p:txBody>
          <a:bodyPr>
            <a:spAutoFit/>
          </a:bodyPr>
          <a:lstStyle/>
          <a:p>
            <a:pPr marL="363538" indent="-363538">
              <a:spcBef>
                <a:spcPts val="0"/>
              </a:spcBef>
              <a:spcAft>
                <a:spcPts val="0"/>
              </a:spcAft>
              <a:defRPr/>
            </a:pPr>
            <a:r>
              <a:rPr lang="en-GB" sz="1400" i="0" dirty="0">
                <a:solidFill>
                  <a:srgbClr val="040404"/>
                </a:solidFill>
                <a:latin typeface="+mn-lt"/>
              </a:rPr>
              <a:t>Power forecast (t+60h)</a:t>
            </a:r>
          </a:p>
        </p:txBody>
      </p:sp>
      <p:sp>
        <p:nvSpPr>
          <p:cNvPr id="15" name="TextBox 14"/>
          <p:cNvSpPr txBox="1"/>
          <p:nvPr/>
        </p:nvSpPr>
        <p:spPr>
          <a:xfrm>
            <a:off x="107950" y="4868863"/>
            <a:ext cx="2447925" cy="523875"/>
          </a:xfrm>
          <a:prstGeom prst="rect">
            <a:avLst/>
          </a:prstGeom>
          <a:noFill/>
        </p:spPr>
        <p:txBody>
          <a:bodyPr>
            <a:spAutoFit/>
          </a:bodyPr>
          <a:lstStyle/>
          <a:p>
            <a:pPr marL="363538" indent="-363538">
              <a:spcBef>
                <a:spcPts val="0"/>
              </a:spcBef>
              <a:spcAft>
                <a:spcPts val="0"/>
              </a:spcAft>
              <a:defRPr/>
            </a:pPr>
            <a:r>
              <a:rPr lang="en-GB" sz="1400" i="0" dirty="0">
                <a:solidFill>
                  <a:srgbClr val="040404"/>
                </a:solidFill>
                <a:latin typeface="+mn-lt"/>
              </a:rPr>
              <a:t>normalised </a:t>
            </a:r>
            <a:r>
              <a:rPr lang="el-GR" sz="1400" i="0" dirty="0">
                <a:solidFill>
                  <a:srgbClr val="040404"/>
                </a:solidFill>
                <a:latin typeface="+mn-lt"/>
              </a:rPr>
              <a:t>σ</a:t>
            </a:r>
            <a:r>
              <a:rPr lang="en-GB" sz="1400" i="0" dirty="0">
                <a:solidFill>
                  <a:srgbClr val="040404"/>
                </a:solidFill>
                <a:latin typeface="+mn-lt"/>
              </a:rPr>
              <a:t> of </a:t>
            </a:r>
          </a:p>
          <a:p>
            <a:pPr marL="363538" indent="-363538">
              <a:spcBef>
                <a:spcPts val="0"/>
              </a:spcBef>
              <a:spcAft>
                <a:spcPts val="0"/>
              </a:spcAft>
              <a:defRPr/>
            </a:pPr>
            <a:r>
              <a:rPr lang="en-GB" sz="1400" i="0" dirty="0">
                <a:solidFill>
                  <a:srgbClr val="040404"/>
                </a:solidFill>
                <a:latin typeface="+mn-lt"/>
              </a:rPr>
              <a:t>power forecast </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GB" altLang="en-US" smtClean="0"/>
              <a:t>Wind power forecast (T+24h)</a:t>
            </a:r>
          </a:p>
        </p:txBody>
      </p:sp>
      <p:pic>
        <p:nvPicPr>
          <p:cNvPr id="24579" name="Picture 4"/>
          <p:cNvPicPr>
            <a:picLocks noChangeAspect="1"/>
          </p:cNvPicPr>
          <p:nvPr/>
        </p:nvPicPr>
        <p:blipFill>
          <a:blip r:embed="rId2" cstate="print"/>
          <a:srcRect/>
          <a:stretch>
            <a:fillRect/>
          </a:stretch>
        </p:blipFill>
        <p:spPr bwMode="auto">
          <a:xfrm>
            <a:off x="4865688" y="1833563"/>
            <a:ext cx="3795712" cy="2532062"/>
          </a:xfrm>
          <a:prstGeom prst="rect">
            <a:avLst/>
          </a:prstGeom>
          <a:noFill/>
          <a:ln w="9525">
            <a:noFill/>
            <a:miter lim="800000"/>
            <a:headEnd/>
            <a:tailEnd/>
          </a:ln>
        </p:spPr>
      </p:pic>
      <p:pic>
        <p:nvPicPr>
          <p:cNvPr id="24580" name="Picture 6"/>
          <p:cNvPicPr>
            <a:picLocks noChangeAspect="1"/>
          </p:cNvPicPr>
          <p:nvPr/>
        </p:nvPicPr>
        <p:blipFill>
          <a:blip r:embed="rId3" cstate="print"/>
          <a:srcRect/>
          <a:stretch>
            <a:fillRect/>
          </a:stretch>
        </p:blipFill>
        <p:spPr bwMode="auto">
          <a:xfrm>
            <a:off x="4870450" y="4221163"/>
            <a:ext cx="3836988" cy="2559050"/>
          </a:xfrm>
          <a:prstGeom prst="rect">
            <a:avLst/>
          </a:prstGeom>
          <a:noFill/>
          <a:ln w="9525">
            <a:noFill/>
            <a:miter lim="800000"/>
            <a:headEnd/>
            <a:tailEnd/>
          </a:ln>
        </p:spPr>
      </p:pic>
      <p:pic>
        <p:nvPicPr>
          <p:cNvPr id="24581" name="Picture 8"/>
          <p:cNvPicPr>
            <a:picLocks noChangeAspect="1"/>
          </p:cNvPicPr>
          <p:nvPr/>
        </p:nvPicPr>
        <p:blipFill>
          <a:blip r:embed="rId4" cstate="print"/>
          <a:srcRect/>
          <a:stretch>
            <a:fillRect/>
          </a:stretch>
        </p:blipFill>
        <p:spPr bwMode="auto">
          <a:xfrm>
            <a:off x="1443038" y="1889125"/>
            <a:ext cx="3709987" cy="2476500"/>
          </a:xfrm>
          <a:prstGeom prst="rect">
            <a:avLst/>
          </a:prstGeom>
          <a:noFill/>
          <a:ln w="9525">
            <a:noFill/>
            <a:miter lim="800000"/>
            <a:headEnd/>
            <a:tailEnd/>
          </a:ln>
        </p:spPr>
      </p:pic>
      <p:pic>
        <p:nvPicPr>
          <p:cNvPr id="24582" name="Picture 10"/>
          <p:cNvPicPr>
            <a:picLocks noChangeAspect="1"/>
          </p:cNvPicPr>
          <p:nvPr/>
        </p:nvPicPr>
        <p:blipFill>
          <a:blip r:embed="rId5" cstate="print"/>
          <a:srcRect/>
          <a:stretch>
            <a:fillRect/>
          </a:stretch>
        </p:blipFill>
        <p:spPr bwMode="auto">
          <a:xfrm>
            <a:off x="1522413" y="4279900"/>
            <a:ext cx="3630612" cy="2422525"/>
          </a:xfrm>
          <a:prstGeom prst="rect">
            <a:avLst/>
          </a:prstGeom>
          <a:noFill/>
          <a:ln w="9525">
            <a:noFill/>
            <a:miter lim="800000"/>
            <a:headEnd/>
            <a:tailEnd/>
          </a:ln>
        </p:spPr>
      </p:pic>
      <p:sp>
        <p:nvSpPr>
          <p:cNvPr id="13" name="TextBox 12"/>
          <p:cNvSpPr txBox="1"/>
          <p:nvPr/>
        </p:nvSpPr>
        <p:spPr>
          <a:xfrm>
            <a:off x="2582863" y="1525588"/>
            <a:ext cx="1136650" cy="307975"/>
          </a:xfrm>
          <a:prstGeom prst="rect">
            <a:avLst/>
          </a:prstGeom>
          <a:noFill/>
        </p:spPr>
        <p:txBody>
          <a:bodyPr>
            <a:spAutoFit/>
          </a:bodyPr>
          <a:lstStyle/>
          <a:p>
            <a:pPr marL="363538" indent="-363538">
              <a:spcBef>
                <a:spcPts val="0"/>
              </a:spcBef>
              <a:spcAft>
                <a:spcPts val="0"/>
              </a:spcAft>
              <a:defRPr/>
            </a:pPr>
            <a:r>
              <a:rPr lang="en-GB" sz="1400" i="0" dirty="0">
                <a:solidFill>
                  <a:srgbClr val="040404"/>
                </a:solidFill>
                <a:latin typeface="+mn-lt"/>
              </a:rPr>
              <a:t>2013-07-01</a:t>
            </a:r>
          </a:p>
        </p:txBody>
      </p:sp>
      <p:sp>
        <p:nvSpPr>
          <p:cNvPr id="14" name="TextBox 13"/>
          <p:cNvSpPr txBox="1"/>
          <p:nvPr/>
        </p:nvSpPr>
        <p:spPr>
          <a:xfrm>
            <a:off x="5829300" y="1525588"/>
            <a:ext cx="1195388" cy="307975"/>
          </a:xfrm>
          <a:prstGeom prst="rect">
            <a:avLst/>
          </a:prstGeom>
          <a:noFill/>
        </p:spPr>
        <p:txBody>
          <a:bodyPr>
            <a:spAutoFit/>
          </a:bodyPr>
          <a:lstStyle/>
          <a:p>
            <a:pPr marL="363538" indent="-363538">
              <a:spcBef>
                <a:spcPts val="0"/>
              </a:spcBef>
              <a:spcAft>
                <a:spcPts val="0"/>
              </a:spcAft>
              <a:defRPr/>
            </a:pPr>
            <a:r>
              <a:rPr lang="en-GB" sz="1400" i="0" dirty="0">
                <a:solidFill>
                  <a:srgbClr val="040404"/>
                </a:solidFill>
                <a:latin typeface="+mn-lt"/>
              </a:rPr>
              <a:t>2013-07-29</a:t>
            </a:r>
          </a:p>
        </p:txBody>
      </p:sp>
      <p:sp>
        <p:nvSpPr>
          <p:cNvPr id="15" name="TextBox 14"/>
          <p:cNvSpPr txBox="1"/>
          <p:nvPr/>
        </p:nvSpPr>
        <p:spPr>
          <a:xfrm>
            <a:off x="107950" y="2781300"/>
            <a:ext cx="1439863" cy="522288"/>
          </a:xfrm>
          <a:prstGeom prst="rect">
            <a:avLst/>
          </a:prstGeom>
          <a:noFill/>
        </p:spPr>
        <p:txBody>
          <a:bodyPr>
            <a:spAutoFit/>
          </a:bodyPr>
          <a:lstStyle/>
          <a:p>
            <a:pPr marL="363538" indent="-363538">
              <a:spcBef>
                <a:spcPts val="0"/>
              </a:spcBef>
              <a:spcAft>
                <a:spcPts val="0"/>
              </a:spcAft>
              <a:defRPr/>
            </a:pPr>
            <a:r>
              <a:rPr lang="en-GB" sz="1400" i="0" dirty="0">
                <a:solidFill>
                  <a:srgbClr val="040404"/>
                </a:solidFill>
                <a:latin typeface="+mn-lt"/>
              </a:rPr>
              <a:t>Power forecast (t+24h)</a:t>
            </a:r>
          </a:p>
        </p:txBody>
      </p:sp>
      <p:sp>
        <p:nvSpPr>
          <p:cNvPr id="16" name="TextBox 15"/>
          <p:cNvSpPr txBox="1"/>
          <p:nvPr/>
        </p:nvSpPr>
        <p:spPr>
          <a:xfrm>
            <a:off x="107950" y="4868863"/>
            <a:ext cx="2447925" cy="523875"/>
          </a:xfrm>
          <a:prstGeom prst="rect">
            <a:avLst/>
          </a:prstGeom>
          <a:noFill/>
        </p:spPr>
        <p:txBody>
          <a:bodyPr>
            <a:spAutoFit/>
          </a:bodyPr>
          <a:lstStyle/>
          <a:p>
            <a:pPr marL="363538" indent="-363538">
              <a:spcBef>
                <a:spcPts val="0"/>
              </a:spcBef>
              <a:spcAft>
                <a:spcPts val="0"/>
              </a:spcAft>
              <a:defRPr/>
            </a:pPr>
            <a:r>
              <a:rPr lang="en-GB" sz="1400" i="0" dirty="0">
                <a:solidFill>
                  <a:srgbClr val="040404"/>
                </a:solidFill>
                <a:latin typeface="+mn-lt"/>
              </a:rPr>
              <a:t>normalised </a:t>
            </a:r>
            <a:r>
              <a:rPr lang="el-GR" sz="1400" i="0" dirty="0">
                <a:solidFill>
                  <a:srgbClr val="040404"/>
                </a:solidFill>
                <a:latin typeface="+mn-lt"/>
              </a:rPr>
              <a:t>σ</a:t>
            </a:r>
            <a:r>
              <a:rPr lang="en-GB" sz="1400" i="0" dirty="0">
                <a:solidFill>
                  <a:srgbClr val="040404"/>
                </a:solidFill>
                <a:latin typeface="+mn-lt"/>
              </a:rPr>
              <a:t> of </a:t>
            </a:r>
          </a:p>
          <a:p>
            <a:pPr marL="363538" indent="-363538">
              <a:spcBef>
                <a:spcPts val="0"/>
              </a:spcBef>
              <a:spcAft>
                <a:spcPts val="0"/>
              </a:spcAft>
              <a:defRPr/>
            </a:pPr>
            <a:r>
              <a:rPr lang="en-GB" sz="1400" i="0" dirty="0">
                <a:solidFill>
                  <a:srgbClr val="040404"/>
                </a:solidFill>
                <a:latin typeface="+mn-lt"/>
              </a:rPr>
              <a:t>power forecast </a:t>
            </a:r>
          </a:p>
        </p:txBody>
      </p:sp>
      <p:sp>
        <p:nvSpPr>
          <p:cNvPr id="11" name="TextBox 10"/>
          <p:cNvSpPr txBox="1"/>
          <p:nvPr/>
        </p:nvSpPr>
        <p:spPr>
          <a:xfrm>
            <a:off x="5219700" y="-42863"/>
            <a:ext cx="3924300" cy="1600201"/>
          </a:xfrm>
          <a:prstGeom prst="rect">
            <a:avLst/>
          </a:prstGeom>
          <a:noFill/>
        </p:spPr>
        <p:txBody>
          <a:bodyPr>
            <a:spAutoFit/>
          </a:bodyPr>
          <a:lstStyle/>
          <a:p>
            <a:pPr marL="363538" indent="-363538" algn="r">
              <a:spcBef>
                <a:spcPts val="0"/>
              </a:spcBef>
              <a:spcAft>
                <a:spcPts val="0"/>
              </a:spcAft>
              <a:defRPr/>
            </a:pPr>
            <a:r>
              <a:rPr lang="en-GB" sz="1400" b="1" i="0" u="sng" dirty="0">
                <a:solidFill>
                  <a:srgbClr val="C00000"/>
                </a:solidFill>
                <a:latin typeface="+mn-lt"/>
              </a:rPr>
              <a:t>Experiment setup</a:t>
            </a:r>
          </a:p>
          <a:p>
            <a:pPr marL="363538" indent="-363538" algn="r">
              <a:spcBef>
                <a:spcPts val="0"/>
              </a:spcBef>
              <a:spcAft>
                <a:spcPts val="0"/>
              </a:spcAft>
              <a:defRPr/>
            </a:pPr>
            <a:r>
              <a:rPr lang="en-GB" sz="1400" b="1" i="0" dirty="0">
                <a:solidFill>
                  <a:srgbClr val="C00000"/>
                </a:solidFill>
                <a:latin typeface="+mn-lt"/>
              </a:rPr>
              <a:t>WRF forced with GFS analysis</a:t>
            </a:r>
          </a:p>
          <a:p>
            <a:pPr marL="363538" indent="-363538" algn="r">
              <a:spcBef>
                <a:spcPts val="0"/>
              </a:spcBef>
              <a:spcAft>
                <a:spcPts val="0"/>
              </a:spcAft>
              <a:defRPr/>
            </a:pPr>
            <a:r>
              <a:rPr lang="en-GB" sz="1400" b="1" i="0" dirty="0">
                <a:solidFill>
                  <a:srgbClr val="C00000"/>
                </a:solidFill>
                <a:latin typeface="+mn-lt"/>
              </a:rPr>
              <a:t>4km resolution</a:t>
            </a:r>
          </a:p>
          <a:p>
            <a:pPr marL="363538" indent="-363538" algn="r">
              <a:spcBef>
                <a:spcPts val="0"/>
              </a:spcBef>
              <a:spcAft>
                <a:spcPts val="0"/>
              </a:spcAft>
              <a:defRPr/>
            </a:pPr>
            <a:r>
              <a:rPr lang="en-GB" sz="1400" b="1" i="0" dirty="0">
                <a:solidFill>
                  <a:srgbClr val="C00000"/>
                </a:solidFill>
                <a:latin typeface="+mn-lt"/>
              </a:rPr>
              <a:t>60 h forecast</a:t>
            </a:r>
          </a:p>
          <a:p>
            <a:pPr marL="363538" indent="-363538" algn="r">
              <a:spcBef>
                <a:spcPts val="0"/>
              </a:spcBef>
              <a:spcAft>
                <a:spcPts val="0"/>
              </a:spcAft>
              <a:defRPr/>
            </a:pPr>
            <a:r>
              <a:rPr lang="en-GB" sz="1400" b="1" i="0" dirty="0">
                <a:solidFill>
                  <a:srgbClr val="C00000"/>
                </a:solidFill>
                <a:latin typeface="+mn-lt"/>
              </a:rPr>
              <a:t>Hourly output</a:t>
            </a:r>
          </a:p>
          <a:p>
            <a:pPr marL="363538" indent="-363538" algn="r">
              <a:spcBef>
                <a:spcPts val="0"/>
              </a:spcBef>
              <a:spcAft>
                <a:spcPts val="0"/>
              </a:spcAft>
              <a:defRPr/>
            </a:pPr>
            <a:r>
              <a:rPr lang="en-GB" sz="1400" b="1" i="0" dirty="0">
                <a:solidFill>
                  <a:srgbClr val="C00000"/>
                </a:solidFill>
                <a:latin typeface="+mn-lt"/>
              </a:rPr>
              <a:t>5 stochastic ensembles</a:t>
            </a:r>
          </a:p>
          <a:p>
            <a:pPr marL="363538" indent="-363538" algn="r">
              <a:spcBef>
                <a:spcPts val="0"/>
              </a:spcBef>
              <a:spcAft>
                <a:spcPts val="0"/>
              </a:spcAft>
              <a:defRPr/>
            </a:pPr>
            <a:r>
              <a:rPr lang="en-GB" sz="1400" b="1" i="0" dirty="0">
                <a:solidFill>
                  <a:srgbClr val="C00000"/>
                </a:solidFill>
                <a:latin typeface="+mn-lt"/>
              </a:rPr>
              <a:t>Two dates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GB" altLang="en-US" smtClean="0"/>
              <a:t>Wind power forecast (T+24h)</a:t>
            </a:r>
          </a:p>
        </p:txBody>
      </p:sp>
      <p:sp>
        <p:nvSpPr>
          <p:cNvPr id="7" name="TextBox 6"/>
          <p:cNvSpPr txBox="1"/>
          <p:nvPr/>
        </p:nvSpPr>
        <p:spPr>
          <a:xfrm>
            <a:off x="250825" y="1512888"/>
            <a:ext cx="1296988" cy="307975"/>
          </a:xfrm>
          <a:prstGeom prst="rect">
            <a:avLst/>
          </a:prstGeom>
          <a:noFill/>
        </p:spPr>
        <p:txBody>
          <a:bodyPr>
            <a:spAutoFit/>
          </a:bodyPr>
          <a:lstStyle/>
          <a:p>
            <a:pPr marL="363538" indent="-363538">
              <a:spcBef>
                <a:spcPts val="0"/>
              </a:spcBef>
              <a:spcAft>
                <a:spcPts val="0"/>
              </a:spcAft>
              <a:defRPr/>
            </a:pPr>
            <a:r>
              <a:rPr lang="en-GB" sz="1400" i="0" dirty="0">
                <a:solidFill>
                  <a:srgbClr val="040404"/>
                </a:solidFill>
                <a:latin typeface="+mn-lt"/>
              </a:rPr>
              <a:t>2013-07-01</a:t>
            </a:r>
          </a:p>
        </p:txBody>
      </p:sp>
      <p:sp>
        <p:nvSpPr>
          <p:cNvPr id="8" name="TextBox 7"/>
          <p:cNvSpPr txBox="1"/>
          <p:nvPr/>
        </p:nvSpPr>
        <p:spPr>
          <a:xfrm>
            <a:off x="4592638" y="3409950"/>
            <a:ext cx="1295400" cy="307975"/>
          </a:xfrm>
          <a:prstGeom prst="rect">
            <a:avLst/>
          </a:prstGeom>
          <a:noFill/>
        </p:spPr>
        <p:txBody>
          <a:bodyPr>
            <a:spAutoFit/>
          </a:bodyPr>
          <a:lstStyle/>
          <a:p>
            <a:pPr marL="363538" indent="-363538">
              <a:spcBef>
                <a:spcPts val="0"/>
              </a:spcBef>
              <a:spcAft>
                <a:spcPts val="0"/>
              </a:spcAft>
              <a:defRPr/>
            </a:pPr>
            <a:r>
              <a:rPr lang="en-GB" sz="1400" i="0" dirty="0">
                <a:solidFill>
                  <a:srgbClr val="040404"/>
                </a:solidFill>
                <a:latin typeface="+mn-lt"/>
              </a:rPr>
              <a:t>2013-07-29</a:t>
            </a:r>
          </a:p>
        </p:txBody>
      </p:sp>
      <p:pic>
        <p:nvPicPr>
          <p:cNvPr id="25605" name="Picture 2"/>
          <p:cNvPicPr>
            <a:picLocks noChangeAspect="1"/>
          </p:cNvPicPr>
          <p:nvPr/>
        </p:nvPicPr>
        <p:blipFill>
          <a:blip r:embed="rId2" cstate="print"/>
          <a:srcRect l="9834" t="3487" r="9117" b="6570"/>
          <a:stretch>
            <a:fillRect/>
          </a:stretch>
        </p:blipFill>
        <p:spPr bwMode="auto">
          <a:xfrm>
            <a:off x="4427538" y="3694113"/>
            <a:ext cx="4105275" cy="3038475"/>
          </a:xfrm>
          <a:prstGeom prst="rect">
            <a:avLst/>
          </a:prstGeom>
          <a:noFill/>
          <a:ln w="9525">
            <a:noFill/>
            <a:miter lim="800000"/>
            <a:headEnd/>
            <a:tailEnd/>
          </a:ln>
        </p:spPr>
      </p:pic>
      <p:sp>
        <p:nvSpPr>
          <p:cNvPr id="10" name="TextBox 9"/>
          <p:cNvSpPr txBox="1"/>
          <p:nvPr/>
        </p:nvSpPr>
        <p:spPr>
          <a:xfrm>
            <a:off x="5076825" y="1666875"/>
            <a:ext cx="3240088" cy="1600200"/>
          </a:xfrm>
          <a:prstGeom prst="rect">
            <a:avLst/>
          </a:prstGeom>
          <a:noFill/>
        </p:spPr>
        <p:txBody>
          <a:bodyPr>
            <a:spAutoFit/>
          </a:bodyPr>
          <a:lstStyle/>
          <a:p>
            <a:pPr marL="363538" indent="-363538" algn="ctr">
              <a:spcBef>
                <a:spcPts val="0"/>
              </a:spcBef>
              <a:spcAft>
                <a:spcPts val="0"/>
              </a:spcAft>
              <a:defRPr/>
            </a:pPr>
            <a:r>
              <a:rPr lang="en-GB" sz="1400" i="0" dirty="0">
                <a:solidFill>
                  <a:srgbClr val="040404"/>
                </a:solidFill>
                <a:latin typeface="+mn-lt"/>
              </a:rPr>
              <a:t>In the five key wind states:</a:t>
            </a:r>
          </a:p>
          <a:p>
            <a:pPr marL="363538" indent="-363538" algn="ctr">
              <a:spcBef>
                <a:spcPts val="0"/>
              </a:spcBef>
              <a:spcAft>
                <a:spcPts val="0"/>
              </a:spcAft>
              <a:defRPr/>
            </a:pPr>
            <a:r>
              <a:rPr lang="en-GB" sz="1400" i="0" dirty="0">
                <a:latin typeface="+mn-lt"/>
              </a:rPr>
              <a:t>Tamil Nadu, Gujarat, Maharashtra, Karnataka, Rajasthan.</a:t>
            </a:r>
          </a:p>
          <a:p>
            <a:pPr marL="363538" indent="-363538" algn="ctr">
              <a:spcBef>
                <a:spcPts val="0"/>
              </a:spcBef>
              <a:spcAft>
                <a:spcPts val="0"/>
              </a:spcAft>
              <a:defRPr/>
            </a:pPr>
            <a:r>
              <a:rPr lang="en-GB" sz="1400" i="0" dirty="0">
                <a:solidFill>
                  <a:srgbClr val="040404"/>
                </a:solidFill>
                <a:latin typeface="+mn-lt"/>
              </a:rPr>
              <a:t>Ensemble spread &gt; 30% in</a:t>
            </a:r>
          </a:p>
          <a:p>
            <a:pPr marL="363538" indent="-363538" algn="ctr">
              <a:spcBef>
                <a:spcPts val="0"/>
              </a:spcBef>
              <a:spcAft>
                <a:spcPts val="0"/>
              </a:spcAft>
              <a:defRPr/>
            </a:pPr>
            <a:r>
              <a:rPr lang="en-GB" sz="1400" i="0" dirty="0">
                <a:solidFill>
                  <a:srgbClr val="040404"/>
                </a:solidFill>
              </a:rPr>
              <a:t>in 86% (2013-07-01)</a:t>
            </a:r>
          </a:p>
          <a:p>
            <a:pPr marL="363538" indent="-363538" algn="ctr">
              <a:spcBef>
                <a:spcPts val="0"/>
              </a:spcBef>
              <a:spcAft>
                <a:spcPts val="0"/>
              </a:spcAft>
              <a:defRPr/>
            </a:pPr>
            <a:r>
              <a:rPr lang="en-GB" sz="1400" i="0" dirty="0">
                <a:solidFill>
                  <a:srgbClr val="040404"/>
                </a:solidFill>
              </a:rPr>
              <a:t> 76% (2013-07-29)</a:t>
            </a:r>
          </a:p>
          <a:p>
            <a:pPr marL="363538" indent="-363538" algn="ctr">
              <a:spcBef>
                <a:spcPts val="0"/>
              </a:spcBef>
              <a:spcAft>
                <a:spcPts val="0"/>
              </a:spcAft>
              <a:defRPr/>
            </a:pPr>
            <a:r>
              <a:rPr lang="en-GB" sz="1400" i="0" dirty="0">
                <a:solidFill>
                  <a:srgbClr val="040404"/>
                </a:solidFill>
                <a:latin typeface="+mn-lt"/>
              </a:rPr>
              <a:t>of the total area</a:t>
            </a:r>
          </a:p>
        </p:txBody>
      </p:sp>
      <p:pic>
        <p:nvPicPr>
          <p:cNvPr id="25607" name="Picture 1"/>
          <p:cNvPicPr>
            <a:picLocks noChangeAspect="1"/>
          </p:cNvPicPr>
          <p:nvPr/>
        </p:nvPicPr>
        <p:blipFill>
          <a:blip r:embed="rId3" cstate="print"/>
          <a:srcRect l="9834" t="3925" r="9045" b="6351"/>
          <a:stretch>
            <a:fillRect/>
          </a:stretch>
        </p:blipFill>
        <p:spPr bwMode="auto">
          <a:xfrm>
            <a:off x="0" y="1793875"/>
            <a:ext cx="3992563" cy="294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GB" altLang="en-US" smtClean="0"/>
              <a:t>Wind power forecast (T+48h)</a:t>
            </a:r>
          </a:p>
        </p:txBody>
      </p:sp>
      <p:pic>
        <p:nvPicPr>
          <p:cNvPr id="26627" name="Picture 4"/>
          <p:cNvPicPr>
            <a:picLocks noChangeAspect="1"/>
          </p:cNvPicPr>
          <p:nvPr/>
        </p:nvPicPr>
        <p:blipFill>
          <a:blip r:embed="rId2" cstate="print"/>
          <a:srcRect/>
          <a:stretch>
            <a:fillRect/>
          </a:stretch>
        </p:blipFill>
        <p:spPr bwMode="auto">
          <a:xfrm>
            <a:off x="1331913" y="1833563"/>
            <a:ext cx="3665537" cy="2446337"/>
          </a:xfrm>
          <a:prstGeom prst="rect">
            <a:avLst/>
          </a:prstGeom>
          <a:noFill/>
          <a:ln w="9525">
            <a:noFill/>
            <a:miter lim="800000"/>
            <a:headEnd/>
            <a:tailEnd/>
          </a:ln>
        </p:spPr>
      </p:pic>
      <p:pic>
        <p:nvPicPr>
          <p:cNvPr id="26628" name="Picture 5"/>
          <p:cNvPicPr>
            <a:picLocks noChangeAspect="1"/>
          </p:cNvPicPr>
          <p:nvPr/>
        </p:nvPicPr>
        <p:blipFill>
          <a:blip r:embed="rId3" cstate="print"/>
          <a:srcRect/>
          <a:stretch>
            <a:fillRect/>
          </a:stretch>
        </p:blipFill>
        <p:spPr bwMode="auto">
          <a:xfrm>
            <a:off x="1265238" y="4138613"/>
            <a:ext cx="3732212" cy="2490787"/>
          </a:xfrm>
          <a:prstGeom prst="rect">
            <a:avLst/>
          </a:prstGeom>
          <a:noFill/>
          <a:ln w="9525">
            <a:noFill/>
            <a:miter lim="800000"/>
            <a:headEnd/>
            <a:tailEnd/>
          </a:ln>
        </p:spPr>
      </p:pic>
      <p:pic>
        <p:nvPicPr>
          <p:cNvPr id="26629" name="Picture 7"/>
          <p:cNvPicPr>
            <a:picLocks noChangeAspect="1"/>
          </p:cNvPicPr>
          <p:nvPr/>
        </p:nvPicPr>
        <p:blipFill>
          <a:blip r:embed="rId4" cstate="print"/>
          <a:srcRect/>
          <a:stretch>
            <a:fillRect/>
          </a:stretch>
        </p:blipFill>
        <p:spPr bwMode="auto">
          <a:xfrm>
            <a:off x="4914900" y="1833563"/>
            <a:ext cx="3744913" cy="2498725"/>
          </a:xfrm>
          <a:prstGeom prst="rect">
            <a:avLst/>
          </a:prstGeom>
          <a:noFill/>
          <a:ln w="9525">
            <a:noFill/>
            <a:miter lim="800000"/>
            <a:headEnd/>
            <a:tailEnd/>
          </a:ln>
        </p:spPr>
      </p:pic>
      <p:pic>
        <p:nvPicPr>
          <p:cNvPr id="26630" name="Picture 10"/>
          <p:cNvPicPr>
            <a:picLocks noChangeAspect="1"/>
          </p:cNvPicPr>
          <p:nvPr/>
        </p:nvPicPr>
        <p:blipFill>
          <a:blip r:embed="rId5" cstate="print"/>
          <a:srcRect/>
          <a:stretch>
            <a:fillRect/>
          </a:stretch>
        </p:blipFill>
        <p:spPr bwMode="auto">
          <a:xfrm>
            <a:off x="4983163" y="4138613"/>
            <a:ext cx="3676650" cy="2452687"/>
          </a:xfrm>
          <a:prstGeom prst="rect">
            <a:avLst/>
          </a:prstGeom>
          <a:noFill/>
          <a:ln w="9525">
            <a:noFill/>
            <a:miter lim="800000"/>
            <a:headEnd/>
            <a:tailEnd/>
          </a:ln>
        </p:spPr>
      </p:pic>
      <p:sp>
        <p:nvSpPr>
          <p:cNvPr id="12" name="TextBox 11"/>
          <p:cNvSpPr txBox="1"/>
          <p:nvPr/>
        </p:nvSpPr>
        <p:spPr>
          <a:xfrm>
            <a:off x="2582863" y="1525588"/>
            <a:ext cx="1136650" cy="307975"/>
          </a:xfrm>
          <a:prstGeom prst="rect">
            <a:avLst/>
          </a:prstGeom>
          <a:noFill/>
        </p:spPr>
        <p:txBody>
          <a:bodyPr>
            <a:spAutoFit/>
          </a:bodyPr>
          <a:lstStyle/>
          <a:p>
            <a:pPr marL="363538" indent="-363538">
              <a:spcBef>
                <a:spcPts val="0"/>
              </a:spcBef>
              <a:spcAft>
                <a:spcPts val="0"/>
              </a:spcAft>
              <a:defRPr/>
            </a:pPr>
            <a:r>
              <a:rPr lang="en-GB" sz="1400" i="0" dirty="0">
                <a:solidFill>
                  <a:srgbClr val="040404"/>
                </a:solidFill>
                <a:latin typeface="+mn-lt"/>
              </a:rPr>
              <a:t>2013-07-01</a:t>
            </a:r>
          </a:p>
        </p:txBody>
      </p:sp>
      <p:sp>
        <p:nvSpPr>
          <p:cNvPr id="13" name="TextBox 12"/>
          <p:cNvSpPr txBox="1"/>
          <p:nvPr/>
        </p:nvSpPr>
        <p:spPr>
          <a:xfrm>
            <a:off x="5829300" y="1525588"/>
            <a:ext cx="1195388" cy="307975"/>
          </a:xfrm>
          <a:prstGeom prst="rect">
            <a:avLst/>
          </a:prstGeom>
          <a:noFill/>
        </p:spPr>
        <p:txBody>
          <a:bodyPr>
            <a:spAutoFit/>
          </a:bodyPr>
          <a:lstStyle/>
          <a:p>
            <a:pPr marL="363538" indent="-363538">
              <a:spcBef>
                <a:spcPts val="0"/>
              </a:spcBef>
              <a:spcAft>
                <a:spcPts val="0"/>
              </a:spcAft>
              <a:defRPr/>
            </a:pPr>
            <a:r>
              <a:rPr lang="en-GB" sz="1400" i="0" dirty="0">
                <a:solidFill>
                  <a:srgbClr val="040404"/>
                </a:solidFill>
                <a:latin typeface="+mn-lt"/>
              </a:rPr>
              <a:t>2013-07-29</a:t>
            </a:r>
          </a:p>
        </p:txBody>
      </p:sp>
      <p:sp>
        <p:nvSpPr>
          <p:cNvPr id="14" name="TextBox 13"/>
          <p:cNvSpPr txBox="1"/>
          <p:nvPr/>
        </p:nvSpPr>
        <p:spPr>
          <a:xfrm>
            <a:off x="107950" y="2781300"/>
            <a:ext cx="1439863" cy="522288"/>
          </a:xfrm>
          <a:prstGeom prst="rect">
            <a:avLst/>
          </a:prstGeom>
          <a:noFill/>
        </p:spPr>
        <p:txBody>
          <a:bodyPr>
            <a:spAutoFit/>
          </a:bodyPr>
          <a:lstStyle/>
          <a:p>
            <a:pPr marL="363538" indent="-363538">
              <a:spcBef>
                <a:spcPts val="0"/>
              </a:spcBef>
              <a:spcAft>
                <a:spcPts val="0"/>
              </a:spcAft>
              <a:defRPr/>
            </a:pPr>
            <a:r>
              <a:rPr lang="en-GB" sz="1400" i="0" dirty="0">
                <a:solidFill>
                  <a:srgbClr val="040404"/>
                </a:solidFill>
                <a:latin typeface="+mn-lt"/>
              </a:rPr>
              <a:t>Power forecast (t+48h)</a:t>
            </a:r>
          </a:p>
        </p:txBody>
      </p:sp>
      <p:sp>
        <p:nvSpPr>
          <p:cNvPr id="15" name="TextBox 14"/>
          <p:cNvSpPr txBox="1"/>
          <p:nvPr/>
        </p:nvSpPr>
        <p:spPr>
          <a:xfrm>
            <a:off x="107950" y="4868863"/>
            <a:ext cx="2447925" cy="523875"/>
          </a:xfrm>
          <a:prstGeom prst="rect">
            <a:avLst/>
          </a:prstGeom>
          <a:noFill/>
        </p:spPr>
        <p:txBody>
          <a:bodyPr>
            <a:spAutoFit/>
          </a:bodyPr>
          <a:lstStyle/>
          <a:p>
            <a:pPr marL="363538" indent="-363538">
              <a:spcBef>
                <a:spcPts val="0"/>
              </a:spcBef>
              <a:spcAft>
                <a:spcPts val="0"/>
              </a:spcAft>
              <a:defRPr/>
            </a:pPr>
            <a:r>
              <a:rPr lang="en-GB" sz="1400" i="0" dirty="0">
                <a:solidFill>
                  <a:srgbClr val="040404"/>
                </a:solidFill>
                <a:latin typeface="+mn-lt"/>
              </a:rPr>
              <a:t>normalised </a:t>
            </a:r>
            <a:r>
              <a:rPr lang="el-GR" sz="1400" i="0" dirty="0">
                <a:solidFill>
                  <a:srgbClr val="040404"/>
                </a:solidFill>
                <a:latin typeface="+mn-lt"/>
              </a:rPr>
              <a:t>σ</a:t>
            </a:r>
            <a:r>
              <a:rPr lang="en-GB" sz="1400" i="0" dirty="0">
                <a:solidFill>
                  <a:srgbClr val="040404"/>
                </a:solidFill>
                <a:latin typeface="+mn-lt"/>
              </a:rPr>
              <a:t> of </a:t>
            </a:r>
          </a:p>
          <a:p>
            <a:pPr marL="363538" indent="-363538">
              <a:spcBef>
                <a:spcPts val="0"/>
              </a:spcBef>
              <a:spcAft>
                <a:spcPts val="0"/>
              </a:spcAft>
              <a:defRPr/>
            </a:pPr>
            <a:r>
              <a:rPr lang="en-GB" sz="1400" i="0" dirty="0">
                <a:solidFill>
                  <a:srgbClr val="040404"/>
                </a:solidFill>
                <a:latin typeface="+mn-lt"/>
              </a:rPr>
              <a:t>power forecast </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50" name="Picture 3"/>
          <p:cNvPicPr>
            <a:picLocks noChangeAspect="1"/>
          </p:cNvPicPr>
          <p:nvPr/>
        </p:nvPicPr>
        <p:blipFill>
          <a:blip r:embed="rId3" cstate="print"/>
          <a:srcRect l="9929" t="2782" r="7417" b="4292"/>
          <a:stretch>
            <a:fillRect/>
          </a:stretch>
        </p:blipFill>
        <p:spPr bwMode="auto">
          <a:xfrm>
            <a:off x="4572000" y="3725863"/>
            <a:ext cx="4176713" cy="3132137"/>
          </a:xfrm>
          <a:prstGeom prst="rect">
            <a:avLst/>
          </a:prstGeom>
          <a:noFill/>
          <a:ln w="9525">
            <a:noFill/>
            <a:miter lim="800000"/>
            <a:headEnd/>
            <a:tailEnd/>
          </a:ln>
        </p:spPr>
      </p:pic>
      <p:sp>
        <p:nvSpPr>
          <p:cNvPr id="27651" name="Title 1"/>
          <p:cNvSpPr>
            <a:spLocks noGrp="1"/>
          </p:cNvSpPr>
          <p:nvPr>
            <p:ph type="title"/>
          </p:nvPr>
        </p:nvSpPr>
        <p:spPr/>
        <p:txBody>
          <a:bodyPr/>
          <a:lstStyle/>
          <a:p>
            <a:r>
              <a:rPr lang="en-GB" altLang="en-US" smtClean="0"/>
              <a:t>Wind power forecast (T+48h)</a:t>
            </a:r>
          </a:p>
        </p:txBody>
      </p:sp>
      <p:sp>
        <p:nvSpPr>
          <p:cNvPr id="7" name="TextBox 6"/>
          <p:cNvSpPr txBox="1"/>
          <p:nvPr/>
        </p:nvSpPr>
        <p:spPr>
          <a:xfrm>
            <a:off x="4572000" y="1697038"/>
            <a:ext cx="3240088" cy="1600200"/>
          </a:xfrm>
          <a:prstGeom prst="rect">
            <a:avLst/>
          </a:prstGeom>
          <a:noFill/>
        </p:spPr>
        <p:txBody>
          <a:bodyPr>
            <a:spAutoFit/>
          </a:bodyPr>
          <a:lstStyle/>
          <a:p>
            <a:pPr marL="363538" indent="-363538" algn="ctr">
              <a:spcBef>
                <a:spcPts val="0"/>
              </a:spcBef>
              <a:spcAft>
                <a:spcPts val="0"/>
              </a:spcAft>
              <a:defRPr/>
            </a:pPr>
            <a:r>
              <a:rPr lang="en-GB" sz="1400" i="0" dirty="0">
                <a:solidFill>
                  <a:srgbClr val="040404"/>
                </a:solidFill>
                <a:latin typeface="+mn-lt"/>
              </a:rPr>
              <a:t>In the five key wind states:</a:t>
            </a:r>
          </a:p>
          <a:p>
            <a:pPr marL="363538" indent="-363538" algn="ctr">
              <a:spcBef>
                <a:spcPts val="0"/>
              </a:spcBef>
              <a:spcAft>
                <a:spcPts val="0"/>
              </a:spcAft>
              <a:defRPr/>
            </a:pPr>
            <a:r>
              <a:rPr lang="en-GB" sz="1400" i="0" dirty="0">
                <a:latin typeface="+mn-lt"/>
              </a:rPr>
              <a:t>Tamil Nadu, Gujarat, Maharashtra, Karnataka, Rajasthan.</a:t>
            </a:r>
          </a:p>
          <a:p>
            <a:pPr marL="363538" indent="-363538" algn="ctr">
              <a:spcBef>
                <a:spcPts val="0"/>
              </a:spcBef>
              <a:spcAft>
                <a:spcPts val="0"/>
              </a:spcAft>
              <a:defRPr/>
            </a:pPr>
            <a:r>
              <a:rPr lang="en-GB" sz="1400" i="0" dirty="0">
                <a:solidFill>
                  <a:srgbClr val="040404"/>
                </a:solidFill>
                <a:latin typeface="+mn-lt"/>
              </a:rPr>
              <a:t>Ensemble spread &gt; 30% in</a:t>
            </a:r>
          </a:p>
          <a:p>
            <a:pPr marL="363538" indent="-363538" algn="ctr">
              <a:spcBef>
                <a:spcPts val="0"/>
              </a:spcBef>
              <a:spcAft>
                <a:spcPts val="0"/>
              </a:spcAft>
              <a:defRPr/>
            </a:pPr>
            <a:r>
              <a:rPr lang="en-GB" sz="1400" i="0" dirty="0">
                <a:solidFill>
                  <a:srgbClr val="040404"/>
                </a:solidFill>
              </a:rPr>
              <a:t>in 86% (2013-07-01)</a:t>
            </a:r>
          </a:p>
          <a:p>
            <a:pPr marL="363538" indent="-363538" algn="ctr">
              <a:spcBef>
                <a:spcPts val="0"/>
              </a:spcBef>
              <a:spcAft>
                <a:spcPts val="0"/>
              </a:spcAft>
              <a:defRPr/>
            </a:pPr>
            <a:r>
              <a:rPr lang="en-GB" sz="1400" i="0" dirty="0">
                <a:solidFill>
                  <a:srgbClr val="040404"/>
                </a:solidFill>
              </a:rPr>
              <a:t> 72% (2013-07-29)</a:t>
            </a:r>
          </a:p>
          <a:p>
            <a:pPr marL="363538" indent="-363538" algn="ctr">
              <a:spcBef>
                <a:spcPts val="0"/>
              </a:spcBef>
              <a:spcAft>
                <a:spcPts val="0"/>
              </a:spcAft>
              <a:defRPr/>
            </a:pPr>
            <a:r>
              <a:rPr lang="en-GB" sz="1400" i="0" dirty="0">
                <a:solidFill>
                  <a:srgbClr val="040404"/>
                </a:solidFill>
                <a:latin typeface="+mn-lt"/>
              </a:rPr>
              <a:t>of the total area</a:t>
            </a:r>
          </a:p>
        </p:txBody>
      </p:sp>
      <p:sp>
        <p:nvSpPr>
          <p:cNvPr id="8" name="TextBox 7"/>
          <p:cNvSpPr txBox="1"/>
          <p:nvPr/>
        </p:nvSpPr>
        <p:spPr>
          <a:xfrm>
            <a:off x="179388" y="1543050"/>
            <a:ext cx="1296987" cy="307975"/>
          </a:xfrm>
          <a:prstGeom prst="rect">
            <a:avLst/>
          </a:prstGeom>
          <a:noFill/>
        </p:spPr>
        <p:txBody>
          <a:bodyPr>
            <a:spAutoFit/>
          </a:bodyPr>
          <a:lstStyle/>
          <a:p>
            <a:pPr marL="363538" indent="-363538">
              <a:spcBef>
                <a:spcPts val="0"/>
              </a:spcBef>
              <a:spcAft>
                <a:spcPts val="0"/>
              </a:spcAft>
              <a:defRPr/>
            </a:pPr>
            <a:r>
              <a:rPr lang="en-GB" sz="1400" i="0" dirty="0">
                <a:solidFill>
                  <a:srgbClr val="040404"/>
                </a:solidFill>
                <a:latin typeface="+mn-lt"/>
              </a:rPr>
              <a:t>2013-07-01</a:t>
            </a:r>
          </a:p>
        </p:txBody>
      </p:sp>
      <p:sp>
        <p:nvSpPr>
          <p:cNvPr id="9" name="TextBox 8"/>
          <p:cNvSpPr txBox="1"/>
          <p:nvPr/>
        </p:nvSpPr>
        <p:spPr>
          <a:xfrm>
            <a:off x="4730750" y="3500438"/>
            <a:ext cx="1295400" cy="307975"/>
          </a:xfrm>
          <a:prstGeom prst="rect">
            <a:avLst/>
          </a:prstGeom>
          <a:noFill/>
        </p:spPr>
        <p:txBody>
          <a:bodyPr>
            <a:spAutoFit/>
          </a:bodyPr>
          <a:lstStyle/>
          <a:p>
            <a:pPr marL="363538" indent="-363538">
              <a:spcBef>
                <a:spcPts val="0"/>
              </a:spcBef>
              <a:spcAft>
                <a:spcPts val="0"/>
              </a:spcAft>
              <a:defRPr/>
            </a:pPr>
            <a:r>
              <a:rPr lang="en-GB" sz="1400" i="0" dirty="0">
                <a:solidFill>
                  <a:srgbClr val="040404"/>
                </a:solidFill>
                <a:latin typeface="+mn-lt"/>
              </a:rPr>
              <a:t>2013-07-29</a:t>
            </a:r>
          </a:p>
        </p:txBody>
      </p:sp>
      <p:pic>
        <p:nvPicPr>
          <p:cNvPr id="27655" name="Chart Placeholder 2"/>
          <p:cNvPicPr>
            <a:picLocks noGrp="1" noChangeAspect="1"/>
          </p:cNvPicPr>
          <p:nvPr>
            <p:ph type="chart" sz="half" idx="2"/>
          </p:nvPr>
        </p:nvPicPr>
        <p:blipFill>
          <a:blip r:embed="rId4" cstate="print"/>
          <a:srcRect l="9515" t="3078" r="8156" b="5608"/>
          <a:stretch>
            <a:fillRect/>
          </a:stretch>
        </p:blipFill>
        <p:spPr>
          <a:xfrm>
            <a:off x="0" y="1760538"/>
            <a:ext cx="4151313" cy="3073400"/>
          </a:xfrm>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GB" altLang="en-US" dirty="0" smtClean="0"/>
              <a:t>Wind power forecast </a:t>
            </a:r>
            <a:r>
              <a:rPr lang="en-GB" altLang="en-US" dirty="0" smtClean="0"/>
              <a:t>hourly time </a:t>
            </a:r>
            <a:r>
              <a:rPr lang="en-GB" altLang="en-US" dirty="0" smtClean="0"/>
              <a:t>series: 2013-07-01</a:t>
            </a:r>
          </a:p>
        </p:txBody>
      </p:sp>
      <p:pic>
        <p:nvPicPr>
          <p:cNvPr id="28675" name="Chart Placeholder 4"/>
          <p:cNvPicPr>
            <a:picLocks noGrp="1" noChangeAspect="1"/>
          </p:cNvPicPr>
          <p:nvPr>
            <p:ph type="chart" sz="half" idx="2"/>
          </p:nvPr>
        </p:nvPicPr>
        <p:blipFill>
          <a:blip r:embed="rId3" cstate="print"/>
          <a:srcRect l="6602" t="6580" r="7410" b="6027"/>
          <a:stretch>
            <a:fillRect/>
          </a:stretch>
        </p:blipFill>
        <p:spPr>
          <a:xfrm>
            <a:off x="827088" y="1484313"/>
            <a:ext cx="7329487" cy="4922837"/>
          </a:xfrm>
        </p:spPr>
      </p:pic>
      <p:pic>
        <p:nvPicPr>
          <p:cNvPr id="28676" name="Picture 5"/>
          <p:cNvPicPr>
            <a:picLocks noChangeAspect="1"/>
          </p:cNvPicPr>
          <p:nvPr/>
        </p:nvPicPr>
        <p:blipFill>
          <a:blip r:embed="rId4" cstate="print"/>
          <a:srcRect l="8133" t="5661" r="8263" b="4680"/>
          <a:stretch>
            <a:fillRect/>
          </a:stretch>
        </p:blipFill>
        <p:spPr bwMode="auto">
          <a:xfrm>
            <a:off x="6067425" y="5157788"/>
            <a:ext cx="1981200" cy="1590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GB" altLang="en-US" smtClean="0"/>
              <a:t>Wind power forecast time series: 2013-07-29</a:t>
            </a:r>
          </a:p>
        </p:txBody>
      </p:sp>
      <p:pic>
        <p:nvPicPr>
          <p:cNvPr id="29699" name="Picture 4"/>
          <p:cNvPicPr>
            <a:picLocks noChangeAspect="1"/>
          </p:cNvPicPr>
          <p:nvPr/>
        </p:nvPicPr>
        <p:blipFill>
          <a:blip r:embed="rId2" cstate="print"/>
          <a:srcRect l="7780" t="7289" r="7431" b="4964"/>
          <a:stretch>
            <a:fillRect/>
          </a:stretch>
        </p:blipFill>
        <p:spPr bwMode="auto">
          <a:xfrm>
            <a:off x="827088" y="1482725"/>
            <a:ext cx="7273925" cy="5019675"/>
          </a:xfrm>
          <a:prstGeom prst="rect">
            <a:avLst/>
          </a:prstGeom>
          <a:noFill/>
          <a:ln w="9525">
            <a:noFill/>
            <a:miter lim="800000"/>
            <a:headEnd/>
            <a:tailEnd/>
          </a:ln>
        </p:spPr>
      </p:pic>
      <p:pic>
        <p:nvPicPr>
          <p:cNvPr id="29700" name="Picture 5"/>
          <p:cNvPicPr>
            <a:picLocks noChangeAspect="1"/>
          </p:cNvPicPr>
          <p:nvPr/>
        </p:nvPicPr>
        <p:blipFill>
          <a:blip r:embed="rId3" cstate="print"/>
          <a:srcRect t="5971" r="6078"/>
          <a:stretch>
            <a:fillRect/>
          </a:stretch>
        </p:blipFill>
        <p:spPr bwMode="auto">
          <a:xfrm>
            <a:off x="5875338" y="5191125"/>
            <a:ext cx="2225675" cy="1668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GB" altLang="en-US" dirty="0" smtClean="0"/>
              <a:t>Summary </a:t>
            </a:r>
          </a:p>
        </p:txBody>
      </p:sp>
      <p:sp>
        <p:nvSpPr>
          <p:cNvPr id="7" name="TextBox 6"/>
          <p:cNvSpPr txBox="1"/>
          <p:nvPr/>
        </p:nvSpPr>
        <p:spPr>
          <a:xfrm>
            <a:off x="468313" y="1773238"/>
            <a:ext cx="8424167" cy="4524315"/>
          </a:xfrm>
          <a:prstGeom prst="rect">
            <a:avLst/>
          </a:prstGeom>
          <a:noFill/>
          <a:ln>
            <a:solidFill>
              <a:srgbClr val="4B4F55"/>
            </a:solidFill>
          </a:ln>
        </p:spPr>
        <p:txBody>
          <a:bodyPr wrap="square">
            <a:spAutoFit/>
          </a:bodyPr>
          <a:lstStyle/>
          <a:p>
            <a:pPr marL="363538" indent="-363538" algn="just">
              <a:spcBef>
                <a:spcPts val="0"/>
              </a:spcBef>
              <a:spcAft>
                <a:spcPts val="0"/>
              </a:spcAft>
              <a:defRPr/>
            </a:pPr>
            <a:r>
              <a:rPr lang="en-GB" sz="1800" b="1" i="0" dirty="0" smtClean="0">
                <a:solidFill>
                  <a:srgbClr val="4B4F55"/>
                </a:solidFill>
              </a:rPr>
              <a:t>Spatial </a:t>
            </a:r>
            <a:r>
              <a:rPr lang="en-GB" sz="1800" b="1" i="0" dirty="0" smtClean="0">
                <a:solidFill>
                  <a:srgbClr val="4B4F55"/>
                </a:solidFill>
              </a:rPr>
              <a:t>variability</a:t>
            </a:r>
          </a:p>
          <a:p>
            <a:pPr marL="363538" indent="-363538" algn="just">
              <a:spcBef>
                <a:spcPts val="0"/>
              </a:spcBef>
              <a:spcAft>
                <a:spcPts val="0"/>
              </a:spcAft>
              <a:defRPr/>
            </a:pPr>
            <a:r>
              <a:rPr lang="en-GB" sz="1800" i="0" dirty="0" smtClean="0">
                <a:solidFill>
                  <a:srgbClr val="4B4F55"/>
                </a:solidFill>
              </a:rPr>
              <a:t>A portfolio of wind farms across all key wind states can offset risk of producing no wind energy.</a:t>
            </a:r>
          </a:p>
          <a:p>
            <a:pPr marL="363538" indent="-363538" algn="just">
              <a:spcBef>
                <a:spcPts val="0"/>
              </a:spcBef>
              <a:spcAft>
                <a:spcPts val="0"/>
              </a:spcAft>
              <a:defRPr/>
            </a:pPr>
            <a:r>
              <a:rPr lang="en-GB" sz="1800" i="0" dirty="0" smtClean="0">
                <a:solidFill>
                  <a:srgbClr val="4B4F55"/>
                </a:solidFill>
              </a:rPr>
              <a:t>However, when there is no wind in all the key wind producing states, the only other windy area is the Himalaya</a:t>
            </a:r>
          </a:p>
          <a:p>
            <a:pPr marL="363538" indent="-363538" algn="just">
              <a:spcBef>
                <a:spcPts val="0"/>
              </a:spcBef>
              <a:spcAft>
                <a:spcPts val="0"/>
              </a:spcAft>
              <a:defRPr/>
            </a:pPr>
            <a:endParaRPr lang="en-GB" sz="1800" i="0" dirty="0" smtClean="0">
              <a:solidFill>
                <a:srgbClr val="4B4F55"/>
              </a:solidFill>
            </a:endParaRPr>
          </a:p>
          <a:p>
            <a:pPr marL="363538" indent="-363538" algn="just">
              <a:spcBef>
                <a:spcPts val="0"/>
              </a:spcBef>
              <a:spcAft>
                <a:spcPts val="0"/>
              </a:spcAft>
              <a:defRPr/>
            </a:pPr>
            <a:endParaRPr lang="en-GB" sz="1800" i="0" dirty="0" smtClean="0">
              <a:solidFill>
                <a:srgbClr val="4B4F55"/>
              </a:solidFill>
            </a:endParaRPr>
          </a:p>
          <a:p>
            <a:pPr marL="363538" indent="-363538" algn="just">
              <a:spcBef>
                <a:spcPts val="0"/>
              </a:spcBef>
              <a:spcAft>
                <a:spcPts val="0"/>
              </a:spcAft>
              <a:defRPr/>
            </a:pPr>
            <a:r>
              <a:rPr lang="en-GB" sz="1800" b="1" i="0" dirty="0" smtClean="0">
                <a:solidFill>
                  <a:srgbClr val="4B4F55"/>
                </a:solidFill>
                <a:latin typeface="+mn-lt"/>
              </a:rPr>
              <a:t>Temporal </a:t>
            </a:r>
            <a:r>
              <a:rPr lang="en-GB" sz="1800" b="1" i="0" dirty="0">
                <a:solidFill>
                  <a:srgbClr val="4B4F55"/>
                </a:solidFill>
                <a:latin typeface="+mn-lt"/>
              </a:rPr>
              <a:t>variability</a:t>
            </a:r>
          </a:p>
          <a:p>
            <a:pPr marL="363538" indent="-363538" algn="just">
              <a:spcBef>
                <a:spcPts val="0"/>
              </a:spcBef>
              <a:spcAft>
                <a:spcPts val="0"/>
              </a:spcAft>
              <a:defRPr/>
            </a:pPr>
            <a:r>
              <a:rPr lang="en-GB" sz="1800" i="0" dirty="0">
                <a:solidFill>
                  <a:srgbClr val="4B4F55"/>
                </a:solidFill>
                <a:latin typeface="+mn-lt"/>
              </a:rPr>
              <a:t>Wind speed exhibits 50 day intra-seasonal variability (like precipitation and zonal wind)</a:t>
            </a:r>
          </a:p>
          <a:p>
            <a:pPr marL="363538" indent="-363538" algn="just">
              <a:spcBef>
                <a:spcPts val="0"/>
              </a:spcBef>
              <a:spcAft>
                <a:spcPts val="0"/>
              </a:spcAft>
              <a:defRPr/>
            </a:pPr>
            <a:r>
              <a:rPr lang="en-GB" sz="1800" i="0" dirty="0">
                <a:solidFill>
                  <a:srgbClr val="4B4F55"/>
                </a:solidFill>
                <a:latin typeface="+mn-lt"/>
              </a:rPr>
              <a:t>This signal is not clear during </a:t>
            </a:r>
            <a:r>
              <a:rPr lang="en-GB" sz="1800" i="0" dirty="0" smtClean="0">
                <a:solidFill>
                  <a:srgbClr val="4B4F55"/>
                </a:solidFill>
                <a:latin typeface="+mn-lt"/>
              </a:rPr>
              <a:t>winter</a:t>
            </a:r>
          </a:p>
          <a:p>
            <a:pPr marL="363538" indent="-363538" algn="just">
              <a:spcBef>
                <a:spcPts val="0"/>
              </a:spcBef>
              <a:spcAft>
                <a:spcPts val="0"/>
              </a:spcAft>
              <a:defRPr/>
            </a:pPr>
            <a:r>
              <a:rPr lang="en-GB" sz="1800" i="0" dirty="0" smtClean="0">
                <a:solidFill>
                  <a:srgbClr val="4B4F55"/>
                </a:solidFill>
                <a:latin typeface="+mn-lt"/>
              </a:rPr>
              <a:t>Hourly ensemble </a:t>
            </a:r>
            <a:r>
              <a:rPr lang="en-GB" sz="1800" i="0" dirty="0" smtClean="0">
                <a:solidFill>
                  <a:srgbClr val="4B4F55"/>
                </a:solidFill>
                <a:latin typeface="+mn-lt"/>
              </a:rPr>
              <a:t>spread just from backscatter parameterisation alone  </a:t>
            </a:r>
            <a:r>
              <a:rPr lang="en-GB" sz="1800" i="0" dirty="0" smtClean="0">
                <a:solidFill>
                  <a:srgbClr val="4B4F55"/>
                </a:solidFill>
                <a:latin typeface="+mn-lt"/>
              </a:rPr>
              <a:t>may exceed 30% </a:t>
            </a:r>
            <a:r>
              <a:rPr lang="en-GB" sz="1800" i="0" dirty="0" smtClean="0">
                <a:solidFill>
                  <a:srgbClr val="4B4F55"/>
                </a:solidFill>
                <a:latin typeface="+mn-lt"/>
              </a:rPr>
              <a:t>regulator requirement</a:t>
            </a:r>
          </a:p>
          <a:p>
            <a:pPr marL="363538" indent="-363538" algn="just">
              <a:spcBef>
                <a:spcPts val="0"/>
              </a:spcBef>
              <a:spcAft>
                <a:spcPts val="0"/>
              </a:spcAft>
              <a:defRPr/>
            </a:pPr>
            <a:r>
              <a:rPr lang="en-GB" sz="1800" i="0" dirty="0" smtClean="0">
                <a:solidFill>
                  <a:srgbClr val="4B4F55"/>
                </a:solidFill>
                <a:latin typeface="+mn-lt"/>
              </a:rPr>
              <a:t>Is the stochastic approach fit for purpose here ?</a:t>
            </a:r>
            <a:endParaRPr lang="en-GB" sz="1800" i="0" dirty="0">
              <a:solidFill>
                <a:srgbClr val="4B4F55"/>
              </a:solidFill>
              <a:latin typeface="+mn-lt"/>
            </a:endParaRPr>
          </a:p>
          <a:p>
            <a:pPr marL="363538" indent="-363538" algn="just">
              <a:spcBef>
                <a:spcPts val="0"/>
              </a:spcBef>
              <a:spcAft>
                <a:spcPts val="0"/>
              </a:spcAft>
              <a:defRPr/>
            </a:pPr>
            <a:endParaRPr lang="en-GB" sz="1800" i="0" dirty="0">
              <a:solidFill>
                <a:srgbClr val="4B4F55"/>
              </a:solidFill>
              <a:latin typeface="+mn-lt"/>
            </a:endParaRPr>
          </a:p>
          <a:p>
            <a:pPr marL="363538" indent="-363538" algn="just">
              <a:spcBef>
                <a:spcPts val="0"/>
              </a:spcBef>
              <a:spcAft>
                <a:spcPts val="0"/>
              </a:spcAft>
              <a:defRPr/>
            </a:pPr>
            <a:endParaRPr lang="en-GB" sz="1800" i="0" dirty="0">
              <a:solidFill>
                <a:srgbClr val="4B4F55"/>
              </a:solidFill>
              <a:latin typeface="+mn-l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GB" altLang="en-US" dirty="0" smtClean="0"/>
              <a:t>Future </a:t>
            </a:r>
            <a:r>
              <a:rPr lang="en-GB" altLang="en-US" dirty="0" smtClean="0"/>
              <a:t>work</a:t>
            </a:r>
          </a:p>
        </p:txBody>
      </p:sp>
      <p:sp>
        <p:nvSpPr>
          <p:cNvPr id="24579" name="Text Placeholder 2"/>
          <p:cNvSpPr>
            <a:spLocks noGrp="1"/>
          </p:cNvSpPr>
          <p:nvPr>
            <p:ph type="body" sz="half" idx="1"/>
          </p:nvPr>
        </p:nvSpPr>
        <p:spPr>
          <a:xfrm>
            <a:off x="251520" y="1803400"/>
            <a:ext cx="8641655" cy="4770438"/>
          </a:xfrm>
          <a:ln>
            <a:solidFill>
              <a:srgbClr val="4B4F55"/>
            </a:solidFill>
          </a:ln>
        </p:spPr>
        <p:txBody>
          <a:bodyPr/>
          <a:lstStyle/>
          <a:p>
            <a:pPr marL="363538" indent="-363538" algn="just">
              <a:spcBef>
                <a:spcPts val="600"/>
              </a:spcBef>
              <a:spcAft>
                <a:spcPts val="600"/>
              </a:spcAft>
              <a:buFontTx/>
              <a:buNone/>
              <a:defRPr/>
            </a:pPr>
            <a:endParaRPr lang="en-GB" altLang="en-US" b="1" kern="1200" dirty="0">
              <a:solidFill>
                <a:schemeClr val="accent1"/>
              </a:solidFill>
              <a:cs typeface="Times New Roman" pitchFamily="18" charset="0"/>
            </a:endParaRPr>
          </a:p>
          <a:p>
            <a:pPr marL="0" indent="0">
              <a:defRPr/>
            </a:pPr>
            <a:r>
              <a:rPr lang="en-GB" altLang="en-US" b="1" dirty="0" smtClean="0"/>
              <a:t> </a:t>
            </a:r>
            <a:r>
              <a:rPr lang="en-GB" altLang="en-US" b="1" dirty="0" smtClean="0"/>
              <a:t>2015</a:t>
            </a:r>
            <a:endParaRPr lang="en-GB" altLang="en-US" b="1" dirty="0" smtClean="0"/>
          </a:p>
          <a:p>
            <a:pPr marL="363538" indent="-363538" algn="just">
              <a:spcBef>
                <a:spcPts val="0"/>
              </a:spcBef>
              <a:spcAft>
                <a:spcPts val="0"/>
              </a:spcAft>
              <a:defRPr/>
            </a:pPr>
            <a:r>
              <a:rPr lang="en-GB" altLang="en-US" kern="1200" dirty="0" smtClean="0">
                <a:cs typeface="Times New Roman" pitchFamily="18" charset="0"/>
              </a:rPr>
              <a:t> Tool for </a:t>
            </a:r>
            <a:r>
              <a:rPr lang="en-GB" altLang="en-US" kern="1200" dirty="0" smtClean="0">
                <a:cs typeface="Times New Roman" pitchFamily="18" charset="0"/>
              </a:rPr>
              <a:t>risk </a:t>
            </a:r>
            <a:r>
              <a:rPr lang="en-GB" altLang="en-US" kern="1200" dirty="0">
                <a:cs typeface="Times New Roman" pitchFamily="18" charset="0"/>
              </a:rPr>
              <a:t>assessment of low </a:t>
            </a:r>
            <a:r>
              <a:rPr lang="en-GB" altLang="en-US" kern="1200" dirty="0" smtClean="0">
                <a:cs typeface="Times New Roman" pitchFamily="18" charset="0"/>
              </a:rPr>
              <a:t>wind energy </a:t>
            </a:r>
            <a:r>
              <a:rPr lang="en-GB" altLang="en-US" kern="1200" dirty="0">
                <a:cs typeface="Times New Roman" pitchFamily="18" charset="0"/>
              </a:rPr>
              <a:t>events across </a:t>
            </a:r>
            <a:r>
              <a:rPr lang="en-GB" altLang="en-US" kern="1200" dirty="0" smtClean="0">
                <a:cs typeface="Times New Roman" pitchFamily="18" charset="0"/>
              </a:rPr>
              <a:t>India for </a:t>
            </a:r>
            <a:r>
              <a:rPr lang="en-GB" altLang="en-US" kern="1200" dirty="0" smtClean="0">
                <a:cs typeface="Times New Roman" pitchFamily="18" charset="0"/>
              </a:rPr>
              <a:t>planning by government </a:t>
            </a:r>
            <a:r>
              <a:rPr lang="en-GB" altLang="en-US" kern="1200" dirty="0" smtClean="0">
                <a:cs typeface="Times New Roman" pitchFamily="18" charset="0"/>
              </a:rPr>
              <a:t>and investors</a:t>
            </a:r>
            <a:r>
              <a:rPr lang="en-GB" altLang="en-US" kern="1200" dirty="0" smtClean="0">
                <a:cs typeface="Times New Roman" pitchFamily="18" charset="0"/>
              </a:rPr>
              <a:t>. A novel spatial-temporal stochastic model of wind. </a:t>
            </a:r>
            <a:endParaRPr lang="en-GB" altLang="en-US" kern="1200" dirty="0">
              <a:cs typeface="Times New Roman" pitchFamily="18" charset="0"/>
            </a:endParaRPr>
          </a:p>
          <a:p>
            <a:pPr marL="0" indent="0">
              <a:buFontTx/>
              <a:buChar char="•"/>
              <a:defRPr/>
            </a:pPr>
            <a:endParaRPr lang="en-GB" altLang="en-US" dirty="0" smtClean="0"/>
          </a:p>
          <a:p>
            <a:pPr marL="0" indent="0">
              <a:defRPr/>
            </a:pPr>
            <a:r>
              <a:rPr lang="en-GB" altLang="en-US" b="1" dirty="0" smtClean="0"/>
              <a:t> </a:t>
            </a:r>
            <a:r>
              <a:rPr lang="en-GB" altLang="en-US" b="1" dirty="0" smtClean="0"/>
              <a:t>2016</a:t>
            </a:r>
            <a:endParaRPr lang="en-GB" altLang="en-US" b="1" dirty="0" smtClean="0"/>
          </a:p>
          <a:p>
            <a:pPr marL="363538" indent="-363538" algn="just">
              <a:spcBef>
                <a:spcPts val="0"/>
              </a:spcBef>
              <a:spcAft>
                <a:spcPts val="0"/>
              </a:spcAft>
              <a:defRPr/>
            </a:pPr>
            <a:r>
              <a:rPr lang="en-GB" altLang="en-US" kern="1200" dirty="0">
                <a:cs typeface="Times New Roman" pitchFamily="18" charset="0"/>
              </a:rPr>
              <a:t> </a:t>
            </a:r>
            <a:r>
              <a:rPr lang="en-GB" altLang="en-US" kern="1200" dirty="0" smtClean="0">
                <a:cs typeface="Times New Roman" pitchFamily="18" charset="0"/>
              </a:rPr>
              <a:t>Tool </a:t>
            </a:r>
            <a:r>
              <a:rPr lang="en-GB" altLang="en-US" kern="1200" dirty="0">
                <a:cs typeface="Times New Roman" pitchFamily="18" charset="0"/>
              </a:rPr>
              <a:t>to </a:t>
            </a:r>
            <a:r>
              <a:rPr lang="en-GB" altLang="en-US" kern="1200" dirty="0" smtClean="0">
                <a:cs typeface="Times New Roman" pitchFamily="18" charset="0"/>
              </a:rPr>
              <a:t>estimate high time resolution (15-60 minutes) ensemble </a:t>
            </a:r>
            <a:r>
              <a:rPr lang="en-GB" altLang="en-US" kern="1200" dirty="0" smtClean="0">
                <a:cs typeface="Times New Roman" pitchFamily="18" charset="0"/>
              </a:rPr>
              <a:t>spread </a:t>
            </a:r>
            <a:r>
              <a:rPr lang="en-GB" altLang="en-US" kern="1200" dirty="0" smtClean="0">
                <a:cs typeface="Times New Roman" pitchFamily="18" charset="0"/>
              </a:rPr>
              <a:t>for energy traders. A novel high frequency stochastic model.</a:t>
            </a:r>
            <a:endParaRPr lang="en-GB" altLang="en-US" kern="1200" dirty="0">
              <a:cs typeface="Times New Roman" pitchFamily="18" charset="0"/>
            </a:endParaRPr>
          </a:p>
          <a:p>
            <a:pPr marL="0" indent="0">
              <a:buFontTx/>
              <a:buChar char="•"/>
              <a:defRPr/>
            </a:pPr>
            <a:endParaRPr lang="en-GB" altLang="en-US" dirty="0" smtClean="0"/>
          </a:p>
          <a:p>
            <a:pPr marL="0" indent="0">
              <a:buFontTx/>
              <a:buChar char="•"/>
              <a:defRPr/>
            </a:pPr>
            <a:endParaRPr lang="en-GB" altLang="en-US"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GB" altLang="en-US" smtClean="0"/>
              <a:t>The Indian energy market</a:t>
            </a:r>
          </a:p>
        </p:txBody>
      </p:sp>
      <p:pic>
        <p:nvPicPr>
          <p:cNvPr id="5123" name="Picture 6"/>
          <p:cNvPicPr>
            <a:picLocks noChangeAspect="1" noChangeArrowheads="1"/>
          </p:cNvPicPr>
          <p:nvPr/>
        </p:nvPicPr>
        <p:blipFill>
          <a:blip r:embed="rId3" cstate="print"/>
          <a:srcRect l="8008" r="6212"/>
          <a:stretch>
            <a:fillRect/>
          </a:stretch>
        </p:blipFill>
        <p:spPr bwMode="auto">
          <a:xfrm>
            <a:off x="5241925" y="1700213"/>
            <a:ext cx="3635375" cy="2638425"/>
          </a:xfrm>
          <a:prstGeom prst="rect">
            <a:avLst/>
          </a:prstGeom>
          <a:noFill/>
          <a:ln w="9525">
            <a:noFill/>
            <a:miter lim="800000"/>
            <a:headEnd/>
            <a:tailEnd/>
          </a:ln>
        </p:spPr>
      </p:pic>
      <p:sp>
        <p:nvSpPr>
          <p:cNvPr id="6" name="Text Placeholder 5"/>
          <p:cNvSpPr>
            <a:spLocks noGrp="1"/>
          </p:cNvSpPr>
          <p:nvPr>
            <p:ph type="body" sz="half" idx="1"/>
          </p:nvPr>
        </p:nvSpPr>
        <p:spPr>
          <a:xfrm>
            <a:off x="242888" y="1557338"/>
            <a:ext cx="4968875" cy="2016125"/>
          </a:xfrm>
        </p:spPr>
        <p:txBody>
          <a:bodyPr/>
          <a:lstStyle/>
          <a:p>
            <a:pPr marL="342900" lvl="1" indent="-342900">
              <a:buFontTx/>
              <a:buNone/>
            </a:pPr>
            <a:r>
              <a:rPr lang="en-GB" altLang="en-US" b="1" u="sng" dirty="0" smtClean="0"/>
              <a:t>Issues</a:t>
            </a:r>
          </a:p>
          <a:p>
            <a:pPr marL="342900" lvl="1" indent="-342900">
              <a:buFontTx/>
              <a:buNone/>
            </a:pPr>
            <a:r>
              <a:rPr lang="en-GB" altLang="en-US" b="1" dirty="0" smtClean="0"/>
              <a:t>Growth</a:t>
            </a:r>
            <a:r>
              <a:rPr lang="en-GB" altLang="en-US" dirty="0" smtClean="0"/>
              <a:t> Massive growth in </a:t>
            </a:r>
            <a:r>
              <a:rPr lang="en-GB" altLang="en-US" dirty="0" smtClean="0"/>
              <a:t>Energy demand </a:t>
            </a:r>
            <a:r>
              <a:rPr lang="en-GB" altLang="en-US" dirty="0" smtClean="0"/>
              <a:t>and more projected (8-9% p.a.).</a:t>
            </a:r>
          </a:p>
          <a:p>
            <a:pPr marL="342900" lvl="1" indent="-342900">
              <a:buFontTx/>
              <a:buNone/>
            </a:pPr>
            <a:r>
              <a:rPr lang="en-GB" altLang="en-US" b="1" dirty="0" smtClean="0"/>
              <a:t>Supply</a:t>
            </a:r>
            <a:r>
              <a:rPr lang="en-GB" altLang="en-US" dirty="0" smtClean="0"/>
              <a:t> falling coal and gas production</a:t>
            </a:r>
          </a:p>
          <a:p>
            <a:pPr marL="342900" lvl="1" indent="-342900">
              <a:buFontTx/>
              <a:buNone/>
            </a:pPr>
            <a:r>
              <a:rPr lang="en-GB" altLang="en-US" b="1" dirty="0" smtClean="0"/>
              <a:t>Security</a:t>
            </a:r>
            <a:r>
              <a:rPr lang="en-GB" altLang="en-US" dirty="0" smtClean="0"/>
              <a:t> increasing imports of coal and gas</a:t>
            </a:r>
          </a:p>
          <a:p>
            <a:pPr marL="342900" lvl="1" indent="-342900">
              <a:buFontTx/>
              <a:buNone/>
            </a:pPr>
            <a:r>
              <a:rPr lang="en-GB" altLang="en-US" b="1" dirty="0" smtClean="0"/>
              <a:t>Policy</a:t>
            </a:r>
            <a:r>
              <a:rPr lang="en-GB" altLang="en-US" dirty="0" smtClean="0"/>
              <a:t> low investor confidence, inadequate infrastructure, poor grid connectivity</a:t>
            </a:r>
          </a:p>
          <a:p>
            <a:pPr marL="0" indent="0">
              <a:buFontTx/>
              <a:buNone/>
            </a:pPr>
            <a:endParaRPr lang="en-GB" altLang="en-US" sz="1600" u="sng" dirty="0" smtClean="0"/>
          </a:p>
        </p:txBody>
      </p:sp>
      <p:sp>
        <p:nvSpPr>
          <p:cNvPr id="9" name="TextBox 8"/>
          <p:cNvSpPr txBox="1"/>
          <p:nvPr/>
        </p:nvSpPr>
        <p:spPr>
          <a:xfrm>
            <a:off x="2987675" y="3705225"/>
            <a:ext cx="1800225" cy="461963"/>
          </a:xfrm>
          <a:prstGeom prst="rect">
            <a:avLst/>
          </a:prstGeom>
          <a:noFill/>
          <a:ln>
            <a:solidFill>
              <a:srgbClr val="040404"/>
            </a:solidFill>
          </a:ln>
        </p:spPr>
        <p:txBody>
          <a:bodyPr>
            <a:spAutoFit/>
          </a:bodyPr>
          <a:lstStyle/>
          <a:p>
            <a:pPr marL="363538" indent="-363538">
              <a:spcBef>
                <a:spcPts val="0"/>
              </a:spcBef>
              <a:spcAft>
                <a:spcPts val="0"/>
              </a:spcAft>
              <a:defRPr/>
            </a:pPr>
            <a:r>
              <a:rPr lang="en-GB" sz="1200" i="0" dirty="0">
                <a:solidFill>
                  <a:srgbClr val="040404"/>
                </a:solidFill>
                <a:latin typeface="+mn-lt"/>
              </a:rPr>
              <a:t>Wind: 8.7% of total/ 67% of renewable</a:t>
            </a:r>
          </a:p>
        </p:txBody>
      </p:sp>
      <p:sp>
        <p:nvSpPr>
          <p:cNvPr id="15" name="TextBox 14"/>
          <p:cNvSpPr txBox="1"/>
          <p:nvPr/>
        </p:nvSpPr>
        <p:spPr>
          <a:xfrm>
            <a:off x="230188" y="3987800"/>
            <a:ext cx="8626475" cy="2308324"/>
          </a:xfrm>
          <a:prstGeom prst="rect">
            <a:avLst/>
          </a:prstGeom>
          <a:noFill/>
        </p:spPr>
        <p:txBody>
          <a:bodyPr>
            <a:spAutoFit/>
          </a:bodyPr>
          <a:lstStyle/>
          <a:p>
            <a:pPr>
              <a:defRPr/>
            </a:pPr>
            <a:r>
              <a:rPr lang="en-GB" b="1" i="0" u="sng" dirty="0">
                <a:solidFill>
                  <a:srgbClr val="4B4F55"/>
                </a:solidFill>
                <a:latin typeface="+mn-lt"/>
              </a:rPr>
              <a:t>Wind energy</a:t>
            </a:r>
          </a:p>
          <a:p>
            <a:pPr>
              <a:defRPr/>
            </a:pPr>
            <a:r>
              <a:rPr lang="en-GB" i="0" dirty="0">
                <a:solidFill>
                  <a:srgbClr val="4B4F55"/>
                </a:solidFill>
                <a:latin typeface="+mn-lt"/>
              </a:rPr>
              <a:t>5</a:t>
            </a:r>
            <a:r>
              <a:rPr lang="en-GB" i="0" baseline="30000" dirty="0">
                <a:solidFill>
                  <a:srgbClr val="4B4F55"/>
                </a:solidFill>
                <a:latin typeface="+mn-lt"/>
              </a:rPr>
              <a:t>th</a:t>
            </a:r>
            <a:r>
              <a:rPr lang="en-GB" i="0" dirty="0">
                <a:solidFill>
                  <a:srgbClr val="4B4F55"/>
                </a:solidFill>
                <a:latin typeface="+mn-lt"/>
              </a:rPr>
              <a:t> largest wind energy producer. </a:t>
            </a:r>
          </a:p>
          <a:p>
            <a:pPr>
              <a:defRPr/>
            </a:pPr>
            <a:r>
              <a:rPr lang="en-GB" i="0" dirty="0">
                <a:solidFill>
                  <a:srgbClr val="4B4F55"/>
                </a:solidFill>
                <a:latin typeface="+mn-lt"/>
              </a:rPr>
              <a:t>20GW installed wind capacity in 2014, but potential to expand 4 or 5 times this amount</a:t>
            </a:r>
          </a:p>
          <a:p>
            <a:pPr>
              <a:defRPr/>
            </a:pPr>
            <a:r>
              <a:rPr lang="en-GB" i="0" dirty="0">
                <a:solidFill>
                  <a:srgbClr val="4B4F55"/>
                </a:solidFill>
                <a:latin typeface="+mn-lt"/>
              </a:rPr>
              <a:t>Offshore wind capacity huge (</a:t>
            </a:r>
            <a:r>
              <a:rPr lang="en-GB" i="0" dirty="0" err="1">
                <a:solidFill>
                  <a:srgbClr val="4B4F55"/>
                </a:solidFill>
                <a:latin typeface="+mn-lt"/>
              </a:rPr>
              <a:t>est</a:t>
            </a:r>
            <a:r>
              <a:rPr lang="en-GB" i="0" dirty="0">
                <a:solidFill>
                  <a:srgbClr val="4B4F55"/>
                </a:solidFill>
                <a:latin typeface="+mn-lt"/>
              </a:rPr>
              <a:t> 350GW)</a:t>
            </a:r>
          </a:p>
          <a:p>
            <a:pPr marL="342900" lvl="1" indent="-342900">
              <a:defRPr/>
            </a:pPr>
            <a:r>
              <a:rPr lang="en-GB" i="0" dirty="0">
                <a:solidFill>
                  <a:srgbClr val="4B4F55"/>
                </a:solidFill>
                <a:latin typeface="+mn-lt"/>
              </a:rPr>
              <a:t>Policy drivers:</a:t>
            </a:r>
          </a:p>
          <a:p>
            <a:pPr marL="342900" lvl="1" indent="-342900">
              <a:defRPr/>
            </a:pPr>
            <a:r>
              <a:rPr lang="en-GB" i="0" dirty="0">
                <a:solidFill>
                  <a:srgbClr val="4B4F55"/>
                </a:solidFill>
                <a:latin typeface="+mn-lt"/>
              </a:rPr>
              <a:t>	12</a:t>
            </a:r>
            <a:r>
              <a:rPr lang="en-GB" i="0" baseline="30000" dirty="0">
                <a:solidFill>
                  <a:srgbClr val="4B4F55"/>
                </a:solidFill>
                <a:latin typeface="+mn-lt"/>
              </a:rPr>
              <a:t>th</a:t>
            </a:r>
            <a:r>
              <a:rPr lang="en-GB" i="0" dirty="0">
                <a:solidFill>
                  <a:srgbClr val="4B4F55"/>
                </a:solidFill>
                <a:latin typeface="+mn-lt"/>
              </a:rPr>
              <a:t> five year plan (2012-17): big expansion of renewable power capacity of 30GW, of which 15GW from wind</a:t>
            </a:r>
          </a:p>
          <a:p>
            <a:pPr marL="342900" lvl="1" indent="-342900">
              <a:defRPr/>
            </a:pPr>
            <a:r>
              <a:rPr lang="en-GB" i="0" dirty="0">
                <a:solidFill>
                  <a:srgbClr val="4B4F55"/>
                </a:solidFill>
                <a:latin typeface="+mn-lt"/>
              </a:rPr>
              <a:t>	Desert Power India Plan: 35% installed capacity from renewables by 2050</a:t>
            </a:r>
          </a:p>
          <a:p>
            <a:pPr marL="342900" lvl="1" indent="-342900">
              <a:defRPr/>
            </a:pPr>
            <a:r>
              <a:rPr lang="en-GB" i="0" dirty="0" smtClean="0">
                <a:solidFill>
                  <a:srgbClr val="4B4F55"/>
                </a:solidFill>
                <a:latin typeface="+mn-lt"/>
              </a:rPr>
              <a:t>.</a:t>
            </a:r>
            <a:endParaRPr lang="en-GB" i="0" dirty="0">
              <a:solidFill>
                <a:srgbClr val="4B4F55"/>
              </a:solidFill>
              <a:latin typeface="+mn-lt"/>
            </a:endParaRPr>
          </a:p>
        </p:txBody>
      </p:sp>
      <p:cxnSp>
        <p:nvCxnSpPr>
          <p:cNvPr id="5127" name="Elbow Connector 16"/>
          <p:cNvCxnSpPr>
            <a:cxnSpLocks noChangeShapeType="1"/>
          </p:cNvCxnSpPr>
          <p:nvPr/>
        </p:nvCxnSpPr>
        <p:spPr bwMode="auto">
          <a:xfrm flipV="1">
            <a:off x="4427538" y="2420938"/>
            <a:ext cx="1657350" cy="1284287"/>
          </a:xfrm>
          <a:prstGeom prst="bentConnector3">
            <a:avLst>
              <a:gd name="adj1" fmla="val 46"/>
            </a:avLst>
          </a:prstGeom>
          <a:noFill/>
          <a:ln w="9525" algn="ctr">
            <a:solidFill>
              <a:srgbClr val="040404"/>
            </a:solidFill>
            <a:round/>
            <a:headEnd/>
            <a:tailEnd/>
          </a:ln>
        </p:spPr>
      </p:cxnSp>
      <p:sp>
        <p:nvSpPr>
          <p:cNvPr id="28" name="TextBox 27"/>
          <p:cNvSpPr txBox="1"/>
          <p:nvPr/>
        </p:nvSpPr>
        <p:spPr>
          <a:xfrm>
            <a:off x="250825" y="6524625"/>
            <a:ext cx="7705725" cy="276225"/>
          </a:xfrm>
          <a:prstGeom prst="rect">
            <a:avLst/>
          </a:prstGeom>
          <a:noFill/>
        </p:spPr>
        <p:txBody>
          <a:bodyPr>
            <a:spAutoFit/>
          </a:bodyPr>
          <a:lstStyle/>
          <a:p>
            <a:pPr marL="363538" indent="-363538">
              <a:spcBef>
                <a:spcPts val="0"/>
              </a:spcBef>
              <a:spcAft>
                <a:spcPts val="0"/>
              </a:spcAft>
              <a:defRPr/>
            </a:pPr>
            <a:r>
              <a:rPr lang="en-GB" sz="1200" dirty="0">
                <a:solidFill>
                  <a:schemeClr val="tx1"/>
                </a:solidFill>
                <a:latin typeface="+mn-lt"/>
              </a:rPr>
              <a:t>Source: International Energy Agency (2012) Understanding Energy Issues in India;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GB" altLang="en-US" smtClean="0"/>
              <a:t>The Indian energy market</a:t>
            </a:r>
          </a:p>
        </p:txBody>
      </p:sp>
      <p:pic>
        <p:nvPicPr>
          <p:cNvPr id="6147" name="Picture 4"/>
          <p:cNvPicPr>
            <a:picLocks noChangeAspect="1" noChangeArrowheads="1"/>
          </p:cNvPicPr>
          <p:nvPr/>
        </p:nvPicPr>
        <p:blipFill>
          <a:blip r:embed="rId3" cstate="print"/>
          <a:srcRect l="18571" t="45091" r="20714" b="28905"/>
          <a:stretch>
            <a:fillRect/>
          </a:stretch>
        </p:blipFill>
        <p:spPr bwMode="auto">
          <a:xfrm>
            <a:off x="107950" y="2552700"/>
            <a:ext cx="8923338" cy="2389188"/>
          </a:xfrm>
          <a:prstGeom prst="rect">
            <a:avLst/>
          </a:prstGeom>
          <a:noFill/>
          <a:ln w="9525">
            <a:solidFill>
              <a:schemeClr val="tx1"/>
            </a:solidFill>
            <a:miter lim="800000"/>
            <a:headEnd/>
            <a:tailEnd/>
          </a:ln>
        </p:spPr>
      </p:pic>
      <p:sp>
        <p:nvSpPr>
          <p:cNvPr id="6" name="TextBox 5"/>
          <p:cNvSpPr txBox="1"/>
          <p:nvPr/>
        </p:nvSpPr>
        <p:spPr>
          <a:xfrm>
            <a:off x="190500" y="2074863"/>
            <a:ext cx="2303463" cy="401637"/>
          </a:xfrm>
          <a:prstGeom prst="rect">
            <a:avLst/>
          </a:prstGeom>
          <a:noFill/>
        </p:spPr>
        <p:txBody>
          <a:bodyPr>
            <a:spAutoFit/>
          </a:bodyPr>
          <a:lstStyle/>
          <a:p>
            <a:pPr marL="363538" indent="-363538">
              <a:spcBef>
                <a:spcPts val="0"/>
              </a:spcBef>
              <a:spcAft>
                <a:spcPts val="0"/>
              </a:spcAft>
              <a:defRPr/>
            </a:pPr>
            <a:r>
              <a:rPr lang="en-GB" sz="2000" i="0" dirty="0">
                <a:solidFill>
                  <a:srgbClr val="040404"/>
                </a:solidFill>
                <a:latin typeface="+mn-lt"/>
              </a:rPr>
              <a:t>In 2012…</a:t>
            </a:r>
          </a:p>
        </p:txBody>
      </p:sp>
      <p:sp>
        <p:nvSpPr>
          <p:cNvPr id="7" name="TextBox 6"/>
          <p:cNvSpPr txBox="1"/>
          <p:nvPr/>
        </p:nvSpPr>
        <p:spPr>
          <a:xfrm>
            <a:off x="190500" y="6453188"/>
            <a:ext cx="6397625" cy="338137"/>
          </a:xfrm>
          <a:prstGeom prst="rect">
            <a:avLst/>
          </a:prstGeom>
          <a:noFill/>
        </p:spPr>
        <p:txBody>
          <a:bodyPr>
            <a:spAutoFit/>
          </a:bodyPr>
          <a:lstStyle/>
          <a:p>
            <a:pPr marL="363538" indent="-363538">
              <a:spcBef>
                <a:spcPts val="0"/>
              </a:spcBef>
              <a:spcAft>
                <a:spcPts val="0"/>
              </a:spcAft>
              <a:defRPr/>
            </a:pPr>
            <a:r>
              <a:rPr lang="en-GB" i="0" dirty="0">
                <a:solidFill>
                  <a:schemeClr val="tx1"/>
                </a:solidFill>
                <a:latin typeface="+mn-lt"/>
              </a:rPr>
              <a:t>www.bloomberg.com</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GB" altLang="en-US" smtClean="0"/>
              <a:t>The Indian energy market</a:t>
            </a:r>
          </a:p>
        </p:txBody>
      </p:sp>
      <p:pic>
        <p:nvPicPr>
          <p:cNvPr id="7171" name="Picture 2"/>
          <p:cNvPicPr>
            <a:picLocks noChangeAspect="1" noChangeArrowheads="1"/>
          </p:cNvPicPr>
          <p:nvPr/>
        </p:nvPicPr>
        <p:blipFill>
          <a:blip r:embed="rId3" cstate="print"/>
          <a:srcRect l="13637" t="41994" r="23148" b="44449"/>
          <a:stretch>
            <a:fillRect/>
          </a:stretch>
        </p:blipFill>
        <p:spPr bwMode="auto">
          <a:xfrm>
            <a:off x="441325" y="2565400"/>
            <a:ext cx="8499475" cy="1138238"/>
          </a:xfrm>
          <a:prstGeom prst="rect">
            <a:avLst/>
          </a:prstGeom>
          <a:noFill/>
          <a:ln w="9525">
            <a:solidFill>
              <a:srgbClr val="E78E24"/>
            </a:solidFill>
            <a:miter lim="800000"/>
            <a:headEnd/>
            <a:tailEnd/>
          </a:ln>
        </p:spPr>
      </p:pic>
      <p:sp>
        <p:nvSpPr>
          <p:cNvPr id="8" name="TextBox 7"/>
          <p:cNvSpPr txBox="1"/>
          <p:nvPr/>
        </p:nvSpPr>
        <p:spPr>
          <a:xfrm>
            <a:off x="441325" y="1844675"/>
            <a:ext cx="6867525" cy="369888"/>
          </a:xfrm>
          <a:prstGeom prst="rect">
            <a:avLst/>
          </a:prstGeom>
          <a:noFill/>
        </p:spPr>
        <p:txBody>
          <a:bodyPr>
            <a:spAutoFit/>
          </a:bodyPr>
          <a:lstStyle/>
          <a:p>
            <a:pPr marL="363538" indent="-363538">
              <a:spcBef>
                <a:spcPts val="0"/>
              </a:spcBef>
              <a:spcAft>
                <a:spcPts val="0"/>
              </a:spcAft>
              <a:defRPr/>
            </a:pPr>
            <a:r>
              <a:rPr lang="en-GB" sz="1800" i="0" dirty="0">
                <a:solidFill>
                  <a:srgbClr val="040404"/>
                </a:solidFill>
                <a:latin typeface="+mn-lt"/>
              </a:rPr>
              <a:t>In 2013 a new directive was issued…</a:t>
            </a:r>
          </a:p>
        </p:txBody>
      </p:sp>
      <p:sp>
        <p:nvSpPr>
          <p:cNvPr id="9" name="TextBox 8"/>
          <p:cNvSpPr txBox="1"/>
          <p:nvPr/>
        </p:nvSpPr>
        <p:spPr>
          <a:xfrm>
            <a:off x="441325" y="4089400"/>
            <a:ext cx="8499475" cy="923925"/>
          </a:xfrm>
          <a:prstGeom prst="rect">
            <a:avLst/>
          </a:prstGeom>
          <a:noFill/>
        </p:spPr>
        <p:txBody>
          <a:bodyPr>
            <a:spAutoFit/>
          </a:bodyPr>
          <a:lstStyle/>
          <a:p>
            <a:pPr marL="363538" indent="-363538">
              <a:spcBef>
                <a:spcPts val="0"/>
              </a:spcBef>
              <a:spcAft>
                <a:spcPts val="0"/>
              </a:spcAft>
              <a:buFont typeface="Arial" panose="020B0604020202020204" pitchFamily="34" charset="0"/>
              <a:buChar char="•"/>
              <a:defRPr/>
            </a:pPr>
            <a:r>
              <a:rPr lang="en-GB" sz="1800" i="0" dirty="0">
                <a:solidFill>
                  <a:srgbClr val="040404"/>
                </a:solidFill>
                <a:latin typeface="+mn-lt"/>
              </a:rPr>
              <a:t>Energy is traded with the grid every morning to provide power for the next day</a:t>
            </a:r>
          </a:p>
          <a:p>
            <a:pPr marL="363538" indent="-363538">
              <a:spcBef>
                <a:spcPts val="0"/>
              </a:spcBef>
              <a:spcAft>
                <a:spcPts val="0"/>
              </a:spcAft>
              <a:buFont typeface="Arial" panose="020B0604020202020204" pitchFamily="34" charset="0"/>
              <a:buChar char="•"/>
              <a:defRPr/>
            </a:pPr>
            <a:r>
              <a:rPr lang="en-GB" sz="1800" i="0" dirty="0">
                <a:solidFill>
                  <a:srgbClr val="040404"/>
                </a:solidFill>
                <a:latin typeface="+mn-lt"/>
              </a:rPr>
              <a:t>Large wind providers (&gt;10MW) must forecast energy supply to within ±30% every 15 minutes for the following day or face fines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GB" altLang="en-US" smtClean="0"/>
              <a:t>The Indian energy market</a:t>
            </a:r>
          </a:p>
        </p:txBody>
      </p:sp>
      <p:pic>
        <p:nvPicPr>
          <p:cNvPr id="8195" name="Picture 3"/>
          <p:cNvPicPr>
            <a:picLocks noChangeAspect="1" noChangeArrowheads="1"/>
          </p:cNvPicPr>
          <p:nvPr/>
        </p:nvPicPr>
        <p:blipFill>
          <a:blip r:embed="rId2" cstate="print"/>
          <a:srcRect l="2380" t="31619" r="36189" b="39331"/>
          <a:stretch>
            <a:fillRect/>
          </a:stretch>
        </p:blipFill>
        <p:spPr bwMode="auto">
          <a:xfrm>
            <a:off x="2124075" y="3028950"/>
            <a:ext cx="4824413" cy="1425575"/>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l="19405" t="62589" r="22382" b="26952"/>
          <a:stretch>
            <a:fillRect/>
          </a:stretch>
        </p:blipFill>
        <p:spPr bwMode="auto">
          <a:xfrm>
            <a:off x="1258888" y="3343275"/>
            <a:ext cx="7097712" cy="796925"/>
          </a:xfrm>
          <a:prstGeom prst="rect">
            <a:avLst/>
          </a:prstGeom>
          <a:noFill/>
          <a:ln w="9525">
            <a:noFill/>
            <a:miter lim="800000"/>
            <a:headEnd/>
            <a:tailEnd/>
          </a:ln>
        </p:spPr>
      </p:pic>
      <p:pic>
        <p:nvPicPr>
          <p:cNvPr id="13314" name="Picture 2"/>
          <p:cNvPicPr>
            <a:picLocks noChangeAspect="1" noChangeArrowheads="1"/>
          </p:cNvPicPr>
          <p:nvPr/>
        </p:nvPicPr>
        <p:blipFill>
          <a:blip r:embed="rId4" cstate="print"/>
          <a:srcRect l="2858" t="43871" r="39999" b="26096"/>
          <a:stretch>
            <a:fillRect/>
          </a:stretch>
        </p:blipFill>
        <p:spPr bwMode="auto">
          <a:xfrm>
            <a:off x="1692275" y="3028950"/>
            <a:ext cx="5727700" cy="1881188"/>
          </a:xfrm>
          <a:prstGeom prst="rect">
            <a:avLst/>
          </a:prstGeom>
          <a:noFill/>
          <a:ln w="9525">
            <a:noFill/>
            <a:miter lim="800000"/>
            <a:headEnd/>
            <a:tailEnd/>
          </a:ln>
        </p:spPr>
      </p:pic>
      <p:sp>
        <p:nvSpPr>
          <p:cNvPr id="7" name="TextBox 6"/>
          <p:cNvSpPr txBox="1"/>
          <p:nvPr/>
        </p:nvSpPr>
        <p:spPr>
          <a:xfrm>
            <a:off x="1258888" y="1844675"/>
            <a:ext cx="5113337" cy="369888"/>
          </a:xfrm>
          <a:prstGeom prst="rect">
            <a:avLst/>
          </a:prstGeom>
          <a:noFill/>
        </p:spPr>
        <p:txBody>
          <a:bodyPr>
            <a:spAutoFit/>
          </a:bodyPr>
          <a:lstStyle/>
          <a:p>
            <a:pPr marL="363538" indent="-363538">
              <a:spcBef>
                <a:spcPts val="0"/>
              </a:spcBef>
              <a:spcAft>
                <a:spcPts val="0"/>
              </a:spcAft>
              <a:defRPr/>
            </a:pPr>
            <a:r>
              <a:rPr lang="en-GB" sz="1800" i="0" dirty="0">
                <a:solidFill>
                  <a:srgbClr val="040404"/>
                </a:solidFill>
                <a:latin typeface="+mn-lt"/>
              </a:rPr>
              <a:t>The fallout from this was not good…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GB" altLang="en-US" dirty="0" smtClean="0"/>
              <a:t>Demand for wind </a:t>
            </a:r>
            <a:r>
              <a:rPr lang="en-GB" altLang="en-US" dirty="0" smtClean="0"/>
              <a:t>forecasts</a:t>
            </a:r>
            <a:endParaRPr lang="en-GB" altLang="en-US" dirty="0" smtClean="0"/>
          </a:p>
        </p:txBody>
      </p:sp>
      <p:sp>
        <p:nvSpPr>
          <p:cNvPr id="9219" name="Text Placeholder 2"/>
          <p:cNvSpPr>
            <a:spLocks noGrp="1"/>
          </p:cNvSpPr>
          <p:nvPr>
            <p:ph type="body" sz="half" idx="1"/>
          </p:nvPr>
        </p:nvSpPr>
        <p:spPr>
          <a:xfrm>
            <a:off x="323850" y="1844675"/>
            <a:ext cx="7704534" cy="4457700"/>
          </a:xfrm>
        </p:spPr>
        <p:txBody>
          <a:bodyPr/>
          <a:lstStyle/>
          <a:p>
            <a:pPr marL="0" indent="0">
              <a:buFontTx/>
              <a:buNone/>
            </a:pPr>
            <a:r>
              <a:rPr lang="en-GB" altLang="en-US" sz="2800" b="1" dirty="0" smtClean="0"/>
              <a:t>1-2 day</a:t>
            </a:r>
            <a:r>
              <a:rPr lang="en-GB" altLang="en-US" sz="2800" dirty="0" smtClean="0"/>
              <a:t>: operational energy trading</a:t>
            </a:r>
          </a:p>
          <a:p>
            <a:pPr marL="0" indent="0">
              <a:buFontTx/>
              <a:buNone/>
            </a:pPr>
            <a:endParaRPr lang="en-GB" altLang="en-US" sz="2800" dirty="0" smtClean="0"/>
          </a:p>
          <a:p>
            <a:pPr marL="0" indent="0">
              <a:buFontTx/>
              <a:buNone/>
            </a:pPr>
            <a:r>
              <a:rPr lang="en-GB" altLang="en-US" sz="2800" b="1" dirty="0" smtClean="0"/>
              <a:t>5-10 day (intra-seasonal)</a:t>
            </a:r>
            <a:r>
              <a:rPr lang="en-GB" altLang="en-US" sz="2800" dirty="0" smtClean="0"/>
              <a:t>: planning maintenance</a:t>
            </a:r>
          </a:p>
          <a:p>
            <a:pPr marL="0" indent="0">
              <a:buFontTx/>
              <a:buNone/>
            </a:pPr>
            <a:endParaRPr lang="en-GB" altLang="en-US" sz="2800" dirty="0" smtClean="0"/>
          </a:p>
          <a:p>
            <a:pPr marL="0" indent="0">
              <a:buFontTx/>
              <a:buNone/>
            </a:pPr>
            <a:r>
              <a:rPr lang="en-GB" altLang="en-US" sz="2800" b="1" dirty="0" smtClean="0"/>
              <a:t>Decadal (20 year) </a:t>
            </a:r>
            <a:r>
              <a:rPr lang="en-GB" altLang="en-US" sz="2800" dirty="0" smtClean="0"/>
              <a:t>:  investors, government policy </a:t>
            </a:r>
            <a:r>
              <a:rPr lang="en-GB" altLang="en-US" sz="2800" dirty="0" smtClean="0"/>
              <a:t>development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GB" altLang="en-US" smtClean="0"/>
              <a:t>Wind power potential in India</a:t>
            </a:r>
          </a:p>
        </p:txBody>
      </p:sp>
      <p:pic>
        <p:nvPicPr>
          <p:cNvPr id="10243" name="Picture 4"/>
          <p:cNvPicPr>
            <a:picLocks noChangeAspect="1"/>
          </p:cNvPicPr>
          <p:nvPr/>
        </p:nvPicPr>
        <p:blipFill>
          <a:blip r:embed="rId2" cstate="print"/>
          <a:srcRect/>
          <a:stretch>
            <a:fillRect/>
          </a:stretch>
        </p:blipFill>
        <p:spPr bwMode="auto">
          <a:xfrm>
            <a:off x="5106988" y="4035425"/>
            <a:ext cx="3568700" cy="2852738"/>
          </a:xfrm>
          <a:prstGeom prst="rect">
            <a:avLst/>
          </a:prstGeom>
          <a:noFill/>
          <a:ln w="9525">
            <a:noFill/>
            <a:miter lim="800000"/>
            <a:headEnd/>
            <a:tailEnd/>
          </a:ln>
        </p:spPr>
      </p:pic>
      <p:pic>
        <p:nvPicPr>
          <p:cNvPr id="10244" name="Picture 5"/>
          <p:cNvPicPr>
            <a:picLocks noChangeAspect="1"/>
          </p:cNvPicPr>
          <p:nvPr/>
        </p:nvPicPr>
        <p:blipFill>
          <a:blip r:embed="rId3" cstate="print"/>
          <a:srcRect/>
          <a:stretch>
            <a:fillRect/>
          </a:stretch>
        </p:blipFill>
        <p:spPr bwMode="auto">
          <a:xfrm>
            <a:off x="5126038" y="1655763"/>
            <a:ext cx="3549650" cy="2368550"/>
          </a:xfrm>
          <a:prstGeom prst="rect">
            <a:avLst/>
          </a:prstGeom>
          <a:noFill/>
          <a:ln w="9525">
            <a:noFill/>
            <a:miter lim="800000"/>
            <a:headEnd/>
            <a:tailEnd/>
          </a:ln>
        </p:spPr>
      </p:pic>
      <p:sp>
        <p:nvSpPr>
          <p:cNvPr id="8" name="TextBox 7"/>
          <p:cNvSpPr txBox="1"/>
          <p:nvPr/>
        </p:nvSpPr>
        <p:spPr>
          <a:xfrm>
            <a:off x="5256213" y="549275"/>
            <a:ext cx="3430587" cy="584200"/>
          </a:xfrm>
          <a:prstGeom prst="rect">
            <a:avLst/>
          </a:prstGeom>
          <a:noFill/>
        </p:spPr>
        <p:txBody>
          <a:bodyPr>
            <a:spAutoFit/>
          </a:bodyPr>
          <a:lstStyle/>
          <a:p>
            <a:pPr marL="363538" indent="-363538">
              <a:spcBef>
                <a:spcPts val="0"/>
              </a:spcBef>
              <a:spcAft>
                <a:spcPts val="0"/>
              </a:spcAft>
              <a:defRPr/>
            </a:pPr>
            <a:r>
              <a:rPr lang="en-GB" i="0" dirty="0">
                <a:solidFill>
                  <a:srgbClr val="040404"/>
                </a:solidFill>
                <a:latin typeface="+mn-lt"/>
              </a:rPr>
              <a:t>Analysis of ECMWF ERA Interim: 1979-2014 (36 years)</a:t>
            </a:r>
          </a:p>
        </p:txBody>
      </p:sp>
      <p:sp>
        <p:nvSpPr>
          <p:cNvPr id="9" name="TextBox 8"/>
          <p:cNvSpPr txBox="1"/>
          <p:nvPr/>
        </p:nvSpPr>
        <p:spPr>
          <a:xfrm>
            <a:off x="641350" y="1695450"/>
            <a:ext cx="3513138" cy="1570038"/>
          </a:xfrm>
          <a:prstGeom prst="rect">
            <a:avLst/>
          </a:prstGeom>
          <a:noFill/>
        </p:spPr>
        <p:txBody>
          <a:bodyPr>
            <a:spAutoFit/>
          </a:bodyPr>
          <a:lstStyle/>
          <a:p>
            <a:pPr marL="363538" indent="-363538">
              <a:spcBef>
                <a:spcPts val="0"/>
              </a:spcBef>
              <a:spcAft>
                <a:spcPts val="0"/>
              </a:spcAft>
              <a:buFont typeface="Arial" panose="020B0604020202020204" pitchFamily="34" charset="0"/>
              <a:buChar char="•"/>
              <a:defRPr/>
            </a:pPr>
            <a:r>
              <a:rPr lang="en-GB" i="0" dirty="0">
                <a:solidFill>
                  <a:srgbClr val="040404"/>
                </a:solidFill>
                <a:latin typeface="+mn-lt"/>
              </a:rPr>
              <a:t>Offshore potential substantial</a:t>
            </a:r>
          </a:p>
          <a:p>
            <a:pPr marL="363538" indent="-363538">
              <a:spcBef>
                <a:spcPts val="0"/>
              </a:spcBef>
              <a:spcAft>
                <a:spcPts val="0"/>
              </a:spcAft>
              <a:buFont typeface="Arial" panose="020B0604020202020204" pitchFamily="34" charset="0"/>
              <a:buChar char="•"/>
              <a:defRPr/>
            </a:pPr>
            <a:r>
              <a:rPr lang="en-GB" i="0" dirty="0">
                <a:solidFill>
                  <a:srgbClr val="040404"/>
                </a:solidFill>
                <a:latin typeface="+mn-lt"/>
              </a:rPr>
              <a:t>Key areas of potential along Western Ghats and in south</a:t>
            </a:r>
          </a:p>
          <a:p>
            <a:pPr marL="363538" indent="-363538">
              <a:spcBef>
                <a:spcPts val="0"/>
              </a:spcBef>
              <a:spcAft>
                <a:spcPts val="0"/>
              </a:spcAft>
              <a:buFont typeface="Arial" panose="020B0604020202020204" pitchFamily="34" charset="0"/>
              <a:buChar char="•"/>
              <a:defRPr/>
            </a:pPr>
            <a:r>
              <a:rPr lang="en-GB" i="0" dirty="0">
                <a:solidFill>
                  <a:srgbClr val="040404"/>
                </a:solidFill>
                <a:latin typeface="+mn-lt"/>
              </a:rPr>
              <a:t>ERA-Interim fails to capture strong winds in south</a:t>
            </a:r>
          </a:p>
          <a:p>
            <a:pPr marL="363538" indent="-363538">
              <a:spcBef>
                <a:spcPts val="0"/>
              </a:spcBef>
              <a:spcAft>
                <a:spcPts val="0"/>
              </a:spcAft>
              <a:buFont typeface="Arial" panose="020B0604020202020204" pitchFamily="34" charset="0"/>
              <a:buChar char="•"/>
              <a:defRPr/>
            </a:pPr>
            <a:endParaRPr lang="en-GB" i="0" dirty="0">
              <a:solidFill>
                <a:srgbClr val="040404"/>
              </a:solidFill>
              <a:latin typeface="+mn-lt"/>
            </a:endParaRPr>
          </a:p>
        </p:txBody>
      </p:sp>
      <p:sp>
        <p:nvSpPr>
          <p:cNvPr id="10" name="TextBox 9"/>
          <p:cNvSpPr txBox="1"/>
          <p:nvPr/>
        </p:nvSpPr>
        <p:spPr>
          <a:xfrm>
            <a:off x="5780088" y="1557338"/>
            <a:ext cx="2184400" cy="276225"/>
          </a:xfrm>
          <a:prstGeom prst="rect">
            <a:avLst/>
          </a:prstGeom>
          <a:noFill/>
        </p:spPr>
        <p:txBody>
          <a:bodyPr>
            <a:spAutoFit/>
          </a:bodyPr>
          <a:lstStyle/>
          <a:p>
            <a:pPr marL="363538" indent="-363538">
              <a:spcBef>
                <a:spcPts val="0"/>
              </a:spcBef>
              <a:spcAft>
                <a:spcPts val="0"/>
              </a:spcAft>
              <a:defRPr/>
            </a:pPr>
            <a:r>
              <a:rPr lang="en-GB" sz="1200" i="0" dirty="0">
                <a:solidFill>
                  <a:srgbClr val="040404"/>
                </a:solidFill>
                <a:latin typeface="+mn-lt"/>
              </a:rPr>
              <a:t>Mean 80m wind speed (m/s)</a:t>
            </a:r>
          </a:p>
        </p:txBody>
      </p:sp>
      <p:sp>
        <p:nvSpPr>
          <p:cNvPr id="13" name="TextBox 12"/>
          <p:cNvSpPr txBox="1"/>
          <p:nvPr/>
        </p:nvSpPr>
        <p:spPr>
          <a:xfrm>
            <a:off x="5800725" y="3886200"/>
            <a:ext cx="2182813" cy="277813"/>
          </a:xfrm>
          <a:prstGeom prst="rect">
            <a:avLst/>
          </a:prstGeom>
          <a:noFill/>
        </p:spPr>
        <p:txBody>
          <a:bodyPr>
            <a:spAutoFit/>
          </a:bodyPr>
          <a:lstStyle/>
          <a:p>
            <a:pPr marL="363538" indent="-363538">
              <a:spcBef>
                <a:spcPts val="0"/>
              </a:spcBef>
              <a:spcAft>
                <a:spcPts val="0"/>
              </a:spcAft>
              <a:defRPr/>
            </a:pPr>
            <a:r>
              <a:rPr lang="en-GB" sz="1200" i="0" dirty="0">
                <a:solidFill>
                  <a:srgbClr val="040404"/>
                </a:solidFill>
                <a:latin typeface="+mn-lt"/>
              </a:rPr>
              <a:t>Mean wind power (W/m2)</a:t>
            </a:r>
          </a:p>
        </p:txBody>
      </p:sp>
      <p:pic>
        <p:nvPicPr>
          <p:cNvPr id="10249" name="Picture 13"/>
          <p:cNvPicPr>
            <a:picLocks noChangeAspect="1"/>
          </p:cNvPicPr>
          <p:nvPr/>
        </p:nvPicPr>
        <p:blipFill>
          <a:blip r:embed="rId4" cstate="print"/>
          <a:srcRect/>
          <a:stretch>
            <a:fillRect/>
          </a:stretch>
        </p:blipFill>
        <p:spPr bwMode="auto">
          <a:xfrm>
            <a:off x="1042988" y="3357563"/>
            <a:ext cx="3787775" cy="3213100"/>
          </a:xfrm>
          <a:prstGeom prst="rect">
            <a:avLst/>
          </a:prstGeom>
          <a:noFill/>
          <a:ln w="9525">
            <a:noFill/>
            <a:miter lim="800000"/>
            <a:headEnd/>
            <a:tailEnd/>
          </a:ln>
        </p:spPr>
      </p:pic>
      <p:sp>
        <p:nvSpPr>
          <p:cNvPr id="15" name="TextBox 14"/>
          <p:cNvSpPr txBox="1"/>
          <p:nvPr/>
        </p:nvSpPr>
        <p:spPr>
          <a:xfrm>
            <a:off x="1042988" y="6570663"/>
            <a:ext cx="3889375" cy="306387"/>
          </a:xfrm>
          <a:prstGeom prst="rect">
            <a:avLst/>
          </a:prstGeom>
          <a:noFill/>
        </p:spPr>
        <p:txBody>
          <a:bodyPr>
            <a:spAutoFit/>
          </a:bodyPr>
          <a:lstStyle/>
          <a:p>
            <a:pPr marL="363538" indent="-363538">
              <a:spcBef>
                <a:spcPts val="0"/>
              </a:spcBef>
              <a:spcAft>
                <a:spcPts val="0"/>
              </a:spcAft>
              <a:defRPr/>
            </a:pPr>
            <a:r>
              <a:rPr lang="en-GB" sz="1400" dirty="0" err="1">
                <a:solidFill>
                  <a:schemeClr val="tx1"/>
                </a:solidFill>
                <a:latin typeface="+mn-lt"/>
              </a:rPr>
              <a:t>Phadke</a:t>
            </a:r>
            <a:r>
              <a:rPr lang="en-GB" sz="1400" dirty="0">
                <a:solidFill>
                  <a:schemeClr val="tx1"/>
                </a:solidFill>
                <a:latin typeface="+mn-lt"/>
              </a:rPr>
              <a:t> et al 2011, LBNL </a:t>
            </a:r>
            <a:r>
              <a:rPr lang="en-GB" sz="1400" dirty="0">
                <a:latin typeface="+mn-lt"/>
              </a:rPr>
              <a:t>Paper LBNL-5077E</a:t>
            </a:r>
            <a:endParaRPr lang="en-GB" sz="1400" dirty="0">
              <a:solidFill>
                <a:schemeClr val="tx1"/>
              </a:solidFill>
              <a:latin typeface="+mn-l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GB" altLang="en-US" smtClean="0"/>
              <a:t>Low wind events</a:t>
            </a:r>
          </a:p>
        </p:txBody>
      </p:sp>
      <p:pic>
        <p:nvPicPr>
          <p:cNvPr id="11267" name="Picture 4"/>
          <p:cNvPicPr>
            <a:picLocks noChangeAspect="1"/>
          </p:cNvPicPr>
          <p:nvPr/>
        </p:nvPicPr>
        <p:blipFill>
          <a:blip r:embed="rId3" cstate="print"/>
          <a:srcRect/>
          <a:stretch>
            <a:fillRect/>
          </a:stretch>
        </p:blipFill>
        <p:spPr bwMode="auto">
          <a:xfrm>
            <a:off x="1058863" y="4491038"/>
            <a:ext cx="3614737" cy="2409825"/>
          </a:xfrm>
          <a:prstGeom prst="rect">
            <a:avLst/>
          </a:prstGeom>
          <a:noFill/>
          <a:ln w="9525">
            <a:noFill/>
            <a:miter lim="800000"/>
            <a:headEnd/>
            <a:tailEnd/>
          </a:ln>
        </p:spPr>
      </p:pic>
      <p:pic>
        <p:nvPicPr>
          <p:cNvPr id="11268" name="Picture 5"/>
          <p:cNvPicPr>
            <a:picLocks noChangeAspect="1"/>
          </p:cNvPicPr>
          <p:nvPr/>
        </p:nvPicPr>
        <p:blipFill>
          <a:blip r:embed="rId4" cstate="print"/>
          <a:srcRect/>
          <a:stretch>
            <a:fillRect/>
          </a:stretch>
        </p:blipFill>
        <p:spPr bwMode="auto">
          <a:xfrm>
            <a:off x="4818063" y="4491038"/>
            <a:ext cx="3744912" cy="2497137"/>
          </a:xfrm>
          <a:prstGeom prst="rect">
            <a:avLst/>
          </a:prstGeom>
          <a:noFill/>
          <a:ln w="9525">
            <a:noFill/>
            <a:miter lim="800000"/>
            <a:headEnd/>
            <a:tailEnd/>
          </a:ln>
        </p:spPr>
      </p:pic>
      <p:pic>
        <p:nvPicPr>
          <p:cNvPr id="11269" name="Picture 6"/>
          <p:cNvPicPr>
            <a:picLocks noChangeAspect="1"/>
          </p:cNvPicPr>
          <p:nvPr/>
        </p:nvPicPr>
        <p:blipFill>
          <a:blip r:embed="rId5" cstate="print"/>
          <a:srcRect/>
          <a:stretch>
            <a:fillRect/>
          </a:stretch>
        </p:blipFill>
        <p:spPr bwMode="auto">
          <a:xfrm>
            <a:off x="1474788" y="1878013"/>
            <a:ext cx="3097212" cy="2043112"/>
          </a:xfrm>
          <a:prstGeom prst="rect">
            <a:avLst/>
          </a:prstGeom>
          <a:noFill/>
          <a:ln w="9525">
            <a:solidFill>
              <a:schemeClr val="bg1"/>
            </a:solidFill>
            <a:miter lim="800000"/>
            <a:headEnd/>
            <a:tailEnd/>
          </a:ln>
        </p:spPr>
      </p:pic>
      <p:pic>
        <p:nvPicPr>
          <p:cNvPr id="11270" name="Picture 7"/>
          <p:cNvPicPr>
            <a:picLocks noChangeAspect="1"/>
          </p:cNvPicPr>
          <p:nvPr/>
        </p:nvPicPr>
        <p:blipFill>
          <a:blip r:embed="rId6" cstate="print"/>
          <a:srcRect/>
          <a:stretch>
            <a:fillRect/>
          </a:stretch>
        </p:blipFill>
        <p:spPr bwMode="auto">
          <a:xfrm>
            <a:off x="4932363" y="1681163"/>
            <a:ext cx="3654425" cy="2438400"/>
          </a:xfrm>
          <a:prstGeom prst="rect">
            <a:avLst/>
          </a:prstGeom>
          <a:noFill/>
          <a:ln w="9525">
            <a:noFill/>
            <a:miter lim="800000"/>
            <a:headEnd/>
            <a:tailEnd/>
          </a:ln>
        </p:spPr>
      </p:pic>
      <p:sp>
        <p:nvSpPr>
          <p:cNvPr id="9" name="TextBox 8"/>
          <p:cNvSpPr txBox="1"/>
          <p:nvPr/>
        </p:nvSpPr>
        <p:spPr>
          <a:xfrm>
            <a:off x="1619250" y="4119563"/>
            <a:ext cx="2592388" cy="461962"/>
          </a:xfrm>
          <a:prstGeom prst="rect">
            <a:avLst/>
          </a:prstGeom>
          <a:noFill/>
        </p:spPr>
        <p:txBody>
          <a:bodyPr>
            <a:spAutoFit/>
          </a:bodyPr>
          <a:lstStyle/>
          <a:p>
            <a:pPr marL="363538" indent="-363538" algn="ctr">
              <a:spcBef>
                <a:spcPts val="0"/>
              </a:spcBef>
              <a:spcAft>
                <a:spcPts val="0"/>
              </a:spcAft>
              <a:defRPr/>
            </a:pPr>
            <a:r>
              <a:rPr lang="en-GB" sz="1200" i="0" dirty="0">
                <a:solidFill>
                  <a:srgbClr val="040404"/>
                </a:solidFill>
                <a:latin typeface="+mn-lt"/>
              </a:rPr>
              <a:t>Annual energy yield (</a:t>
            </a:r>
            <a:r>
              <a:rPr lang="en-GB" sz="1200" i="0" dirty="0" err="1">
                <a:solidFill>
                  <a:srgbClr val="040404"/>
                </a:solidFill>
                <a:latin typeface="+mn-lt"/>
              </a:rPr>
              <a:t>GWh</a:t>
            </a:r>
            <a:r>
              <a:rPr lang="en-GB" sz="1200" i="0" dirty="0">
                <a:solidFill>
                  <a:srgbClr val="040404"/>
                </a:solidFill>
                <a:latin typeface="+mn-lt"/>
              </a:rPr>
              <a:t>/m</a:t>
            </a:r>
            <a:r>
              <a:rPr lang="en-GB" sz="1200" i="0" baseline="30000" dirty="0">
                <a:solidFill>
                  <a:srgbClr val="040404"/>
                </a:solidFill>
                <a:latin typeface="+mn-lt"/>
              </a:rPr>
              <a:t>2</a:t>
            </a:r>
            <a:r>
              <a:rPr lang="en-GB" sz="1200" i="0" dirty="0">
                <a:solidFill>
                  <a:srgbClr val="040404"/>
                </a:solidFill>
                <a:latin typeface="+mn-lt"/>
              </a:rPr>
              <a:t>) </a:t>
            </a:r>
          </a:p>
          <a:p>
            <a:pPr marL="363538" indent="-363538" algn="ctr">
              <a:spcBef>
                <a:spcPts val="0"/>
              </a:spcBef>
              <a:spcAft>
                <a:spcPts val="0"/>
              </a:spcAft>
              <a:defRPr/>
            </a:pPr>
            <a:r>
              <a:rPr lang="en-GB" sz="1200" i="0" dirty="0">
                <a:solidFill>
                  <a:srgbClr val="040404"/>
                </a:solidFill>
                <a:latin typeface="+mn-lt"/>
              </a:rPr>
              <a:t>(all wind speeds)</a:t>
            </a:r>
          </a:p>
        </p:txBody>
      </p:sp>
      <p:sp>
        <p:nvSpPr>
          <p:cNvPr id="10" name="TextBox 9"/>
          <p:cNvSpPr txBox="1"/>
          <p:nvPr/>
        </p:nvSpPr>
        <p:spPr>
          <a:xfrm>
            <a:off x="5286375" y="4149725"/>
            <a:ext cx="2808288" cy="460375"/>
          </a:xfrm>
          <a:prstGeom prst="rect">
            <a:avLst/>
          </a:prstGeom>
          <a:noFill/>
        </p:spPr>
        <p:txBody>
          <a:bodyPr>
            <a:spAutoFit/>
          </a:bodyPr>
          <a:lstStyle/>
          <a:p>
            <a:pPr marL="363538" indent="-363538" algn="ctr">
              <a:spcBef>
                <a:spcPts val="0"/>
              </a:spcBef>
              <a:spcAft>
                <a:spcPts val="0"/>
              </a:spcAft>
              <a:defRPr/>
            </a:pPr>
            <a:r>
              <a:rPr lang="en-GB" sz="1200" i="0" dirty="0">
                <a:solidFill>
                  <a:srgbClr val="040404"/>
                </a:solidFill>
                <a:latin typeface="+mn-lt"/>
              </a:rPr>
              <a:t>Annual energy yield (</a:t>
            </a:r>
            <a:r>
              <a:rPr lang="en-GB" sz="1200" i="0" dirty="0" err="1">
                <a:solidFill>
                  <a:srgbClr val="040404"/>
                </a:solidFill>
                <a:latin typeface="+mn-lt"/>
              </a:rPr>
              <a:t>GWh</a:t>
            </a:r>
            <a:r>
              <a:rPr lang="en-GB" sz="1200" i="0" dirty="0">
                <a:solidFill>
                  <a:srgbClr val="040404"/>
                </a:solidFill>
                <a:latin typeface="+mn-lt"/>
              </a:rPr>
              <a:t>/m</a:t>
            </a:r>
            <a:r>
              <a:rPr lang="en-GB" sz="1200" i="0" baseline="30000" dirty="0">
                <a:solidFill>
                  <a:srgbClr val="040404"/>
                </a:solidFill>
                <a:latin typeface="+mn-lt"/>
              </a:rPr>
              <a:t>2</a:t>
            </a:r>
            <a:r>
              <a:rPr lang="en-GB" sz="1200" i="0" dirty="0">
                <a:solidFill>
                  <a:srgbClr val="040404"/>
                </a:solidFill>
                <a:latin typeface="+mn-lt"/>
              </a:rPr>
              <a:t>)</a:t>
            </a:r>
          </a:p>
          <a:p>
            <a:pPr marL="363538" indent="-363538" algn="ctr">
              <a:spcBef>
                <a:spcPts val="0"/>
              </a:spcBef>
              <a:spcAft>
                <a:spcPts val="0"/>
              </a:spcAft>
              <a:defRPr/>
            </a:pPr>
            <a:r>
              <a:rPr lang="en-GB" sz="1200" i="0" dirty="0">
                <a:solidFill>
                  <a:srgbClr val="040404"/>
                </a:solidFill>
                <a:latin typeface="+mn-lt"/>
              </a:rPr>
              <a:t>(productive wind speeds only)</a:t>
            </a:r>
          </a:p>
        </p:txBody>
      </p:sp>
      <p:sp>
        <p:nvSpPr>
          <p:cNvPr id="13" name="TextBox 12"/>
          <p:cNvSpPr txBox="1"/>
          <p:nvPr/>
        </p:nvSpPr>
        <p:spPr>
          <a:xfrm>
            <a:off x="5535613" y="1570038"/>
            <a:ext cx="2447925" cy="279400"/>
          </a:xfrm>
          <a:prstGeom prst="rect">
            <a:avLst/>
          </a:prstGeom>
          <a:noFill/>
        </p:spPr>
        <p:txBody>
          <a:bodyPr>
            <a:spAutoFit/>
          </a:bodyPr>
          <a:lstStyle/>
          <a:p>
            <a:pPr marL="363538" indent="-363538">
              <a:spcBef>
                <a:spcPts val="0"/>
              </a:spcBef>
              <a:spcAft>
                <a:spcPts val="0"/>
              </a:spcAft>
              <a:defRPr/>
            </a:pPr>
            <a:r>
              <a:rPr lang="en-GB" sz="1200" i="0" dirty="0">
                <a:solidFill>
                  <a:srgbClr val="040404"/>
                </a:solidFill>
                <a:latin typeface="+mn-lt"/>
              </a:rPr>
              <a:t>Annual number of low wind days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tandarddesign">
  <a:themeElements>
    <a:clrScheme name="Standarddesign 2">
      <a:dk1>
        <a:srgbClr val="6C7070"/>
      </a:dk1>
      <a:lt1>
        <a:srgbClr val="FFFFFF"/>
      </a:lt1>
      <a:dk2>
        <a:srgbClr val="003D81"/>
      </a:dk2>
      <a:lt2>
        <a:srgbClr val="009067"/>
      </a:lt2>
      <a:accent1>
        <a:srgbClr val="C51638"/>
      </a:accent1>
      <a:accent2>
        <a:srgbClr val="47226C"/>
      </a:accent2>
      <a:accent3>
        <a:srgbClr val="FFFFFF"/>
      </a:accent3>
      <a:accent4>
        <a:srgbClr val="5B5F5F"/>
      </a:accent4>
      <a:accent5>
        <a:srgbClr val="DFABAE"/>
      </a:accent5>
      <a:accent6>
        <a:srgbClr val="3F1E61"/>
      </a:accent6>
      <a:hlink>
        <a:srgbClr val="003966"/>
      </a:hlink>
      <a:folHlink>
        <a:srgbClr val="E68E2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1600" b="0" i="1" u="none" strike="noStrike" cap="none" normalizeH="0" baseline="0" smtClean="0">
            <a:ln>
              <a:noFill/>
            </a:ln>
            <a:solidFill>
              <a:srgbClr val="6E6E6F"/>
            </a:solidFill>
            <a:effectLst/>
            <a:latin typeface="Verdana" pitchFamily="34"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1600" b="0" i="1" u="none" strike="noStrike" cap="none" normalizeH="0" baseline="0" smtClean="0">
            <a:ln>
              <a:noFill/>
            </a:ln>
            <a:solidFill>
              <a:srgbClr val="6E6E6F"/>
            </a:solidFill>
            <a:effectLst/>
            <a:latin typeface="Verdana" pitchFamily="34" charset="0"/>
            <a:cs typeface="Times New Roman" pitchFamily="18" charset="0"/>
          </a:defRPr>
        </a:defPPr>
      </a:lstStyle>
    </a:lnDef>
    <a:txDef>
      <a:spPr>
        <a:noFill/>
      </a:spPr>
      <a:bodyPr wrap="none" rtlCol="0">
        <a:spAutoFit/>
      </a:bodyPr>
      <a:lstStyle>
        <a:defPPr marL="363538" indent="-363538">
          <a:spcBef>
            <a:spcPts val="0"/>
          </a:spcBef>
          <a:spcAft>
            <a:spcPts val="0"/>
          </a:spcAft>
          <a:defRPr sz="1800" i="0" dirty="0" smtClean="0">
            <a:solidFill>
              <a:srgbClr val="040404"/>
            </a:solidFill>
            <a:latin typeface="+mn-lt"/>
          </a:defRPr>
        </a:defPPr>
      </a:lstStyle>
    </a:txDef>
  </a:objectDefaults>
  <a:extraClrSchemeLst>
    <a:extraClrScheme>
      <a:clrScheme name="Standarddesign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2">
        <a:dk1>
          <a:srgbClr val="6C7070"/>
        </a:dk1>
        <a:lt1>
          <a:srgbClr val="FFFFFF"/>
        </a:lt1>
        <a:dk2>
          <a:srgbClr val="003D81"/>
        </a:dk2>
        <a:lt2>
          <a:srgbClr val="009067"/>
        </a:lt2>
        <a:accent1>
          <a:srgbClr val="C51638"/>
        </a:accent1>
        <a:accent2>
          <a:srgbClr val="47226C"/>
        </a:accent2>
        <a:accent3>
          <a:srgbClr val="FFFFFF"/>
        </a:accent3>
        <a:accent4>
          <a:srgbClr val="5B5F5F"/>
        </a:accent4>
        <a:accent5>
          <a:srgbClr val="DFABAE"/>
        </a:accent5>
        <a:accent6>
          <a:srgbClr val="3F1E61"/>
        </a:accent6>
        <a:hlink>
          <a:srgbClr val="003966"/>
        </a:hlink>
        <a:folHlink>
          <a:srgbClr val="E68E2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4896</TotalTime>
  <Words>1460</Words>
  <Application>Microsoft Office PowerPoint</Application>
  <PresentationFormat>On-screen Show (4:3)</PresentationFormat>
  <Paragraphs>229</Paragraphs>
  <Slides>28</Slides>
  <Notes>21</Notes>
  <HiddenSlides>6</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0" baseType="lpstr">
      <vt:lpstr>Standarddesign</vt:lpstr>
      <vt:lpstr>Chart</vt:lpstr>
      <vt:lpstr>Indian wind energy: variability and forecasting challenges</vt:lpstr>
      <vt:lpstr>Overview</vt:lpstr>
      <vt:lpstr>The Indian energy market</vt:lpstr>
      <vt:lpstr>The Indian energy market</vt:lpstr>
      <vt:lpstr>The Indian energy market</vt:lpstr>
      <vt:lpstr>The Indian energy market</vt:lpstr>
      <vt:lpstr>Demand for wind forecasts</vt:lpstr>
      <vt:lpstr>Wind power potential in India</vt:lpstr>
      <vt:lpstr>Low wind events</vt:lpstr>
      <vt:lpstr>Spatial optimisation of wind portfolios</vt:lpstr>
      <vt:lpstr>Intra-seasonal monsoon breaks</vt:lpstr>
      <vt:lpstr>Precipitation cycles</vt:lpstr>
      <vt:lpstr>Wind speed cycles</vt:lpstr>
      <vt:lpstr>Winter wind speed</vt:lpstr>
      <vt:lpstr>Low wind event cycles</vt:lpstr>
      <vt:lpstr>Short term wind forecasts: stochastic parameterisation</vt:lpstr>
      <vt:lpstr>80m wind speed forecast (T+60h)</vt:lpstr>
      <vt:lpstr>Ensembles: 80m wind speed forecast (2013-07-01 + 60h)</vt:lpstr>
      <vt:lpstr>Ensembles: 80m wind power forecast   (2013-07-01 + 60h)</vt:lpstr>
      <vt:lpstr>Wind power forecast (T+60h)</vt:lpstr>
      <vt:lpstr>Wind power forecast (T+24h)</vt:lpstr>
      <vt:lpstr>Wind power forecast (T+24h)</vt:lpstr>
      <vt:lpstr>Wind power forecast (T+48h)</vt:lpstr>
      <vt:lpstr>Wind power forecast (T+48h)</vt:lpstr>
      <vt:lpstr>Wind power forecast hourly time series: 2013-07-01</vt:lpstr>
      <vt:lpstr>Wind power forecast time series: 2013-07-29</vt:lpstr>
      <vt:lpstr>Summary </vt:lpstr>
      <vt:lpstr>Future work</vt:lpstr>
    </vt:vector>
  </TitlesOfParts>
  <Company>Publications Communications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Imperial College London</dc:title>
  <dc:creator>Seipp, Karsten</dc:creator>
  <cp:lastModifiedBy>The Leela Palace</cp:lastModifiedBy>
  <cp:revision>317</cp:revision>
  <dcterms:modified xsi:type="dcterms:W3CDTF">2015-02-16T13:31:11Z</dcterms:modified>
</cp:coreProperties>
</file>