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762" r:id="rId2"/>
    <p:sldId id="763" r:id="rId3"/>
    <p:sldId id="764" r:id="rId4"/>
    <p:sldId id="769" r:id="rId5"/>
    <p:sldId id="770" r:id="rId6"/>
    <p:sldId id="771" r:id="rId7"/>
    <p:sldId id="641" r:id="rId8"/>
    <p:sldId id="751" r:id="rId9"/>
    <p:sldId id="705" r:id="rId10"/>
    <p:sldId id="700" r:id="rId11"/>
    <p:sldId id="664" r:id="rId12"/>
    <p:sldId id="772" r:id="rId13"/>
    <p:sldId id="665" r:id="rId14"/>
    <p:sldId id="666" r:id="rId15"/>
    <p:sldId id="667" r:id="rId16"/>
    <p:sldId id="668" r:id="rId17"/>
    <p:sldId id="670" r:id="rId18"/>
    <p:sldId id="669" r:id="rId19"/>
    <p:sldId id="671" r:id="rId20"/>
    <p:sldId id="672" r:id="rId21"/>
    <p:sldId id="679" r:id="rId22"/>
    <p:sldId id="680" r:id="rId23"/>
    <p:sldId id="681" r:id="rId24"/>
    <p:sldId id="660" r:id="rId25"/>
    <p:sldId id="714" r:id="rId26"/>
    <p:sldId id="748" r:id="rId27"/>
    <p:sldId id="716" r:id="rId28"/>
    <p:sldId id="717" r:id="rId29"/>
    <p:sldId id="730" r:id="rId30"/>
    <p:sldId id="756" r:id="rId31"/>
    <p:sldId id="647" r:id="rId32"/>
    <p:sldId id="648" r:id="rId33"/>
    <p:sldId id="754" r:id="rId34"/>
    <p:sldId id="747" r:id="rId35"/>
    <p:sldId id="740" r:id="rId36"/>
    <p:sldId id="743" r:id="rId37"/>
    <p:sldId id="757" r:id="rId38"/>
    <p:sldId id="744" r:id="rId39"/>
    <p:sldId id="745" r:id="rId40"/>
    <p:sldId id="746" r:id="rId41"/>
    <p:sldId id="761" r:id="rId42"/>
    <p:sldId id="768" r:id="rId43"/>
    <p:sldId id="749" r:id="rId44"/>
    <p:sldId id="750" r:id="rId45"/>
    <p:sldId id="473" r:id="rId4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008080"/>
    <a:srgbClr val="CC00CC"/>
    <a:srgbClr val="D60093"/>
    <a:srgbClr val="008000"/>
    <a:srgbClr val="336600"/>
    <a:srgbClr val="CC0099"/>
    <a:srgbClr val="80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080" y="-7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Documents%20and%20Settings\Dr.%20Anu%20Simon\Desktop\Corr.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048840769903951"/>
          <c:y val="5.1400554097404488E-2"/>
          <c:w val="0.81340048118985131"/>
          <c:h val="0.70005358705161858"/>
        </c:manualLayout>
      </c:layout>
      <c:lineChart>
        <c:grouping val="standard"/>
        <c:varyColors val="0"/>
        <c:ser>
          <c:idx val="0"/>
          <c:order val="0"/>
          <c:marker>
            <c:symbol val="none"/>
          </c:marker>
          <c:val>
            <c:numRef>
              <c:f>Sheet1!$B$1:$B$22</c:f>
              <c:numCache>
                <c:formatCode>General</c:formatCode>
                <c:ptCount val="22"/>
                <c:pt idx="0">
                  <c:v>0.11400000000000057</c:v>
                </c:pt>
                <c:pt idx="1">
                  <c:v>0.11450000000000057</c:v>
                </c:pt>
                <c:pt idx="2">
                  <c:v>0.32000000000000289</c:v>
                </c:pt>
                <c:pt idx="3">
                  <c:v>0.33400000000000335</c:v>
                </c:pt>
                <c:pt idx="4">
                  <c:v>0.5</c:v>
                </c:pt>
                <c:pt idx="5">
                  <c:v>0.50700000000000001</c:v>
                </c:pt>
                <c:pt idx="6">
                  <c:v>0.55000000000000004</c:v>
                </c:pt>
                <c:pt idx="7">
                  <c:v>0.55600000000000005</c:v>
                </c:pt>
                <c:pt idx="8">
                  <c:v>0.5044999999999995</c:v>
                </c:pt>
                <c:pt idx="9">
                  <c:v>0.50480000000000003</c:v>
                </c:pt>
                <c:pt idx="10">
                  <c:v>0.50770000000000004</c:v>
                </c:pt>
                <c:pt idx="11">
                  <c:v>0.71000000000000063</c:v>
                </c:pt>
                <c:pt idx="12">
                  <c:v>0.73400000000000065</c:v>
                </c:pt>
                <c:pt idx="13">
                  <c:v>0.7450000000000051</c:v>
                </c:pt>
                <c:pt idx="14">
                  <c:v>0.7450000000000051</c:v>
                </c:pt>
                <c:pt idx="15">
                  <c:v>0.7450000000000051</c:v>
                </c:pt>
                <c:pt idx="16">
                  <c:v>0.76700000000000579</c:v>
                </c:pt>
                <c:pt idx="17">
                  <c:v>0.85400000000000065</c:v>
                </c:pt>
                <c:pt idx="18">
                  <c:v>0.85900000000000065</c:v>
                </c:pt>
                <c:pt idx="19">
                  <c:v>0.86000000000000065</c:v>
                </c:pt>
                <c:pt idx="20">
                  <c:v>0.86430000000000062</c:v>
                </c:pt>
                <c:pt idx="21">
                  <c:v>0.86600000000000465</c:v>
                </c:pt>
              </c:numCache>
            </c:numRef>
          </c:val>
          <c:smooth val="0"/>
        </c:ser>
        <c:dLbls>
          <c:showLegendKey val="0"/>
          <c:showVal val="0"/>
          <c:showCatName val="0"/>
          <c:showSerName val="0"/>
          <c:showPercent val="0"/>
          <c:showBubbleSize val="0"/>
        </c:dLbls>
        <c:marker val="1"/>
        <c:smooth val="0"/>
        <c:axId val="182433664"/>
        <c:axId val="182870016"/>
      </c:lineChart>
      <c:catAx>
        <c:axId val="182433664"/>
        <c:scaling>
          <c:orientation val="minMax"/>
        </c:scaling>
        <c:delete val="0"/>
        <c:axPos val="b"/>
        <c:title>
          <c:tx>
            <c:rich>
              <a:bodyPr/>
              <a:lstStyle/>
              <a:p>
                <a:pPr>
                  <a:defRPr/>
                </a:pPr>
                <a:r>
                  <a:rPr lang="en-US"/>
                  <a:t>Hours from</a:t>
                </a:r>
                <a:r>
                  <a:rPr lang="en-US" baseline="0"/>
                  <a:t> start of physical intilization</a:t>
                </a:r>
                <a:endParaRPr lang="en-US"/>
              </a:p>
            </c:rich>
          </c:tx>
          <c:layout/>
          <c:overlay val="0"/>
        </c:title>
        <c:majorTickMark val="out"/>
        <c:minorTickMark val="none"/>
        <c:tickLblPos val="nextTo"/>
        <c:crossAx val="182870016"/>
        <c:crosses val="autoZero"/>
        <c:auto val="1"/>
        <c:lblAlgn val="ctr"/>
        <c:lblOffset val="100"/>
        <c:noMultiLvlLbl val="0"/>
      </c:catAx>
      <c:valAx>
        <c:axId val="182870016"/>
        <c:scaling>
          <c:orientation val="minMax"/>
        </c:scaling>
        <c:delete val="0"/>
        <c:axPos val="l"/>
        <c:title>
          <c:tx>
            <c:rich>
              <a:bodyPr rot="0" vert="wordArtVert"/>
              <a:lstStyle/>
              <a:p>
                <a:pPr>
                  <a:defRPr/>
                </a:pPr>
                <a:r>
                  <a:rPr lang="en-US"/>
                  <a:t>Correlation</a:t>
                </a:r>
              </a:p>
            </c:rich>
          </c:tx>
          <c:layout/>
          <c:overlay val="0"/>
        </c:title>
        <c:numFmt formatCode="General" sourceLinked="1"/>
        <c:majorTickMark val="out"/>
        <c:minorTickMark val="none"/>
        <c:tickLblPos val="nextTo"/>
        <c:crossAx val="182433664"/>
        <c:crosses val="autoZero"/>
        <c:crossBetween val="between"/>
      </c:valAx>
    </c:plotArea>
    <c:plotVisOnly val="1"/>
    <c:dispBlanksAs val="gap"/>
    <c:showDLblsOverMax val="0"/>
  </c:chart>
  <c:spPr>
    <a:no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n-US" sz="1200" b="1" i="0" baseline="0" dirty="0"/>
              <a:t>Equitable Threat Scores</a:t>
            </a:r>
            <a:br>
              <a:rPr lang="en-US" sz="1200" b="1" i="0" baseline="0" dirty="0"/>
            </a:br>
            <a:r>
              <a:rPr lang="en-US" sz="1200" b="1" i="0" baseline="0" dirty="0" err="1"/>
              <a:t>Mesoscale</a:t>
            </a:r>
            <a:r>
              <a:rPr lang="en-US" sz="1200" b="1" i="0" baseline="0" dirty="0"/>
              <a:t> </a:t>
            </a:r>
            <a:r>
              <a:rPr lang="en-US" sz="1200" b="1" i="0" baseline="0" dirty="0" err="1"/>
              <a:t>Rainrate</a:t>
            </a:r>
            <a:r>
              <a:rPr lang="en-US" sz="1200" b="1" i="0" baseline="0" dirty="0"/>
              <a:t> Initialization</a:t>
            </a:r>
            <a:endParaRPr lang="en-US" sz="1200" dirty="0"/>
          </a:p>
        </c:rich>
      </c:tx>
      <c:layout>
        <c:manualLayout>
          <c:xMode val="edge"/>
          <c:yMode val="edge"/>
          <c:x val="0.2436283355205599"/>
          <c:y val="2.7027027027027146E-2"/>
        </c:manualLayout>
      </c:layout>
      <c:overlay val="0"/>
    </c:title>
    <c:autoTitleDeleted val="0"/>
    <c:plotArea>
      <c:layout>
        <c:manualLayout>
          <c:layoutTarget val="inner"/>
          <c:xMode val="edge"/>
          <c:yMode val="edge"/>
          <c:x val="0.14898261005045604"/>
          <c:y val="7.4548702245552628E-2"/>
          <c:w val="0.79356703699708753"/>
          <c:h val="0.7813945756780406"/>
        </c:manualLayout>
      </c:layout>
      <c:lineChart>
        <c:grouping val="standard"/>
        <c:varyColors val="0"/>
        <c:ser>
          <c:idx val="0"/>
          <c:order val="0"/>
          <c:tx>
            <c:strRef>
              <c:f>ETS!$B$1</c:f>
              <c:strCache>
                <c:ptCount val="1"/>
                <c:pt idx="0">
                  <c:v>PHY</c:v>
                </c:pt>
              </c:strCache>
            </c:strRef>
          </c:tx>
          <c:spPr>
            <a:ln>
              <a:solidFill>
                <a:srgbClr val="0066FF"/>
              </a:solidFill>
            </a:ln>
          </c:spPr>
          <c:marker>
            <c:symbol val="none"/>
          </c:marker>
          <c:cat>
            <c:numRef>
              <c:f>ETS!$A$2:$A$9</c:f>
              <c:numCache>
                <c:formatCode>General</c:formatCode>
                <c:ptCount val="8"/>
                <c:pt idx="0">
                  <c:v>0.2</c:v>
                </c:pt>
                <c:pt idx="1">
                  <c:v>1</c:v>
                </c:pt>
                <c:pt idx="2">
                  <c:v>2</c:v>
                </c:pt>
                <c:pt idx="3">
                  <c:v>5</c:v>
                </c:pt>
                <c:pt idx="4">
                  <c:v>10</c:v>
                </c:pt>
                <c:pt idx="5">
                  <c:v>15</c:v>
                </c:pt>
                <c:pt idx="6">
                  <c:v>25</c:v>
                </c:pt>
                <c:pt idx="7">
                  <c:v>35</c:v>
                </c:pt>
              </c:numCache>
            </c:numRef>
          </c:cat>
          <c:val>
            <c:numRef>
              <c:f>ETS!$B$2:$B$9</c:f>
              <c:numCache>
                <c:formatCode>General</c:formatCode>
                <c:ptCount val="8"/>
                <c:pt idx="0">
                  <c:v>0.48100000000000032</c:v>
                </c:pt>
                <c:pt idx="1">
                  <c:v>0.40500000000000008</c:v>
                </c:pt>
                <c:pt idx="2">
                  <c:v>0.34400000000000008</c:v>
                </c:pt>
                <c:pt idx="3">
                  <c:v>0.29000000000000031</c:v>
                </c:pt>
                <c:pt idx="4">
                  <c:v>0.31200000000000255</c:v>
                </c:pt>
                <c:pt idx="5">
                  <c:v>0.27800000000000002</c:v>
                </c:pt>
                <c:pt idx="6">
                  <c:v>0.20700000000000021</c:v>
                </c:pt>
                <c:pt idx="7">
                  <c:v>0.16</c:v>
                </c:pt>
              </c:numCache>
            </c:numRef>
          </c:val>
          <c:smooth val="0"/>
        </c:ser>
        <c:ser>
          <c:idx val="1"/>
          <c:order val="1"/>
          <c:tx>
            <c:strRef>
              <c:f>ETS!$C$1</c:f>
              <c:strCache>
                <c:ptCount val="1"/>
                <c:pt idx="0">
                  <c:v>CNTL</c:v>
                </c:pt>
              </c:strCache>
            </c:strRef>
          </c:tx>
          <c:marker>
            <c:symbol val="none"/>
          </c:marker>
          <c:cat>
            <c:numRef>
              <c:f>ETS!$A$2:$A$9</c:f>
              <c:numCache>
                <c:formatCode>General</c:formatCode>
                <c:ptCount val="8"/>
                <c:pt idx="0">
                  <c:v>0.2</c:v>
                </c:pt>
                <c:pt idx="1">
                  <c:v>1</c:v>
                </c:pt>
                <c:pt idx="2">
                  <c:v>2</c:v>
                </c:pt>
                <c:pt idx="3">
                  <c:v>5</c:v>
                </c:pt>
                <c:pt idx="4">
                  <c:v>10</c:v>
                </c:pt>
                <c:pt idx="5">
                  <c:v>15</c:v>
                </c:pt>
                <c:pt idx="6">
                  <c:v>25</c:v>
                </c:pt>
                <c:pt idx="7">
                  <c:v>35</c:v>
                </c:pt>
              </c:numCache>
            </c:numRef>
          </c:cat>
          <c:val>
            <c:numRef>
              <c:f>ETS!$C$2:$C$9</c:f>
              <c:numCache>
                <c:formatCode>General</c:formatCode>
                <c:ptCount val="8"/>
                <c:pt idx="0">
                  <c:v>0.34700000000000031</c:v>
                </c:pt>
                <c:pt idx="1">
                  <c:v>0.29400000000000032</c:v>
                </c:pt>
                <c:pt idx="2">
                  <c:v>0.24300000000000024</c:v>
                </c:pt>
                <c:pt idx="3">
                  <c:v>0.13200000000000001</c:v>
                </c:pt>
                <c:pt idx="4">
                  <c:v>8.4000000000000047E-2</c:v>
                </c:pt>
                <c:pt idx="5">
                  <c:v>3.4000000000000002E-2</c:v>
                </c:pt>
                <c:pt idx="6">
                  <c:v>7.0000000000000114E-3</c:v>
                </c:pt>
                <c:pt idx="7">
                  <c:v>0</c:v>
                </c:pt>
              </c:numCache>
            </c:numRef>
          </c:val>
          <c:smooth val="0"/>
        </c:ser>
        <c:dLbls>
          <c:showLegendKey val="0"/>
          <c:showVal val="0"/>
          <c:showCatName val="0"/>
          <c:showSerName val="0"/>
          <c:showPercent val="0"/>
          <c:showBubbleSize val="0"/>
        </c:dLbls>
        <c:marker val="1"/>
        <c:smooth val="0"/>
        <c:axId val="189696640"/>
        <c:axId val="189711104"/>
      </c:lineChart>
      <c:catAx>
        <c:axId val="189696640"/>
        <c:scaling>
          <c:orientation val="minMax"/>
        </c:scaling>
        <c:delete val="0"/>
        <c:axPos val="b"/>
        <c:title>
          <c:tx>
            <c:rich>
              <a:bodyPr/>
              <a:lstStyle/>
              <a:p>
                <a:pPr>
                  <a:defRPr/>
                </a:pPr>
                <a:r>
                  <a:rPr lang="en-US" sz="1000" b="1" i="0" baseline="0"/>
                  <a:t>Thresholds (mm/hr)</a:t>
                </a:r>
                <a:endParaRPr lang="en-US" sz="1000"/>
              </a:p>
            </c:rich>
          </c:tx>
          <c:layout/>
          <c:overlay val="0"/>
        </c:title>
        <c:numFmt formatCode="General" sourceLinked="1"/>
        <c:majorTickMark val="out"/>
        <c:minorTickMark val="none"/>
        <c:tickLblPos val="nextTo"/>
        <c:crossAx val="189711104"/>
        <c:crosses val="autoZero"/>
        <c:auto val="1"/>
        <c:lblAlgn val="ctr"/>
        <c:lblOffset val="100"/>
        <c:noMultiLvlLbl val="0"/>
      </c:catAx>
      <c:valAx>
        <c:axId val="189711104"/>
        <c:scaling>
          <c:orientation val="minMax"/>
        </c:scaling>
        <c:delete val="0"/>
        <c:axPos val="l"/>
        <c:title>
          <c:tx>
            <c:rich>
              <a:bodyPr rot="0" vert="wordArtVert"/>
              <a:lstStyle/>
              <a:p>
                <a:pPr>
                  <a:defRPr/>
                </a:pPr>
                <a:r>
                  <a:rPr lang="en-US"/>
                  <a:t>ETS</a:t>
                </a:r>
              </a:p>
            </c:rich>
          </c:tx>
          <c:layout/>
          <c:overlay val="0"/>
        </c:title>
        <c:numFmt formatCode="General" sourceLinked="1"/>
        <c:majorTickMark val="out"/>
        <c:minorTickMark val="none"/>
        <c:tickLblPos val="nextTo"/>
        <c:crossAx val="189696640"/>
        <c:crosses val="autoZero"/>
        <c:crossBetween val="midCat"/>
      </c:valAx>
      <c:spPr>
        <a:ln w="25400">
          <a:noFill/>
        </a:ln>
      </c:spPr>
    </c:plotArea>
    <c:legend>
      <c:legendPos val="r"/>
      <c:layout>
        <c:manualLayout>
          <c:xMode val="edge"/>
          <c:yMode val="edge"/>
          <c:x val="0.14325924103237375"/>
          <c:y val="0.60562634216178168"/>
          <c:w val="0.21039588801399844"/>
          <c:h val="0.24154497733238053"/>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3"/>
          <c:order val="3"/>
          <c:spPr>
            <a:ln>
              <a:solidFill>
                <a:schemeClr val="tx1"/>
              </a:solidFill>
            </a:ln>
          </c:spPr>
          <c:marker>
            <c:symbol val="none"/>
          </c:marker>
          <c:cat>
            <c:numRef>
              <c:f>Sheet3!$A$2:$A$16</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Sheet3!$B$2:$B$16</c:f>
              <c:numCache>
                <c:formatCode>General</c:formatCode>
                <c:ptCount val="15"/>
                <c:pt idx="0">
                  <c:v>0</c:v>
                </c:pt>
                <c:pt idx="1">
                  <c:v>0</c:v>
                </c:pt>
                <c:pt idx="2">
                  <c:v>0</c:v>
                </c:pt>
                <c:pt idx="3">
                  <c:v>0</c:v>
                </c:pt>
                <c:pt idx="4">
                  <c:v>0</c:v>
                </c:pt>
                <c:pt idx="5">
                  <c:v>0</c:v>
                </c:pt>
                <c:pt idx="6">
                  <c:v>0</c:v>
                </c:pt>
                <c:pt idx="7">
                  <c:v>8.3000000000000007</c:v>
                </c:pt>
                <c:pt idx="8">
                  <c:v>15</c:v>
                </c:pt>
                <c:pt idx="9">
                  <c:v>45.266700000000213</c:v>
                </c:pt>
                <c:pt idx="10">
                  <c:v>86</c:v>
                </c:pt>
                <c:pt idx="11">
                  <c:v>54</c:v>
                </c:pt>
                <c:pt idx="12">
                  <c:v>10</c:v>
                </c:pt>
                <c:pt idx="13">
                  <c:v>6.1</c:v>
                </c:pt>
                <c:pt idx="14">
                  <c:v>5.6</c:v>
                </c:pt>
              </c:numCache>
            </c:numRef>
          </c:val>
          <c:smooth val="0"/>
        </c:ser>
        <c:ser>
          <c:idx val="4"/>
          <c:order val="4"/>
          <c:spPr>
            <a:ln>
              <a:solidFill>
                <a:schemeClr val="tx1"/>
              </a:solidFill>
              <a:prstDash val="dash"/>
            </a:ln>
          </c:spPr>
          <c:marker>
            <c:symbol val="none"/>
          </c:marker>
          <c:val>
            <c:numRef>
              <c:f>Sheet3!$C$2:$C$16</c:f>
              <c:numCache>
                <c:formatCode>General</c:formatCode>
                <c:ptCount val="15"/>
                <c:pt idx="0">
                  <c:v>0</c:v>
                </c:pt>
                <c:pt idx="1">
                  <c:v>0</c:v>
                </c:pt>
                <c:pt idx="2">
                  <c:v>0</c:v>
                </c:pt>
                <c:pt idx="3">
                  <c:v>0</c:v>
                </c:pt>
                <c:pt idx="4">
                  <c:v>0</c:v>
                </c:pt>
                <c:pt idx="5">
                  <c:v>0</c:v>
                </c:pt>
                <c:pt idx="6">
                  <c:v>0</c:v>
                </c:pt>
                <c:pt idx="7">
                  <c:v>0</c:v>
                </c:pt>
                <c:pt idx="8">
                  <c:v>8.33</c:v>
                </c:pt>
                <c:pt idx="9">
                  <c:v>67</c:v>
                </c:pt>
                <c:pt idx="10">
                  <c:v>72.669999999999987</c:v>
                </c:pt>
                <c:pt idx="11">
                  <c:v>20</c:v>
                </c:pt>
                <c:pt idx="12">
                  <c:v>10.1</c:v>
                </c:pt>
                <c:pt idx="13">
                  <c:v>10.34</c:v>
                </c:pt>
                <c:pt idx="14">
                  <c:v>7.8</c:v>
                </c:pt>
              </c:numCache>
            </c:numRef>
          </c:val>
          <c:smooth val="0"/>
        </c:ser>
        <c:ser>
          <c:idx val="5"/>
          <c:order val="5"/>
          <c:spPr>
            <a:ln>
              <a:solidFill>
                <a:srgbClr val="FF0000"/>
              </a:solidFill>
            </a:ln>
          </c:spPr>
          <c:marker>
            <c:symbol val="none"/>
          </c:marker>
          <c:val>
            <c:numRef>
              <c:f>Sheet3!$D$2:$D$16</c:f>
              <c:numCache>
                <c:formatCode>General</c:formatCode>
                <c:ptCount val="15"/>
                <c:pt idx="8">
                  <c:v>11.71763</c:v>
                </c:pt>
                <c:pt idx="9">
                  <c:v>11.71773</c:v>
                </c:pt>
                <c:pt idx="10">
                  <c:v>11.71773</c:v>
                </c:pt>
                <c:pt idx="11">
                  <c:v>0</c:v>
                </c:pt>
                <c:pt idx="12">
                  <c:v>0</c:v>
                </c:pt>
                <c:pt idx="13">
                  <c:v>0</c:v>
                </c:pt>
                <c:pt idx="14">
                  <c:v>0</c:v>
                </c:pt>
              </c:numCache>
            </c:numRef>
          </c:val>
          <c:smooth val="0"/>
        </c:ser>
        <c:ser>
          <c:idx val="0"/>
          <c:order val="0"/>
          <c:spPr>
            <a:ln>
              <a:solidFill>
                <a:schemeClr val="tx1"/>
              </a:solidFill>
            </a:ln>
          </c:spPr>
          <c:marker>
            <c:symbol val="none"/>
          </c:marker>
          <c:cat>
            <c:numRef>
              <c:f>Sheet3!$A$2:$A$16</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Sheet3!$B$2:$B$16</c:f>
              <c:numCache>
                <c:formatCode>General</c:formatCode>
                <c:ptCount val="15"/>
                <c:pt idx="0">
                  <c:v>0</c:v>
                </c:pt>
                <c:pt idx="1">
                  <c:v>0</c:v>
                </c:pt>
                <c:pt idx="2">
                  <c:v>0</c:v>
                </c:pt>
                <c:pt idx="3">
                  <c:v>0</c:v>
                </c:pt>
                <c:pt idx="4">
                  <c:v>0</c:v>
                </c:pt>
                <c:pt idx="5">
                  <c:v>0</c:v>
                </c:pt>
                <c:pt idx="6">
                  <c:v>0</c:v>
                </c:pt>
                <c:pt idx="7">
                  <c:v>8.3000000000000007</c:v>
                </c:pt>
                <c:pt idx="8">
                  <c:v>15</c:v>
                </c:pt>
                <c:pt idx="9">
                  <c:v>45.266700000000213</c:v>
                </c:pt>
                <c:pt idx="10">
                  <c:v>86</c:v>
                </c:pt>
                <c:pt idx="11">
                  <c:v>54</c:v>
                </c:pt>
                <c:pt idx="12">
                  <c:v>10</c:v>
                </c:pt>
                <c:pt idx="13">
                  <c:v>6.1</c:v>
                </c:pt>
                <c:pt idx="14">
                  <c:v>5.6</c:v>
                </c:pt>
              </c:numCache>
            </c:numRef>
          </c:val>
          <c:smooth val="0"/>
        </c:ser>
        <c:ser>
          <c:idx val="1"/>
          <c:order val="1"/>
          <c:spPr>
            <a:ln>
              <a:solidFill>
                <a:schemeClr val="tx1"/>
              </a:solidFill>
              <a:prstDash val="dash"/>
            </a:ln>
          </c:spPr>
          <c:marker>
            <c:symbol val="none"/>
          </c:marker>
          <c:val>
            <c:numRef>
              <c:f>Sheet3!$C$2:$C$16</c:f>
              <c:numCache>
                <c:formatCode>General</c:formatCode>
                <c:ptCount val="15"/>
                <c:pt idx="0">
                  <c:v>0</c:v>
                </c:pt>
                <c:pt idx="1">
                  <c:v>0</c:v>
                </c:pt>
                <c:pt idx="2">
                  <c:v>0</c:v>
                </c:pt>
                <c:pt idx="3">
                  <c:v>0</c:v>
                </c:pt>
                <c:pt idx="4">
                  <c:v>0</c:v>
                </c:pt>
                <c:pt idx="5">
                  <c:v>0</c:v>
                </c:pt>
                <c:pt idx="6">
                  <c:v>0</c:v>
                </c:pt>
                <c:pt idx="7">
                  <c:v>0</c:v>
                </c:pt>
                <c:pt idx="8">
                  <c:v>8.33</c:v>
                </c:pt>
                <c:pt idx="9">
                  <c:v>67</c:v>
                </c:pt>
                <c:pt idx="10">
                  <c:v>72.669999999999987</c:v>
                </c:pt>
                <c:pt idx="11">
                  <c:v>20</c:v>
                </c:pt>
                <c:pt idx="12">
                  <c:v>10.1</c:v>
                </c:pt>
                <c:pt idx="13">
                  <c:v>10.34</c:v>
                </c:pt>
                <c:pt idx="14">
                  <c:v>7.8</c:v>
                </c:pt>
              </c:numCache>
            </c:numRef>
          </c:val>
          <c:smooth val="0"/>
        </c:ser>
        <c:ser>
          <c:idx val="2"/>
          <c:order val="2"/>
          <c:spPr>
            <a:ln>
              <a:solidFill>
                <a:srgbClr val="FF0000"/>
              </a:solidFill>
            </a:ln>
          </c:spPr>
          <c:marker>
            <c:symbol val="none"/>
          </c:marker>
          <c:val>
            <c:numRef>
              <c:f>Sheet3!$D$2:$D$16</c:f>
              <c:numCache>
                <c:formatCode>General</c:formatCode>
                <c:ptCount val="15"/>
                <c:pt idx="8">
                  <c:v>11.71763</c:v>
                </c:pt>
                <c:pt idx="9">
                  <c:v>11.71773</c:v>
                </c:pt>
                <c:pt idx="10">
                  <c:v>11.71773</c:v>
                </c:pt>
                <c:pt idx="11">
                  <c:v>0</c:v>
                </c:pt>
                <c:pt idx="12">
                  <c:v>0</c:v>
                </c:pt>
                <c:pt idx="13">
                  <c:v>0</c:v>
                </c:pt>
                <c:pt idx="14">
                  <c:v>0</c:v>
                </c:pt>
              </c:numCache>
            </c:numRef>
          </c:val>
          <c:smooth val="0"/>
        </c:ser>
        <c:dLbls>
          <c:showLegendKey val="0"/>
          <c:showVal val="0"/>
          <c:showCatName val="0"/>
          <c:showSerName val="0"/>
          <c:showPercent val="0"/>
          <c:showBubbleSize val="0"/>
        </c:dLbls>
        <c:marker val="1"/>
        <c:smooth val="0"/>
        <c:axId val="189811328"/>
        <c:axId val="189825792"/>
      </c:lineChart>
      <c:catAx>
        <c:axId val="189811328"/>
        <c:scaling>
          <c:orientation val="minMax"/>
        </c:scaling>
        <c:delete val="0"/>
        <c:axPos val="b"/>
        <c:title>
          <c:tx>
            <c:rich>
              <a:bodyPr/>
              <a:lstStyle/>
              <a:p>
                <a:pPr>
                  <a:defRPr/>
                </a:pPr>
                <a:r>
                  <a:rPr lang="en-US"/>
                  <a:t>UTC hours on September 1618 through 1812</a:t>
                </a:r>
              </a:p>
            </c:rich>
          </c:tx>
          <c:layout/>
          <c:overlay val="0"/>
        </c:title>
        <c:numFmt formatCode="General" sourceLinked="1"/>
        <c:majorTickMark val="out"/>
        <c:minorTickMark val="none"/>
        <c:tickLblPos val="nextTo"/>
        <c:crossAx val="189825792"/>
        <c:crosses val="autoZero"/>
        <c:auto val="1"/>
        <c:lblAlgn val="ctr"/>
        <c:lblOffset val="100"/>
        <c:noMultiLvlLbl val="0"/>
      </c:catAx>
      <c:valAx>
        <c:axId val="189825792"/>
        <c:scaling>
          <c:orientation val="minMax"/>
          <c:max val="100"/>
          <c:min val="0"/>
        </c:scaling>
        <c:delete val="1"/>
        <c:axPos val="l"/>
        <c:title>
          <c:tx>
            <c:rich>
              <a:bodyPr rot="0" vert="wordArtVert"/>
              <a:lstStyle/>
              <a:p>
                <a:pPr>
                  <a:defRPr/>
                </a:pPr>
                <a:r>
                  <a:rPr lang="en-US"/>
                  <a:t>Rainfall rate mm/hr</a:t>
                </a:r>
              </a:p>
            </c:rich>
          </c:tx>
          <c:layout/>
          <c:overlay val="0"/>
        </c:title>
        <c:numFmt formatCode="General" sourceLinked="1"/>
        <c:majorTickMark val="out"/>
        <c:minorTickMark val="none"/>
        <c:tickLblPos val="none"/>
        <c:crossAx val="189811328"/>
        <c:crosses val="autoZero"/>
        <c:crossBetween val="midCat"/>
      </c:valAx>
    </c:plotArea>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chemeClr val="tx1"/>
              </a:solidFill>
            </a:ln>
          </c:spPr>
          <c:marker>
            <c:symbol val="none"/>
          </c:marker>
          <c:cat>
            <c:numRef>
              <c:f>Sheet3!$A$25:$A$39</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Sheet3!$B$25:$B$39</c:f>
              <c:numCache>
                <c:formatCode>General</c:formatCode>
                <c:ptCount val="15"/>
                <c:pt idx="0">
                  <c:v>0</c:v>
                </c:pt>
                <c:pt idx="1">
                  <c:v>4.79</c:v>
                </c:pt>
                <c:pt idx="2">
                  <c:v>0</c:v>
                </c:pt>
                <c:pt idx="3">
                  <c:v>4.5869999999999997</c:v>
                </c:pt>
                <c:pt idx="4">
                  <c:v>3.68</c:v>
                </c:pt>
                <c:pt idx="5">
                  <c:v>12.02</c:v>
                </c:pt>
                <c:pt idx="6">
                  <c:v>14.32</c:v>
                </c:pt>
                <c:pt idx="7">
                  <c:v>11.516</c:v>
                </c:pt>
                <c:pt idx="8">
                  <c:v>9.2000000000000011</c:v>
                </c:pt>
                <c:pt idx="9">
                  <c:v>10.544</c:v>
                </c:pt>
                <c:pt idx="10">
                  <c:v>11.516</c:v>
                </c:pt>
                <c:pt idx="11">
                  <c:v>0</c:v>
                </c:pt>
                <c:pt idx="12">
                  <c:v>5.4660000000000002</c:v>
                </c:pt>
                <c:pt idx="13">
                  <c:v>3.3699999999999997</c:v>
                </c:pt>
                <c:pt idx="14">
                  <c:v>2.1</c:v>
                </c:pt>
              </c:numCache>
            </c:numRef>
          </c:val>
          <c:smooth val="0"/>
        </c:ser>
        <c:ser>
          <c:idx val="1"/>
          <c:order val="1"/>
          <c:spPr>
            <a:ln>
              <a:solidFill>
                <a:schemeClr val="tx1"/>
              </a:solidFill>
              <a:prstDash val="dash"/>
            </a:ln>
          </c:spPr>
          <c:marker>
            <c:symbol val="none"/>
          </c:marker>
          <c:cat>
            <c:numRef>
              <c:f>Sheet3!$A$25:$A$39</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Sheet3!$C$25:$C$39</c:f>
              <c:numCache>
                <c:formatCode>General</c:formatCode>
                <c:ptCount val="15"/>
                <c:pt idx="0">
                  <c:v>0</c:v>
                </c:pt>
                <c:pt idx="1">
                  <c:v>2.2999999999999998</c:v>
                </c:pt>
                <c:pt idx="2">
                  <c:v>0.5</c:v>
                </c:pt>
                <c:pt idx="3">
                  <c:v>6.8</c:v>
                </c:pt>
                <c:pt idx="4">
                  <c:v>0</c:v>
                </c:pt>
                <c:pt idx="5">
                  <c:v>14.09</c:v>
                </c:pt>
                <c:pt idx="6">
                  <c:v>19.45</c:v>
                </c:pt>
                <c:pt idx="7">
                  <c:v>10.51</c:v>
                </c:pt>
                <c:pt idx="8">
                  <c:v>10</c:v>
                </c:pt>
                <c:pt idx="9">
                  <c:v>14.5</c:v>
                </c:pt>
                <c:pt idx="10">
                  <c:v>16</c:v>
                </c:pt>
                <c:pt idx="11">
                  <c:v>1</c:v>
                </c:pt>
                <c:pt idx="12">
                  <c:v>8.9</c:v>
                </c:pt>
                <c:pt idx="13">
                  <c:v>2.2999999999999998</c:v>
                </c:pt>
                <c:pt idx="14">
                  <c:v>1</c:v>
                </c:pt>
              </c:numCache>
            </c:numRef>
          </c:val>
          <c:smooth val="0"/>
        </c:ser>
        <c:ser>
          <c:idx val="2"/>
          <c:order val="2"/>
          <c:spPr>
            <a:ln>
              <a:solidFill>
                <a:srgbClr val="FF0000"/>
              </a:solidFill>
            </a:ln>
          </c:spPr>
          <c:marker>
            <c:symbol val="none"/>
          </c:marker>
          <c:val>
            <c:numRef>
              <c:f>Sheet3!$D$25:$D$39</c:f>
              <c:numCache>
                <c:formatCode>General</c:formatCode>
                <c:ptCount val="15"/>
                <c:pt idx="8">
                  <c:v>2.1134400000000001E-2</c:v>
                </c:pt>
                <c:pt idx="9">
                  <c:v>8</c:v>
                </c:pt>
                <c:pt idx="10">
                  <c:v>0</c:v>
                </c:pt>
                <c:pt idx="11">
                  <c:v>0</c:v>
                </c:pt>
                <c:pt idx="12">
                  <c:v>0</c:v>
                </c:pt>
                <c:pt idx="13">
                  <c:v>3.8449299999999999E-2</c:v>
                </c:pt>
                <c:pt idx="14">
                  <c:v>3.8449299999999999E-2</c:v>
                </c:pt>
              </c:numCache>
            </c:numRef>
          </c:val>
          <c:smooth val="0"/>
        </c:ser>
        <c:dLbls>
          <c:showLegendKey val="0"/>
          <c:showVal val="0"/>
          <c:showCatName val="0"/>
          <c:showSerName val="0"/>
          <c:showPercent val="0"/>
          <c:showBubbleSize val="0"/>
        </c:dLbls>
        <c:marker val="1"/>
        <c:smooth val="0"/>
        <c:axId val="189730176"/>
        <c:axId val="189744640"/>
      </c:lineChart>
      <c:catAx>
        <c:axId val="189730176"/>
        <c:scaling>
          <c:orientation val="minMax"/>
        </c:scaling>
        <c:delete val="0"/>
        <c:axPos val="b"/>
        <c:title>
          <c:tx>
            <c:rich>
              <a:bodyPr/>
              <a:lstStyle/>
              <a:p>
                <a:pPr>
                  <a:defRPr/>
                </a:pPr>
                <a:r>
                  <a:rPr lang="en-US" dirty="0"/>
                  <a:t>UTC hours on September 1618 through 1812</a:t>
                </a:r>
              </a:p>
            </c:rich>
          </c:tx>
          <c:layout>
            <c:manualLayout>
              <c:xMode val="edge"/>
              <c:yMode val="edge"/>
              <c:x val="0.2951168194139695"/>
              <c:y val="0.89655966081162308"/>
            </c:manualLayout>
          </c:layout>
          <c:overlay val="0"/>
        </c:title>
        <c:numFmt formatCode="General" sourceLinked="1"/>
        <c:majorTickMark val="out"/>
        <c:minorTickMark val="none"/>
        <c:tickLblPos val="nextTo"/>
        <c:crossAx val="189744640"/>
        <c:crosses val="autoZero"/>
        <c:auto val="1"/>
        <c:lblAlgn val="ctr"/>
        <c:lblOffset val="100"/>
        <c:noMultiLvlLbl val="0"/>
      </c:catAx>
      <c:valAx>
        <c:axId val="189744640"/>
        <c:scaling>
          <c:orientation val="minMax"/>
        </c:scaling>
        <c:delete val="0"/>
        <c:axPos val="l"/>
        <c:title>
          <c:tx>
            <c:rich>
              <a:bodyPr rot="0" vert="wordArtVert"/>
              <a:lstStyle/>
              <a:p>
                <a:pPr>
                  <a:defRPr/>
                </a:pPr>
                <a:r>
                  <a:rPr lang="en-US"/>
                  <a:t>Rainfall ratemm/hr</a:t>
                </a:r>
              </a:p>
            </c:rich>
          </c:tx>
          <c:layout/>
          <c:overlay val="0"/>
        </c:title>
        <c:numFmt formatCode="General" sourceLinked="1"/>
        <c:majorTickMark val="out"/>
        <c:minorTickMark val="none"/>
        <c:tickLblPos val="nextTo"/>
        <c:crossAx val="189730176"/>
        <c:crosses val="autoZero"/>
        <c:crossBetween val="midCat"/>
      </c:valAx>
    </c:plotArea>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chemeClr val="tx1"/>
              </a:solidFill>
            </a:ln>
          </c:spPr>
          <c:marker>
            <c:symbol val="none"/>
          </c:marker>
          <c:cat>
            <c:numRef>
              <c:f>Sheet3!$A$46:$A$60</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Sheet3!$B$46:$B$60</c:f>
              <c:numCache>
                <c:formatCode>General</c:formatCode>
                <c:ptCount val="15"/>
                <c:pt idx="0">
                  <c:v>0</c:v>
                </c:pt>
                <c:pt idx="1">
                  <c:v>0</c:v>
                </c:pt>
                <c:pt idx="2">
                  <c:v>0</c:v>
                </c:pt>
                <c:pt idx="3">
                  <c:v>0</c:v>
                </c:pt>
                <c:pt idx="4">
                  <c:v>3.3699999999999997</c:v>
                </c:pt>
                <c:pt idx="5">
                  <c:v>3.8499999999999988</c:v>
                </c:pt>
                <c:pt idx="6">
                  <c:v>0</c:v>
                </c:pt>
                <c:pt idx="7">
                  <c:v>11</c:v>
                </c:pt>
                <c:pt idx="8">
                  <c:v>8.1071000000000009</c:v>
                </c:pt>
                <c:pt idx="9">
                  <c:v>15.18</c:v>
                </c:pt>
                <c:pt idx="10">
                  <c:v>2.15</c:v>
                </c:pt>
                <c:pt idx="11">
                  <c:v>0</c:v>
                </c:pt>
                <c:pt idx="12">
                  <c:v>0</c:v>
                </c:pt>
                <c:pt idx="13">
                  <c:v>3.2</c:v>
                </c:pt>
                <c:pt idx="14">
                  <c:v>50.9</c:v>
                </c:pt>
              </c:numCache>
            </c:numRef>
          </c:val>
          <c:smooth val="0"/>
        </c:ser>
        <c:ser>
          <c:idx val="1"/>
          <c:order val="1"/>
          <c:spPr>
            <a:ln>
              <a:solidFill>
                <a:schemeClr val="tx1"/>
              </a:solidFill>
              <a:prstDash val="dash"/>
            </a:ln>
          </c:spPr>
          <c:marker>
            <c:symbol val="none"/>
          </c:marker>
          <c:cat>
            <c:numRef>
              <c:f>Sheet3!$A$46:$A$60</c:f>
              <c:numCache>
                <c:formatCode>General</c:formatCode>
                <c:ptCount val="15"/>
                <c:pt idx="0">
                  <c:v>1618</c:v>
                </c:pt>
                <c:pt idx="1">
                  <c:v>1621</c:v>
                </c:pt>
                <c:pt idx="2">
                  <c:v>1700</c:v>
                </c:pt>
                <c:pt idx="3">
                  <c:v>1703</c:v>
                </c:pt>
                <c:pt idx="4">
                  <c:v>1706</c:v>
                </c:pt>
                <c:pt idx="5">
                  <c:v>1709</c:v>
                </c:pt>
                <c:pt idx="6">
                  <c:v>1712</c:v>
                </c:pt>
                <c:pt idx="7">
                  <c:v>1715</c:v>
                </c:pt>
                <c:pt idx="8">
                  <c:v>1718</c:v>
                </c:pt>
                <c:pt idx="9">
                  <c:v>1721</c:v>
                </c:pt>
                <c:pt idx="10">
                  <c:v>1800</c:v>
                </c:pt>
                <c:pt idx="11">
                  <c:v>1803</c:v>
                </c:pt>
                <c:pt idx="12">
                  <c:v>1806</c:v>
                </c:pt>
                <c:pt idx="13">
                  <c:v>1809</c:v>
                </c:pt>
                <c:pt idx="14">
                  <c:v>1812</c:v>
                </c:pt>
              </c:numCache>
            </c:numRef>
          </c:cat>
          <c:val>
            <c:numRef>
              <c:f>Sheet3!$C$46:$C$60</c:f>
              <c:numCache>
                <c:formatCode>General</c:formatCode>
                <c:ptCount val="15"/>
                <c:pt idx="0">
                  <c:v>0</c:v>
                </c:pt>
                <c:pt idx="1">
                  <c:v>0</c:v>
                </c:pt>
                <c:pt idx="2">
                  <c:v>2.4</c:v>
                </c:pt>
                <c:pt idx="3">
                  <c:v>3.2</c:v>
                </c:pt>
                <c:pt idx="4">
                  <c:v>5.7</c:v>
                </c:pt>
                <c:pt idx="5">
                  <c:v>6.4</c:v>
                </c:pt>
                <c:pt idx="6">
                  <c:v>2.1</c:v>
                </c:pt>
                <c:pt idx="7">
                  <c:v>10</c:v>
                </c:pt>
                <c:pt idx="8">
                  <c:v>15</c:v>
                </c:pt>
                <c:pt idx="9">
                  <c:v>21</c:v>
                </c:pt>
                <c:pt idx="10">
                  <c:v>10</c:v>
                </c:pt>
                <c:pt idx="11">
                  <c:v>4</c:v>
                </c:pt>
                <c:pt idx="12">
                  <c:v>4</c:v>
                </c:pt>
                <c:pt idx="13">
                  <c:v>5.6</c:v>
                </c:pt>
                <c:pt idx="14">
                  <c:v>65</c:v>
                </c:pt>
              </c:numCache>
            </c:numRef>
          </c:val>
          <c:smooth val="0"/>
        </c:ser>
        <c:ser>
          <c:idx val="2"/>
          <c:order val="2"/>
          <c:spPr>
            <a:ln>
              <a:solidFill>
                <a:srgbClr val="FF0000"/>
              </a:solidFill>
            </a:ln>
          </c:spPr>
          <c:marker>
            <c:symbol val="none"/>
          </c:marker>
          <c:val>
            <c:numRef>
              <c:f>Sheet3!$D$46:$D$60</c:f>
              <c:numCache>
                <c:formatCode>General</c:formatCode>
                <c:ptCount val="15"/>
                <c:pt idx="8">
                  <c:v>6.3286600000000002</c:v>
                </c:pt>
                <c:pt idx="9">
                  <c:v>1.4034599999999897</c:v>
                </c:pt>
                <c:pt idx="10">
                  <c:v>0</c:v>
                </c:pt>
                <c:pt idx="11">
                  <c:v>0</c:v>
                </c:pt>
                <c:pt idx="12">
                  <c:v>0.15030700000000041</c:v>
                </c:pt>
                <c:pt idx="13">
                  <c:v>1.1291500000000143E-3</c:v>
                </c:pt>
                <c:pt idx="14">
                  <c:v>0</c:v>
                </c:pt>
              </c:numCache>
            </c:numRef>
          </c:val>
          <c:smooth val="0"/>
        </c:ser>
        <c:dLbls>
          <c:showLegendKey val="0"/>
          <c:showVal val="0"/>
          <c:showCatName val="0"/>
          <c:showSerName val="0"/>
          <c:showPercent val="0"/>
          <c:showBubbleSize val="0"/>
        </c:dLbls>
        <c:marker val="1"/>
        <c:smooth val="0"/>
        <c:axId val="189927424"/>
        <c:axId val="189929344"/>
      </c:lineChart>
      <c:catAx>
        <c:axId val="189927424"/>
        <c:scaling>
          <c:orientation val="minMax"/>
        </c:scaling>
        <c:delete val="0"/>
        <c:axPos val="b"/>
        <c:title>
          <c:tx>
            <c:rich>
              <a:bodyPr/>
              <a:lstStyle/>
              <a:p>
                <a:pPr>
                  <a:defRPr/>
                </a:pPr>
                <a:r>
                  <a:rPr lang="en-US"/>
                  <a:t>UTC hours on September 1618 through 1812</a:t>
                </a:r>
              </a:p>
            </c:rich>
          </c:tx>
          <c:layout/>
          <c:overlay val="0"/>
        </c:title>
        <c:numFmt formatCode="General" sourceLinked="1"/>
        <c:majorTickMark val="out"/>
        <c:minorTickMark val="none"/>
        <c:tickLblPos val="nextTo"/>
        <c:crossAx val="189929344"/>
        <c:crosses val="autoZero"/>
        <c:auto val="1"/>
        <c:lblAlgn val="ctr"/>
        <c:lblOffset val="100"/>
        <c:noMultiLvlLbl val="0"/>
      </c:catAx>
      <c:valAx>
        <c:axId val="189929344"/>
        <c:scaling>
          <c:orientation val="minMax"/>
        </c:scaling>
        <c:delete val="0"/>
        <c:axPos val="l"/>
        <c:numFmt formatCode="General" sourceLinked="1"/>
        <c:majorTickMark val="out"/>
        <c:minorTickMark val="none"/>
        <c:tickLblPos val="nextTo"/>
        <c:crossAx val="189927424"/>
        <c:crosses val="autoZero"/>
        <c:crossBetween val="midCat"/>
      </c:valAx>
    </c:plotArea>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sz="1800" b="1" i="0" baseline="0" dirty="0" smtClean="0">
                <a:solidFill>
                  <a:srgbClr val="C00000"/>
                </a:solidFill>
                <a:effectLst/>
              </a:rPr>
              <a:t>AREA (sq. km) OF BUOYANCY &gt; 0.8 x 10</a:t>
            </a:r>
            <a:r>
              <a:rPr lang="en-US" sz="1800" b="1" i="0" baseline="30000" dirty="0" smtClean="0">
                <a:solidFill>
                  <a:srgbClr val="C00000"/>
                </a:solidFill>
                <a:effectLst/>
              </a:rPr>
              <a:t>-3 </a:t>
            </a:r>
            <a:r>
              <a:rPr lang="en-US" sz="1800" b="1" i="0" baseline="0" dirty="0" smtClean="0">
                <a:solidFill>
                  <a:srgbClr val="C00000"/>
                </a:solidFill>
                <a:effectLst/>
              </a:rPr>
              <a:t>ms</a:t>
            </a:r>
            <a:r>
              <a:rPr lang="en-US" sz="1800" b="1" i="0" baseline="30000" dirty="0" smtClean="0">
                <a:solidFill>
                  <a:srgbClr val="C00000"/>
                </a:solidFill>
                <a:effectLst/>
              </a:rPr>
              <a:t>-2</a:t>
            </a:r>
            <a:endParaRPr lang="en-US" dirty="0">
              <a:solidFill>
                <a:srgbClr val="C00000"/>
              </a:solidFill>
              <a:effectLst/>
            </a:endParaRPr>
          </a:p>
        </c:rich>
      </c:tx>
      <c:layout>
        <c:manualLayout>
          <c:xMode val="edge"/>
          <c:yMode val="edge"/>
          <c:x val="0.24171871973644538"/>
          <c:y val="1.4925376057777266E-2"/>
        </c:manualLayout>
      </c:layout>
      <c:overlay val="0"/>
    </c:title>
    <c:autoTitleDeleted val="0"/>
    <c:plotArea>
      <c:layout>
        <c:manualLayout>
          <c:layoutTarget val="inner"/>
          <c:xMode val="edge"/>
          <c:yMode val="edge"/>
          <c:x val="0.16041820871042003"/>
          <c:y val="0.12027992327338177"/>
          <c:w val="0.75905415249509656"/>
          <c:h val="0.69594717278708285"/>
        </c:manualLayout>
      </c:layout>
      <c:lineChart>
        <c:grouping val="standard"/>
        <c:varyColors val="0"/>
        <c:ser>
          <c:idx val="0"/>
          <c:order val="0"/>
          <c:tx>
            <c:v>INGRID PHYSICAL INIT</c:v>
          </c:tx>
          <c:marker>
            <c:symbol val="none"/>
          </c:marker>
          <c:val>
            <c:numRef>
              <c:f>Sheet1!$C$1:$C$45</c:f>
              <c:numCache>
                <c:formatCode>General</c:formatCode>
                <c:ptCount val="45"/>
                <c:pt idx="0">
                  <c:v>963</c:v>
                </c:pt>
                <c:pt idx="1">
                  <c:v>5535</c:v>
                </c:pt>
                <c:pt idx="2">
                  <c:v>4113</c:v>
                </c:pt>
                <c:pt idx="3">
                  <c:v>3348</c:v>
                </c:pt>
                <c:pt idx="4">
                  <c:v>4491</c:v>
                </c:pt>
                <c:pt idx="5">
                  <c:v>4455</c:v>
                </c:pt>
                <c:pt idx="6">
                  <c:v>3996</c:v>
                </c:pt>
                <c:pt idx="7">
                  <c:v>4167</c:v>
                </c:pt>
                <c:pt idx="8">
                  <c:v>4689</c:v>
                </c:pt>
                <c:pt idx="9">
                  <c:v>4491</c:v>
                </c:pt>
                <c:pt idx="10">
                  <c:v>5283</c:v>
                </c:pt>
                <c:pt idx="11">
                  <c:v>6192</c:v>
                </c:pt>
                <c:pt idx="12">
                  <c:v>7461</c:v>
                </c:pt>
                <c:pt idx="13">
                  <c:v>5823</c:v>
                </c:pt>
                <c:pt idx="14">
                  <c:v>6093</c:v>
                </c:pt>
                <c:pt idx="15">
                  <c:v>6399</c:v>
                </c:pt>
                <c:pt idx="16">
                  <c:v>6408</c:v>
                </c:pt>
                <c:pt idx="17">
                  <c:v>8289</c:v>
                </c:pt>
                <c:pt idx="18">
                  <c:v>7659</c:v>
                </c:pt>
                <c:pt idx="19">
                  <c:v>7443</c:v>
                </c:pt>
                <c:pt idx="20">
                  <c:v>7038</c:v>
                </c:pt>
                <c:pt idx="21">
                  <c:v>7128</c:v>
                </c:pt>
                <c:pt idx="22">
                  <c:v>7488</c:v>
                </c:pt>
                <c:pt idx="23">
                  <c:v>7911</c:v>
                </c:pt>
                <c:pt idx="24">
                  <c:v>8874</c:v>
                </c:pt>
                <c:pt idx="25">
                  <c:v>8442</c:v>
                </c:pt>
                <c:pt idx="26">
                  <c:v>8100</c:v>
                </c:pt>
                <c:pt idx="27">
                  <c:v>8307</c:v>
                </c:pt>
                <c:pt idx="28">
                  <c:v>9090</c:v>
                </c:pt>
                <c:pt idx="29">
                  <c:v>7524</c:v>
                </c:pt>
                <c:pt idx="30">
                  <c:v>7425</c:v>
                </c:pt>
                <c:pt idx="31">
                  <c:v>6912</c:v>
                </c:pt>
                <c:pt idx="32">
                  <c:v>7578</c:v>
                </c:pt>
                <c:pt idx="33">
                  <c:v>7164</c:v>
                </c:pt>
                <c:pt idx="34">
                  <c:v>7011</c:v>
                </c:pt>
                <c:pt idx="35">
                  <c:v>7056</c:v>
                </c:pt>
                <c:pt idx="36">
                  <c:v>8622</c:v>
                </c:pt>
                <c:pt idx="37">
                  <c:v>11664</c:v>
                </c:pt>
                <c:pt idx="38">
                  <c:v>8568</c:v>
                </c:pt>
                <c:pt idx="39">
                  <c:v>9828</c:v>
                </c:pt>
                <c:pt idx="40">
                  <c:v>10863</c:v>
                </c:pt>
                <c:pt idx="41">
                  <c:v>11016</c:v>
                </c:pt>
                <c:pt idx="42">
                  <c:v>11457</c:v>
                </c:pt>
                <c:pt idx="43">
                  <c:v>10332</c:v>
                </c:pt>
                <c:pt idx="44">
                  <c:v>10701</c:v>
                </c:pt>
              </c:numCache>
            </c:numRef>
          </c:val>
          <c:smooth val="0"/>
        </c:ser>
        <c:ser>
          <c:idx val="1"/>
          <c:order val="1"/>
          <c:tx>
            <c:v>INGRID CONTROL</c:v>
          </c:tx>
          <c:marker>
            <c:symbol val="none"/>
          </c:marker>
          <c:val>
            <c:numRef>
              <c:f>Sheet1!$D$1:$D$45</c:f>
              <c:numCache>
                <c:formatCode>General</c:formatCode>
                <c:ptCount val="45"/>
                <c:pt idx="0">
                  <c:v>18</c:v>
                </c:pt>
                <c:pt idx="1">
                  <c:v>585</c:v>
                </c:pt>
                <c:pt idx="2">
                  <c:v>2691</c:v>
                </c:pt>
                <c:pt idx="3">
                  <c:v>2763</c:v>
                </c:pt>
                <c:pt idx="4">
                  <c:v>963</c:v>
                </c:pt>
                <c:pt idx="5">
                  <c:v>1287</c:v>
                </c:pt>
                <c:pt idx="6">
                  <c:v>1242</c:v>
                </c:pt>
                <c:pt idx="7">
                  <c:v>1791</c:v>
                </c:pt>
                <c:pt idx="8">
                  <c:v>1854</c:v>
                </c:pt>
                <c:pt idx="9">
                  <c:v>2169</c:v>
                </c:pt>
                <c:pt idx="10">
                  <c:v>1350</c:v>
                </c:pt>
                <c:pt idx="11">
                  <c:v>1494</c:v>
                </c:pt>
                <c:pt idx="12">
                  <c:v>2133</c:v>
                </c:pt>
                <c:pt idx="13">
                  <c:v>1098</c:v>
                </c:pt>
                <c:pt idx="14">
                  <c:v>1008</c:v>
                </c:pt>
                <c:pt idx="15">
                  <c:v>1323</c:v>
                </c:pt>
                <c:pt idx="16">
                  <c:v>2673</c:v>
                </c:pt>
                <c:pt idx="17">
                  <c:v>4617</c:v>
                </c:pt>
                <c:pt idx="18">
                  <c:v>3429</c:v>
                </c:pt>
                <c:pt idx="19">
                  <c:v>3798</c:v>
                </c:pt>
                <c:pt idx="20">
                  <c:v>4464</c:v>
                </c:pt>
                <c:pt idx="21">
                  <c:v>2853</c:v>
                </c:pt>
                <c:pt idx="22">
                  <c:v>3006</c:v>
                </c:pt>
                <c:pt idx="23">
                  <c:v>2412</c:v>
                </c:pt>
                <c:pt idx="24">
                  <c:v>1269</c:v>
                </c:pt>
                <c:pt idx="25">
                  <c:v>1953</c:v>
                </c:pt>
                <c:pt idx="26">
                  <c:v>2718</c:v>
                </c:pt>
                <c:pt idx="27">
                  <c:v>1404</c:v>
                </c:pt>
                <c:pt idx="28">
                  <c:v>1575</c:v>
                </c:pt>
                <c:pt idx="29">
                  <c:v>1800</c:v>
                </c:pt>
                <c:pt idx="30">
                  <c:v>1287</c:v>
                </c:pt>
                <c:pt idx="31">
                  <c:v>1296</c:v>
                </c:pt>
                <c:pt idx="32">
                  <c:v>1098</c:v>
                </c:pt>
                <c:pt idx="33">
                  <c:v>1035</c:v>
                </c:pt>
                <c:pt idx="34">
                  <c:v>909</c:v>
                </c:pt>
                <c:pt idx="35">
                  <c:v>792</c:v>
                </c:pt>
                <c:pt idx="36">
                  <c:v>693</c:v>
                </c:pt>
                <c:pt idx="37">
                  <c:v>1098</c:v>
                </c:pt>
                <c:pt idx="38">
                  <c:v>432</c:v>
                </c:pt>
                <c:pt idx="39">
                  <c:v>540</c:v>
                </c:pt>
                <c:pt idx="40">
                  <c:v>1485</c:v>
                </c:pt>
                <c:pt idx="41">
                  <c:v>2502</c:v>
                </c:pt>
                <c:pt idx="42">
                  <c:v>5373</c:v>
                </c:pt>
                <c:pt idx="43">
                  <c:v>3816</c:v>
                </c:pt>
                <c:pt idx="44">
                  <c:v>3699</c:v>
                </c:pt>
              </c:numCache>
            </c:numRef>
          </c:val>
          <c:smooth val="0"/>
        </c:ser>
        <c:dLbls>
          <c:showLegendKey val="0"/>
          <c:showVal val="0"/>
          <c:showCatName val="0"/>
          <c:showSerName val="0"/>
          <c:showPercent val="0"/>
          <c:showBubbleSize val="0"/>
        </c:dLbls>
        <c:marker val="1"/>
        <c:smooth val="0"/>
        <c:axId val="267249920"/>
        <c:axId val="266330496"/>
      </c:lineChart>
      <c:catAx>
        <c:axId val="267249920"/>
        <c:scaling>
          <c:orientation val="minMax"/>
        </c:scaling>
        <c:delete val="0"/>
        <c:axPos val="b"/>
        <c:title>
          <c:tx>
            <c:rich>
              <a:bodyPr/>
              <a:lstStyle/>
              <a:p>
                <a:pPr>
                  <a:defRPr/>
                </a:pPr>
                <a:r>
                  <a:rPr lang="en-US" dirty="0" smtClean="0"/>
                  <a:t>HOURS</a:t>
                </a:r>
                <a:endParaRPr lang="en-US" dirty="0"/>
              </a:p>
            </c:rich>
          </c:tx>
          <c:layout/>
          <c:overlay val="0"/>
        </c:title>
        <c:majorTickMark val="out"/>
        <c:minorTickMark val="none"/>
        <c:tickLblPos val="nextTo"/>
        <c:crossAx val="266330496"/>
        <c:crosses val="autoZero"/>
        <c:auto val="1"/>
        <c:lblAlgn val="ctr"/>
        <c:lblOffset val="100"/>
        <c:tickLblSkip val="2"/>
        <c:noMultiLvlLbl val="0"/>
      </c:catAx>
      <c:valAx>
        <c:axId val="266330496"/>
        <c:scaling>
          <c:orientation val="minMax"/>
        </c:scaling>
        <c:delete val="0"/>
        <c:axPos val="l"/>
        <c:title>
          <c:tx>
            <c:rich>
              <a:bodyPr/>
              <a:lstStyle/>
              <a:p>
                <a:pPr>
                  <a:defRPr/>
                </a:pPr>
                <a:r>
                  <a:rPr lang="en-US" dirty="0" smtClean="0"/>
                  <a:t>AREA (sq. km)</a:t>
                </a:r>
                <a:endParaRPr lang="en-US" dirty="0"/>
              </a:p>
            </c:rich>
          </c:tx>
          <c:layout/>
          <c:overlay val="0"/>
        </c:title>
        <c:numFmt formatCode="General" sourceLinked="1"/>
        <c:majorTickMark val="out"/>
        <c:minorTickMark val="none"/>
        <c:tickLblPos val="nextTo"/>
        <c:crossAx val="267249920"/>
        <c:crosses val="autoZero"/>
        <c:crossBetween val="between"/>
      </c:valAx>
    </c:plotArea>
    <c:legend>
      <c:legendPos val="r"/>
      <c:layout>
        <c:manualLayout>
          <c:xMode val="edge"/>
          <c:yMode val="edge"/>
          <c:x val="0.19171801084059931"/>
          <c:y val="0.18141109049459211"/>
          <c:w val="0.28298430856115353"/>
          <c:h val="0.11861197230836064"/>
        </c:manualLayout>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wmf"/></Relationships>
</file>

<file path=ppt/drawings/drawing1.xml><?xml version="1.0" encoding="utf-8"?>
<c:userShapes xmlns:c="http://schemas.openxmlformats.org/drawingml/2006/chart">
  <cdr:relSizeAnchor xmlns:cdr="http://schemas.openxmlformats.org/drawingml/2006/chartDrawing">
    <cdr:from>
      <cdr:x>0.60745</cdr:x>
      <cdr:y>0.71722</cdr:y>
    </cdr:from>
    <cdr:to>
      <cdr:x>0.78173</cdr:x>
      <cdr:y>0.79177</cdr:y>
    </cdr:to>
    <cdr:sp macro="" textlink="">
      <cdr:nvSpPr>
        <cdr:cNvPr id="2"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0.23729</cdr:x>
      <cdr:y>0.6</cdr:y>
    </cdr:from>
    <cdr:to>
      <cdr:x>0.54237</cdr:x>
      <cdr:y>0.675</cdr:y>
    </cdr:to>
    <cdr:sp macro="" textlink="">
      <cdr:nvSpPr>
        <cdr:cNvPr id="3" name="TextBox 2"/>
        <cdr:cNvSpPr txBox="1"/>
      </cdr:nvSpPr>
      <cdr:spPr>
        <a:xfrm xmlns:a="http://schemas.openxmlformats.org/drawingml/2006/main">
          <a:off x="1066799" y="1828800"/>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Physical </a:t>
          </a:r>
          <a:r>
            <a:rPr lang="en-US" sz="1100" dirty="0" smtClean="0"/>
            <a:t>initialization </a:t>
          </a:r>
          <a:endParaRPr lang="en-US" sz="1100" dirty="0"/>
        </a:p>
      </cdr:txBody>
    </cdr:sp>
  </cdr:relSizeAnchor>
  <cdr:relSizeAnchor xmlns:cdr="http://schemas.openxmlformats.org/drawingml/2006/chartDrawing">
    <cdr:from>
      <cdr:x>0.60745</cdr:x>
      <cdr:y>0.71722</cdr:y>
    </cdr:from>
    <cdr:to>
      <cdr:x>0.78173</cdr:x>
      <cdr:y>0.79177</cdr:y>
    </cdr:to>
    <cdr:sp macro="" textlink="">
      <cdr:nvSpPr>
        <cdr:cNvPr id="4"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0.23729</cdr:x>
      <cdr:y>0.6</cdr:y>
    </cdr:from>
    <cdr:to>
      <cdr:x>0.54237</cdr:x>
      <cdr:y>0.675</cdr:y>
    </cdr:to>
    <cdr:sp macro="" textlink="">
      <cdr:nvSpPr>
        <cdr:cNvPr id="5" name="TextBox 2"/>
        <cdr:cNvSpPr txBox="1"/>
      </cdr:nvSpPr>
      <cdr:spPr>
        <a:xfrm xmlns:a="http://schemas.openxmlformats.org/drawingml/2006/main">
          <a:off x="1066799" y="1828800"/>
          <a:ext cx="13716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Physical </a:t>
          </a:r>
          <a:r>
            <a:rPr lang="en-US" sz="1100" dirty="0" smtClean="0"/>
            <a:t>initialization </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0.60745</cdr:x>
      <cdr:y>0.71722</cdr:y>
    </cdr:from>
    <cdr:to>
      <cdr:x>0.78173</cdr:x>
      <cdr:y>0.79177</cdr:y>
    </cdr:to>
    <cdr:sp macro="" textlink="">
      <cdr:nvSpPr>
        <cdr:cNvPr id="2"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0.60745</cdr:x>
      <cdr:y>0.71722</cdr:y>
    </cdr:from>
    <cdr:to>
      <cdr:x>0.78173</cdr:x>
      <cdr:y>0.79177</cdr:y>
    </cdr:to>
    <cdr:sp macro="" textlink="">
      <cdr:nvSpPr>
        <cdr:cNvPr id="4"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0.2623</cdr:x>
      <cdr:y>0.64103</cdr:y>
    </cdr:from>
    <cdr:to>
      <cdr:x>0.57377</cdr:x>
      <cdr:y>0.71301</cdr:y>
    </cdr:to>
    <cdr:sp macro="" textlink="">
      <cdr:nvSpPr>
        <cdr:cNvPr id="5" name="TextBox 2"/>
        <cdr:cNvSpPr txBox="1"/>
      </cdr:nvSpPr>
      <cdr:spPr>
        <a:xfrm xmlns:a="http://schemas.openxmlformats.org/drawingml/2006/main">
          <a:off x="1219200" y="1905000"/>
          <a:ext cx="1447800" cy="2139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Physical </a:t>
          </a:r>
          <a:r>
            <a:rPr lang="en-US" sz="1100" dirty="0" smtClean="0"/>
            <a:t>initialization </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0.60745</cdr:x>
      <cdr:y>0.71722</cdr:y>
    </cdr:from>
    <cdr:to>
      <cdr:x>0.78173</cdr:x>
      <cdr:y>0.79177</cdr:y>
    </cdr:to>
    <cdr:sp macro="" textlink="">
      <cdr:nvSpPr>
        <cdr:cNvPr id="2"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0.60745</cdr:x>
      <cdr:y>0.71722</cdr:y>
    </cdr:from>
    <cdr:to>
      <cdr:x>0.78173</cdr:x>
      <cdr:y>0.79177</cdr:y>
    </cdr:to>
    <cdr:sp macro="" textlink="">
      <cdr:nvSpPr>
        <cdr:cNvPr id="4" name="TextBox 1"/>
        <cdr:cNvSpPr txBox="1"/>
      </cdr:nvSpPr>
      <cdr:spPr>
        <a:xfrm xmlns:a="http://schemas.openxmlformats.org/drawingml/2006/main">
          <a:off x="3419476" y="2657474"/>
          <a:ext cx="981075"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0.23211</cdr:x>
      <cdr:y>0.64593</cdr:y>
    </cdr:from>
    <cdr:to>
      <cdr:x>0.48264</cdr:x>
      <cdr:y>0.71791</cdr:y>
    </cdr:to>
    <cdr:sp macro="" textlink="">
      <cdr:nvSpPr>
        <cdr:cNvPr id="5" name="TextBox 2"/>
        <cdr:cNvSpPr txBox="1"/>
      </cdr:nvSpPr>
      <cdr:spPr>
        <a:xfrm xmlns:a="http://schemas.openxmlformats.org/drawingml/2006/main">
          <a:off x="1273427" y="2202591"/>
          <a:ext cx="1374523" cy="2454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Physical initilization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3" y="0"/>
            <a:ext cx="2982119" cy="464820"/>
          </a:xfrm>
          <a:prstGeom prst="rect">
            <a:avLst/>
          </a:prstGeom>
        </p:spPr>
        <p:txBody>
          <a:bodyPr vert="horz" lIns="92446" tIns="46223" rIns="92446" bIns="46223" rtlCol="0"/>
          <a:lstStyle>
            <a:lvl1pPr algn="r">
              <a:defRPr sz="1200"/>
            </a:lvl1pPr>
          </a:lstStyle>
          <a:p>
            <a:fld id="{7D6DEB3B-4030-4F43-8BB9-230988113022}" type="datetimeFigureOut">
              <a:rPr lang="en-US" smtClean="0"/>
              <a:pPr/>
              <a:t>2/5/2015</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446" tIns="46223" rIns="92446" bIns="46223" rtlCol="0" anchor="b"/>
          <a:lstStyle>
            <a:lvl1pPr algn="r">
              <a:defRPr sz="1200"/>
            </a:lvl1pPr>
          </a:lstStyle>
          <a:p>
            <a:fld id="{A9F76A1E-B443-4A0D-8F04-61DEDB3679AA}" type="slidenum">
              <a:rPr lang="en-US" smtClean="0"/>
              <a:pPr/>
              <a:t>‹#›</a:t>
            </a:fld>
            <a:endParaRPr lang="en-US"/>
          </a:p>
        </p:txBody>
      </p:sp>
    </p:spTree>
    <p:extLst>
      <p:ext uri="{BB962C8B-B14F-4D97-AF65-F5344CB8AC3E}">
        <p14:creationId xmlns:p14="http://schemas.microsoft.com/office/powerpoint/2010/main" val="17289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F35BF22-8392-4375-9364-828F2E1F9412}" type="slidenum">
              <a:rPr lang="en-US" altLang="en-US" smtClean="0">
                <a:latin typeface="Calibri" pitchFamily="34" charset="0"/>
              </a:rPr>
              <a:pPr eaLnBrk="1" fontAlgn="base" hangingPunct="1">
                <a:spcBef>
                  <a:spcPct val="0"/>
                </a:spcBef>
                <a:spcAft>
                  <a:spcPct val="0"/>
                </a:spcAft>
              </a:pPr>
              <a:t>11</a:t>
            </a:fld>
            <a:endParaRPr lang="en-US" alt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94AC213-BCF0-4F8D-94F2-0BB1ABA8A0F8}" type="slidenum">
              <a:rPr lang="en-US" altLang="en-US" smtClean="0">
                <a:latin typeface="Calibri" pitchFamily="34" charset="0"/>
              </a:rPr>
              <a:pPr eaLnBrk="1" fontAlgn="base" hangingPunct="1">
                <a:spcBef>
                  <a:spcPct val="0"/>
                </a:spcBef>
                <a:spcAft>
                  <a:spcPct val="0"/>
                </a:spcAft>
              </a:pPr>
              <a:t>20</a:t>
            </a:fld>
            <a:endParaRPr lang="en-US" altLang="en-US"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925E238-815A-4D8D-9895-8F4F9432F27E}" type="slidenum">
              <a:rPr lang="en-US" altLang="en-US">
                <a:solidFill>
                  <a:prstClr val="black"/>
                </a:solidFill>
              </a:rPr>
              <a:pPr/>
              <a:t>35</a:t>
            </a:fld>
            <a:endParaRPr lang="en-US" altLang="en-US">
              <a:solidFill>
                <a:prstClr val="black"/>
              </a:solidFill>
            </a:endParaRPr>
          </a:p>
        </p:txBody>
      </p:sp>
      <p:sp>
        <p:nvSpPr>
          <p:cNvPr id="8193" name="Rectangle 1"/>
          <p:cNvSpPr txBox="1">
            <a:spLocks noGrp="1" noRot="1" noChangeAspect="1" noChangeArrowheads="1"/>
          </p:cNvSpPr>
          <p:nvPr>
            <p:ph type="sldImg"/>
          </p:nvPr>
        </p:nvSpPr>
        <p:spPr bwMode="auto">
          <a:xfrm>
            <a:off x="1117600" y="704850"/>
            <a:ext cx="46482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Rectangle 2"/>
          <p:cNvSpPr txBox="1">
            <a:spLocks noGrp="1" noChangeArrowheads="1"/>
          </p:cNvSpPr>
          <p:nvPr>
            <p:ph type="body" idx="1"/>
          </p:nvPr>
        </p:nvSpPr>
        <p:spPr bwMode="auto">
          <a:xfrm>
            <a:off x="688744" y="4414911"/>
            <a:ext cx="5505732" cy="41830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45FEC1-C717-47A7-8C22-C3EEA3C5013C}"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23D8EB3-6C14-4C23-BAA3-5D1261A70DB7}" type="slidenum">
              <a:rPr lang="en-US" altLang="en-US" smtClean="0">
                <a:latin typeface="Calibri" pitchFamily="34" charset="0"/>
              </a:rPr>
              <a:pPr eaLnBrk="1" fontAlgn="base" hangingPunct="1">
                <a:spcBef>
                  <a:spcPct val="0"/>
                </a:spcBef>
                <a:spcAft>
                  <a:spcPct val="0"/>
                </a:spcAft>
              </a:pPr>
              <a:t>13</a:t>
            </a:fld>
            <a:endParaRPr lang="en-US" alt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88D7406-A0CB-4963-B558-3DF312695E65}" type="slidenum">
              <a:rPr lang="en-US" altLang="en-US" smtClean="0">
                <a:latin typeface="Calibri" pitchFamily="34" charset="0"/>
              </a:rPr>
              <a:pPr eaLnBrk="1" fontAlgn="base" hangingPunct="1">
                <a:spcBef>
                  <a:spcPct val="0"/>
                </a:spcBef>
                <a:spcAft>
                  <a:spcPct val="0"/>
                </a:spcAft>
              </a:pPr>
              <a:t>14</a:t>
            </a:fld>
            <a:endParaRPr lang="en-US" alt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775CE2E-5BC6-4CBB-B204-D25CA9FEC954}" type="slidenum">
              <a:rPr lang="en-US" altLang="en-US" smtClean="0">
                <a:latin typeface="Calibri" pitchFamily="34" charset="0"/>
              </a:rPr>
              <a:pPr eaLnBrk="1" fontAlgn="base" hangingPunct="1">
                <a:spcBef>
                  <a:spcPct val="0"/>
                </a:spcBef>
                <a:spcAft>
                  <a:spcPct val="0"/>
                </a:spcAft>
              </a:pPr>
              <a:t>15</a:t>
            </a:fld>
            <a:endParaRPr lang="en-US" alt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263753C2-F152-47A1-A31A-869333DFF4AB}" type="slidenum">
              <a:rPr lang="en-US" altLang="en-US" smtClean="0">
                <a:latin typeface="Calibri" pitchFamily="34" charset="0"/>
              </a:rPr>
              <a:pPr eaLnBrk="1" fontAlgn="base" hangingPunct="1">
                <a:spcBef>
                  <a:spcPct val="0"/>
                </a:spcBef>
                <a:spcAft>
                  <a:spcPct val="0"/>
                </a:spcAft>
              </a:pPr>
              <a:t>16</a:t>
            </a:fld>
            <a:endParaRPr lang="en-US" alt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10AF3448-244F-42A3-BF65-ECC084B84863}" type="slidenum">
              <a:rPr lang="en-US" altLang="en-US" smtClean="0">
                <a:latin typeface="Calibri" pitchFamily="34" charset="0"/>
              </a:rPr>
              <a:pPr eaLnBrk="1" fontAlgn="base" hangingPunct="1">
                <a:spcBef>
                  <a:spcPct val="0"/>
                </a:spcBef>
                <a:spcAft>
                  <a:spcPct val="0"/>
                </a:spcAft>
              </a:pPr>
              <a:t>17</a:t>
            </a:fld>
            <a:endParaRPr lang="en-US" altLang="en-US"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A777F90-AE0D-45CF-858A-93123C797681}" type="slidenum">
              <a:rPr lang="en-US" altLang="en-US" smtClean="0">
                <a:latin typeface="Calibri" pitchFamily="34" charset="0"/>
              </a:rPr>
              <a:pPr eaLnBrk="1" fontAlgn="base" hangingPunct="1">
                <a:spcBef>
                  <a:spcPct val="0"/>
                </a:spcBef>
                <a:spcAft>
                  <a:spcPct val="0"/>
                </a:spcAft>
              </a:pPr>
              <a:t>18</a:t>
            </a:fld>
            <a:endParaRPr lang="en-US" alt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3C62DB86-652F-423E-8613-DE2D768AA2A2}" type="slidenum">
              <a:rPr lang="en-US" altLang="en-US" smtClean="0">
                <a:latin typeface="Calibri" pitchFamily="34" charset="0"/>
              </a:rPr>
              <a:pPr eaLnBrk="1" fontAlgn="base" hangingPunct="1">
                <a:spcBef>
                  <a:spcPct val="0"/>
                </a:spcBef>
                <a:spcAft>
                  <a:spcPct val="0"/>
                </a:spcAft>
              </a:pPr>
              <a:t>19</a:t>
            </a:fld>
            <a:endParaRPr lang="en-US" alt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71777C-FBA4-430A-B009-B0A6FF327745}"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4158798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316324-F482-4587-86A5-1DE75C1854B6}"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2704209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0BB5E-CB7F-4853-815A-CBF3D97441A9}"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2596896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01EC85-1BA5-421A-99E9-B15854DE77F9}"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2207489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1FF736-9692-45DA-B4AC-05C7FC42C783}" type="datetime1">
              <a:rPr lang="en-US" smtClean="0"/>
              <a:pPr/>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194384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77B57B-B425-4CBC-A5FE-C314E11C0FE6}" type="datetime1">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15927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31DDAC-E70E-4F47-8D15-36F01E34F260}" type="datetime1">
              <a:rPr lang="en-US" smtClean="0"/>
              <a:pPr/>
              <a:t>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2473637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855A96-B046-4013-B19C-A9283220D95F}" type="datetime1">
              <a:rPr lang="en-US" smtClean="0"/>
              <a:pPr/>
              <a:t>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748479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310B3-55EA-4C90-A0D2-482AD5EBED7E}" type="datetime1">
              <a:rPr lang="en-US" smtClean="0"/>
              <a:pPr/>
              <a:t>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51392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AFA0C9-DA18-4A12-A9B9-38C809E52A94}" type="datetime1">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338251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71A100-1F9E-406C-B8B5-28E069AA6635}" type="datetime1">
              <a:rPr lang="en-US" smtClean="0"/>
              <a:pPr/>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20618-1625-4C1B-B027-7DF2EBB9C431}" type="slidenum">
              <a:rPr lang="en-US" smtClean="0"/>
              <a:pPr/>
              <a:t>‹#›</a:t>
            </a:fld>
            <a:endParaRPr lang="en-US"/>
          </a:p>
        </p:txBody>
      </p:sp>
    </p:spTree>
    <p:extLst>
      <p:ext uri="{BB962C8B-B14F-4D97-AF65-F5344CB8AC3E}">
        <p14:creationId xmlns:p14="http://schemas.microsoft.com/office/powerpoint/2010/main" val="354976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82BC0-8D36-4764-98F5-39B5C34EA878}" type="datetime1">
              <a:rPr lang="en-US" smtClean="0"/>
              <a:pPr/>
              <a:t>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20618-1625-4C1B-B027-7DF2EBB9C431}" type="slidenum">
              <a:rPr lang="en-US" smtClean="0"/>
              <a:pPr/>
              <a:t>‹#›</a:t>
            </a:fld>
            <a:endParaRPr lang="en-US"/>
          </a:p>
        </p:txBody>
      </p:sp>
    </p:spTree>
    <p:extLst>
      <p:ext uri="{BB962C8B-B14F-4D97-AF65-F5344CB8AC3E}">
        <p14:creationId xmlns:p14="http://schemas.microsoft.com/office/powerpoint/2010/main" val="1119748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6.wmf"/><Relationship Id="rId18" Type="http://schemas.openxmlformats.org/officeDocument/2006/relationships/oleObject" Target="../embeddings/oleObject8.bin"/><Relationship Id="rId3" Type="http://schemas.openxmlformats.org/officeDocument/2006/relationships/notesSlide" Target="../notesSlides/notesSlide3.xml"/><Relationship Id="rId7" Type="http://schemas.openxmlformats.org/officeDocument/2006/relationships/image" Target="../media/image13.wmf"/><Relationship Id="rId12" Type="http://schemas.openxmlformats.org/officeDocument/2006/relationships/oleObject" Target="../embeddings/oleObject5.bin"/><Relationship Id="rId17" Type="http://schemas.openxmlformats.org/officeDocument/2006/relationships/image" Target="../media/image18.wmf"/><Relationship Id="rId2" Type="http://schemas.openxmlformats.org/officeDocument/2006/relationships/slideLayout" Target="../slideLayouts/slideLayout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5.wmf"/><Relationship Id="rId5" Type="http://schemas.openxmlformats.org/officeDocument/2006/relationships/image" Target="../media/image12.wmf"/><Relationship Id="rId15" Type="http://schemas.openxmlformats.org/officeDocument/2006/relationships/image" Target="../media/image17.wmf"/><Relationship Id="rId10" Type="http://schemas.openxmlformats.org/officeDocument/2006/relationships/oleObject" Target="../embeddings/oleObject4.bin"/><Relationship Id="rId19" Type="http://schemas.openxmlformats.org/officeDocument/2006/relationships/image" Target="../media/image19.wmf"/><Relationship Id="rId4" Type="http://schemas.openxmlformats.org/officeDocument/2006/relationships/oleObject" Target="../embeddings/oleObject1.bin"/><Relationship Id="rId9" Type="http://schemas.openxmlformats.org/officeDocument/2006/relationships/image" Target="../media/image14.wmf"/><Relationship Id="rId1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3.wmf"/><Relationship Id="rId11" Type="http://schemas.openxmlformats.org/officeDocument/2006/relationships/image" Target="../media/image36.emf"/><Relationship Id="rId5" Type="http://schemas.openxmlformats.org/officeDocument/2006/relationships/oleObject" Target="../embeddings/oleObject10.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12.bin"/></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1.wmf"/></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oleObject" Target="../embeddings/oleObject14.bin"/><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oleObject" Target="../embeddings/oleObject15.bin"/><Relationship Id="rId4" Type="http://schemas.openxmlformats.org/officeDocument/2006/relationships/image" Target="../media/image52.wmf"/></Relationships>
</file>

<file path=ppt/slides/_rels/slide3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66.gi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w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C20618-1625-4C1B-B027-7DF2EBB9C431}" type="slidenum">
              <a:rPr lang="en-US" smtClean="0"/>
              <a:pPr/>
              <a:t>1</a:t>
            </a:fld>
            <a:endParaRPr lang="en-US"/>
          </a:p>
        </p:txBody>
      </p:sp>
      <p:sp>
        <p:nvSpPr>
          <p:cNvPr id="3" name="TextBox 2"/>
          <p:cNvSpPr txBox="1"/>
          <p:nvPr/>
        </p:nvSpPr>
        <p:spPr>
          <a:xfrm>
            <a:off x="0" y="148075"/>
            <a:ext cx="8810553" cy="400110"/>
          </a:xfrm>
          <a:prstGeom prst="rect">
            <a:avLst/>
          </a:prstGeom>
          <a:noFill/>
        </p:spPr>
        <p:txBody>
          <a:bodyPr wrap="none" rtlCol="0">
            <a:spAutoFit/>
          </a:bodyPr>
          <a:lstStyle/>
          <a:p>
            <a:r>
              <a:rPr lang="en-US" sz="2000" b="1" u="sng" dirty="0" smtClean="0">
                <a:solidFill>
                  <a:srgbClr val="008000"/>
                </a:solidFill>
                <a:latin typeface="Times New Roman" panose="02020603050405020304" pitchFamily="18" charset="0"/>
                <a:cs typeface="Times New Roman" panose="02020603050405020304" pitchFamily="18" charset="0"/>
              </a:rPr>
              <a:t>Progress of research for the monsoon mission proposal from T N. </a:t>
            </a:r>
            <a:r>
              <a:rPr lang="en-US" sz="2000" b="1" u="sng" dirty="0">
                <a:solidFill>
                  <a:srgbClr val="008000"/>
                </a:solidFill>
                <a:latin typeface="Times New Roman" panose="02020603050405020304" pitchFamily="18" charset="0"/>
                <a:cs typeface="Times New Roman" panose="02020603050405020304" pitchFamily="18" charset="0"/>
              </a:rPr>
              <a:t>K</a:t>
            </a:r>
            <a:r>
              <a:rPr lang="en-US" sz="2000" b="1" u="sng" dirty="0" smtClean="0">
                <a:solidFill>
                  <a:srgbClr val="008000"/>
                </a:solidFill>
                <a:latin typeface="Times New Roman" panose="02020603050405020304" pitchFamily="18" charset="0"/>
                <a:cs typeface="Times New Roman" panose="02020603050405020304" pitchFamily="18" charset="0"/>
              </a:rPr>
              <a:t>rishnamurti</a:t>
            </a:r>
            <a:endParaRPr lang="en-US" sz="2000" b="1" u="sng" dirty="0">
              <a:solidFill>
                <a:srgbClr val="008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 y="762000"/>
            <a:ext cx="111480599" cy="400110"/>
          </a:xfrm>
          <a:prstGeom prst="rect">
            <a:avLst/>
          </a:prstGeom>
          <a:noFill/>
        </p:spPr>
        <p:txBody>
          <a:bodyPr wrap="square" rtlCol="0">
            <a:spAutoFit/>
          </a:bodyPr>
          <a:lstStyle/>
          <a:p>
            <a:r>
              <a:rPr lang="en-US" sz="2000" b="1" u="sng" dirty="0" smtClean="0">
                <a:solidFill>
                  <a:schemeClr val="tx1">
                    <a:lumMod val="95000"/>
                    <a:lumOff val="5000"/>
                  </a:schemeClr>
                </a:solidFill>
              </a:rPr>
              <a:t>Title: </a:t>
            </a:r>
            <a:r>
              <a:rPr lang="en-US" sz="2000" b="1" i="1" u="sng" dirty="0">
                <a:solidFill>
                  <a:schemeClr val="tx1">
                    <a:lumMod val="95000"/>
                    <a:lumOff val="5000"/>
                  </a:schemeClr>
                </a:solidFill>
              </a:rPr>
              <a:t>Sensitivity Studies for Indian summer Monsoon Forecast </a:t>
            </a:r>
            <a:r>
              <a:rPr lang="en-US" sz="2000" b="1" i="1" u="sng" dirty="0" smtClean="0">
                <a:solidFill>
                  <a:schemeClr val="tx1">
                    <a:lumMod val="95000"/>
                    <a:lumOff val="5000"/>
                  </a:schemeClr>
                </a:solidFill>
              </a:rPr>
              <a:t>Modeling</a:t>
            </a:r>
          </a:p>
        </p:txBody>
      </p:sp>
      <p:sp>
        <p:nvSpPr>
          <p:cNvPr id="5" name="TextBox 4"/>
          <p:cNvSpPr txBox="1"/>
          <p:nvPr/>
        </p:nvSpPr>
        <p:spPr>
          <a:xfrm>
            <a:off x="-76200" y="1162110"/>
            <a:ext cx="9423221" cy="6466514"/>
          </a:xfrm>
          <a:prstGeom prst="rect">
            <a:avLst/>
          </a:prstGeom>
          <a:noFill/>
        </p:spPr>
        <p:txBody>
          <a:bodyPr wrap="none" rtlCol="0">
            <a:spAutoFit/>
          </a:bodyPr>
          <a:lstStyle/>
          <a:p>
            <a:pPr algn="just">
              <a:lnSpc>
                <a:spcPct val="150000"/>
              </a:lnSpc>
            </a:pPr>
            <a:r>
              <a:rPr lang="en-US" sz="2000" b="1" i="1" u="sng" dirty="0">
                <a:solidFill>
                  <a:srgbClr val="FF0000"/>
                </a:solidFill>
              </a:rPr>
              <a:t>Progress of research thus far:</a:t>
            </a:r>
            <a:endParaRPr lang="en-US" sz="2000" b="1" u="sng" dirty="0">
              <a:solidFill>
                <a:srgbClr val="FF0000"/>
              </a:solidFill>
            </a:endParaRPr>
          </a:p>
          <a:p>
            <a:pPr algn="just">
              <a:lnSpc>
                <a:spcPct val="150000"/>
              </a:lnSpc>
            </a:pPr>
            <a:r>
              <a:rPr lang="en-US" sz="2000" i="1" dirty="0"/>
              <a:t>Our project carries three research areas. </a:t>
            </a:r>
            <a:r>
              <a:rPr lang="en-US" sz="2000" i="1" dirty="0" err="1"/>
              <a:t>i</a:t>
            </a:r>
            <a:r>
              <a:rPr lang="en-US" sz="2000" i="1" dirty="0"/>
              <a:t>) </a:t>
            </a:r>
            <a:r>
              <a:rPr lang="en-US" sz="2000" i="1" dirty="0">
                <a:solidFill>
                  <a:srgbClr val="008000"/>
                </a:solidFill>
              </a:rPr>
              <a:t>Errors</a:t>
            </a:r>
            <a:r>
              <a:rPr lang="en-US" sz="2000" i="1" dirty="0"/>
              <a:t> arising from different areas of GFS/CFS </a:t>
            </a:r>
          </a:p>
          <a:p>
            <a:pPr algn="just">
              <a:lnSpc>
                <a:spcPct val="150000"/>
              </a:lnSpc>
            </a:pPr>
            <a:r>
              <a:rPr lang="en-US" sz="2000" i="1" dirty="0"/>
              <a:t>model's physics and dynamics.  ii)  Studies of the </a:t>
            </a:r>
            <a:r>
              <a:rPr lang="en-US" sz="2000" i="1" dirty="0">
                <a:solidFill>
                  <a:srgbClr val="0000FF"/>
                </a:solidFill>
              </a:rPr>
              <a:t>march of the monsoon onset isochrones </a:t>
            </a:r>
          </a:p>
          <a:p>
            <a:pPr algn="just">
              <a:lnSpc>
                <a:spcPct val="150000"/>
              </a:lnSpc>
            </a:pPr>
            <a:r>
              <a:rPr lang="en-US" sz="2000" i="1" dirty="0"/>
              <a:t>across India (from Kerala to New Delhi) during June. iii). Modeling recent </a:t>
            </a:r>
            <a:r>
              <a:rPr lang="en-US" sz="2000" i="1" dirty="0">
                <a:solidFill>
                  <a:srgbClr val="CC00CC"/>
                </a:solidFill>
              </a:rPr>
              <a:t>extreme rain</a:t>
            </a:r>
          </a:p>
          <a:p>
            <a:pPr algn="just">
              <a:lnSpc>
                <a:spcPct val="150000"/>
              </a:lnSpc>
            </a:pPr>
            <a:r>
              <a:rPr lang="en-US" sz="2000" i="1" dirty="0">
                <a:solidFill>
                  <a:srgbClr val="CC00CC"/>
                </a:solidFill>
              </a:rPr>
              <a:t> events </a:t>
            </a:r>
            <a:r>
              <a:rPr lang="en-US" sz="2000" i="1" dirty="0"/>
              <a:t>over India. </a:t>
            </a:r>
            <a:br>
              <a:rPr lang="en-US" sz="2000" i="1" dirty="0"/>
            </a:br>
            <a:r>
              <a:rPr lang="en-US" sz="2000" i="1" dirty="0"/>
              <a:t/>
            </a:r>
            <a:br>
              <a:rPr lang="en-US" sz="2000" i="1" dirty="0"/>
            </a:br>
            <a:r>
              <a:rPr lang="en-US" sz="2000" b="1" i="1" dirty="0"/>
              <a:t>Much progress in area </a:t>
            </a:r>
            <a:r>
              <a:rPr lang="en-US" sz="2000" b="1" i="1" dirty="0" smtClean="0"/>
              <a:t>(iii) </a:t>
            </a:r>
            <a:r>
              <a:rPr lang="en-US" sz="2000" b="1" i="1" dirty="0"/>
              <a:t>during the first two years</a:t>
            </a:r>
            <a:r>
              <a:rPr lang="en-US" sz="2000" i="1" dirty="0"/>
              <a:t>. Here we carry out </a:t>
            </a:r>
          </a:p>
          <a:p>
            <a:pPr algn="just">
              <a:lnSpc>
                <a:spcPct val="150000"/>
              </a:lnSpc>
            </a:pPr>
            <a:r>
              <a:rPr lang="en-US" sz="2000" i="1" dirty="0"/>
              <a:t> a</a:t>
            </a:r>
            <a:r>
              <a:rPr lang="en-US" sz="2000" i="1" dirty="0">
                <a:solidFill>
                  <a:srgbClr val="D60093"/>
                </a:solidFill>
              </a:rPr>
              <a:t>) Physical initialization of near radar resolution rains </a:t>
            </a:r>
            <a:r>
              <a:rPr lang="en-US" sz="2000" i="1" dirty="0"/>
              <a:t>within a cloud resolving model. </a:t>
            </a:r>
          </a:p>
          <a:p>
            <a:pPr algn="just">
              <a:lnSpc>
                <a:spcPct val="150000"/>
              </a:lnSpc>
            </a:pPr>
            <a:r>
              <a:rPr lang="en-US" sz="2000" i="1" dirty="0"/>
              <a:t>b) Physical initialization carries over its high now-casting skills for initial rains to the </a:t>
            </a:r>
          </a:p>
          <a:p>
            <a:pPr algn="just">
              <a:lnSpc>
                <a:spcPct val="150000"/>
              </a:lnSpc>
            </a:pPr>
            <a:r>
              <a:rPr lang="en-US" sz="2000" i="1" dirty="0"/>
              <a:t>one and two day forecasts. Site specific day one forecasts of heavy rains were possible</a:t>
            </a:r>
          </a:p>
          <a:p>
            <a:pPr algn="just">
              <a:lnSpc>
                <a:spcPct val="150000"/>
              </a:lnSpc>
            </a:pPr>
            <a:r>
              <a:rPr lang="en-US" sz="2000" i="1" dirty="0"/>
              <a:t> for 6 out of seven cases that were examined. c) A next part of this study examines</a:t>
            </a:r>
          </a:p>
          <a:p>
            <a:pPr algn="just">
              <a:lnSpc>
                <a:spcPct val="150000"/>
              </a:lnSpc>
            </a:pPr>
            <a:r>
              <a:rPr lang="en-US" sz="2000" i="1" dirty="0"/>
              <a:t> buoyancy streams within atmospheric moist rivers in these episodes of heavy rains.</a:t>
            </a:r>
          </a:p>
          <a:p>
            <a:pPr algn="just">
              <a:lnSpc>
                <a:spcPct val="150000"/>
              </a:lnSpc>
            </a:pPr>
            <a:r>
              <a:rPr lang="en-US" sz="2000" i="1" dirty="0"/>
              <a:t> </a:t>
            </a:r>
            <a:endParaRPr lang="en-US" sz="2000" dirty="0">
              <a:solidFill>
                <a:schemeClr val="tx1">
                  <a:lumMod val="95000"/>
                  <a:lumOff val="5000"/>
                </a:schemeClr>
              </a:solidFill>
            </a:endParaRPr>
          </a:p>
          <a:p>
            <a:pPr algn="just">
              <a:lnSpc>
                <a:spcPct val="150000"/>
              </a:lnSpc>
            </a:pPr>
            <a:endParaRPr lang="en-US" dirty="0"/>
          </a:p>
        </p:txBody>
      </p:sp>
    </p:spTree>
    <p:extLst>
      <p:ext uri="{BB962C8B-B14F-4D97-AF65-F5344CB8AC3E}">
        <p14:creationId xmlns:p14="http://schemas.microsoft.com/office/powerpoint/2010/main" val="725715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6" y="0"/>
            <a:ext cx="9150928" cy="683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F6C20618-1625-4C1B-B027-7DF2EBB9C431}" type="slidenum">
              <a:rPr lang="en-US" smtClean="0"/>
              <a:pPr/>
              <a:t>10</a:t>
            </a:fld>
            <a:endParaRPr lang="en-US"/>
          </a:p>
        </p:txBody>
      </p:sp>
    </p:spTree>
    <p:extLst>
      <p:ext uri="{BB962C8B-B14F-4D97-AF65-F5344CB8AC3E}">
        <p14:creationId xmlns:p14="http://schemas.microsoft.com/office/powerpoint/2010/main" val="3034421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685800"/>
          </a:xfrm>
        </p:spPr>
        <p:txBody>
          <a:bodyPr rtlCol="0">
            <a:normAutofit fontScale="90000"/>
          </a:bodyPr>
          <a:lstStyle/>
          <a:p>
            <a:pPr eaLnBrk="1" fontAlgn="auto" hangingPunct="1">
              <a:spcAft>
                <a:spcPts val="0"/>
              </a:spcAft>
              <a:defRPr/>
            </a:pPr>
            <a:r>
              <a:rPr lang="en-US" b="1" dirty="0" smtClean="0">
                <a:solidFill>
                  <a:srgbClr val="C00000"/>
                </a:solidFill>
              </a:rPr>
              <a:t>What is Physical Initialization?</a:t>
            </a:r>
            <a:endParaRPr lang="en-US" b="1" dirty="0">
              <a:solidFill>
                <a:srgbClr val="C00000"/>
              </a:solidFill>
            </a:endParaRPr>
          </a:p>
        </p:txBody>
      </p:sp>
      <p:sp>
        <p:nvSpPr>
          <p:cNvPr id="5" name="Content Placeholder 4"/>
          <p:cNvSpPr>
            <a:spLocks noGrp="1"/>
          </p:cNvSpPr>
          <p:nvPr>
            <p:ph idx="1"/>
          </p:nvPr>
        </p:nvSpPr>
        <p:spPr>
          <a:xfrm>
            <a:off x="381000" y="884238"/>
            <a:ext cx="8458200" cy="4525962"/>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solidFill>
                  <a:srgbClr val="002060"/>
                </a:solidFill>
              </a:rPr>
              <a:t>Physical </a:t>
            </a:r>
            <a:r>
              <a:rPr lang="en-US" dirty="0">
                <a:solidFill>
                  <a:srgbClr val="002060"/>
                </a:solidFill>
              </a:rPr>
              <a:t>initialization for the regional mesoscale model WRF/ARW  follows the same principles as in our global model Krishnamurti et al (1991, 1994). This carries </a:t>
            </a:r>
            <a:r>
              <a:rPr lang="en-US" dirty="0" smtClean="0">
                <a:solidFill>
                  <a:srgbClr val="002060"/>
                </a:solidFill>
              </a:rPr>
              <a:t>four components:</a:t>
            </a:r>
            <a:endParaRPr lang="en-US" dirty="0" smtClean="0"/>
          </a:p>
          <a:p>
            <a:pPr marL="971550" lvl="1" indent="-514350" eaLnBrk="1" fontAlgn="auto" hangingPunct="1">
              <a:spcAft>
                <a:spcPts val="0"/>
              </a:spcAft>
              <a:buFont typeface="+mj-lt"/>
              <a:buAutoNum type="arabicPeriod"/>
              <a:defRPr/>
            </a:pPr>
            <a:r>
              <a:rPr lang="en-US" dirty="0">
                <a:solidFill>
                  <a:srgbClr val="006600"/>
                </a:solidFill>
              </a:rPr>
              <a:t>A</a:t>
            </a:r>
            <a:r>
              <a:rPr lang="en-US" dirty="0" smtClean="0">
                <a:solidFill>
                  <a:srgbClr val="006600"/>
                </a:solidFill>
              </a:rPr>
              <a:t> </a:t>
            </a:r>
            <a:r>
              <a:rPr lang="en-US" dirty="0">
                <a:solidFill>
                  <a:srgbClr val="006600"/>
                </a:solidFill>
              </a:rPr>
              <a:t>reverse cumulus </a:t>
            </a:r>
            <a:r>
              <a:rPr lang="en-US" dirty="0" smtClean="0">
                <a:solidFill>
                  <a:srgbClr val="006600"/>
                </a:solidFill>
              </a:rPr>
              <a:t>parameterization algorithm </a:t>
            </a:r>
          </a:p>
          <a:p>
            <a:pPr marL="971550" lvl="1" indent="-514350" eaLnBrk="1" fontAlgn="auto" hangingPunct="1">
              <a:spcAft>
                <a:spcPts val="0"/>
              </a:spcAft>
              <a:buFont typeface="+mj-lt"/>
              <a:buAutoNum type="arabicPeriod"/>
              <a:defRPr/>
            </a:pPr>
            <a:r>
              <a:rPr lang="en-US" dirty="0">
                <a:solidFill>
                  <a:srgbClr val="006600"/>
                </a:solidFill>
              </a:rPr>
              <a:t>A</a:t>
            </a:r>
            <a:r>
              <a:rPr lang="en-US" dirty="0" smtClean="0">
                <a:solidFill>
                  <a:srgbClr val="006600"/>
                </a:solidFill>
              </a:rPr>
              <a:t> </a:t>
            </a:r>
            <a:r>
              <a:rPr lang="en-US" dirty="0">
                <a:solidFill>
                  <a:srgbClr val="006600"/>
                </a:solidFill>
              </a:rPr>
              <a:t>reverse </a:t>
            </a:r>
            <a:r>
              <a:rPr lang="en-US" dirty="0" smtClean="0">
                <a:solidFill>
                  <a:srgbClr val="006600"/>
                </a:solidFill>
              </a:rPr>
              <a:t>similarity algorithm</a:t>
            </a:r>
          </a:p>
          <a:p>
            <a:pPr marL="971550" lvl="1" indent="-514350" eaLnBrk="1" fontAlgn="auto" hangingPunct="1">
              <a:spcAft>
                <a:spcPts val="0"/>
              </a:spcAft>
              <a:buFont typeface="+mj-lt"/>
              <a:buAutoNum type="arabicPeriod"/>
              <a:defRPr/>
            </a:pPr>
            <a:r>
              <a:rPr lang="en-US" dirty="0">
                <a:solidFill>
                  <a:srgbClr val="006600"/>
                </a:solidFill>
              </a:rPr>
              <a:t>A</a:t>
            </a:r>
            <a:r>
              <a:rPr lang="en-US" dirty="0" smtClean="0">
                <a:solidFill>
                  <a:srgbClr val="006600"/>
                </a:solidFill>
              </a:rPr>
              <a:t> </a:t>
            </a:r>
            <a:r>
              <a:rPr lang="en-US" dirty="0">
                <a:solidFill>
                  <a:srgbClr val="006600"/>
                </a:solidFill>
              </a:rPr>
              <a:t>matching of model and satellite based </a:t>
            </a:r>
            <a:r>
              <a:rPr lang="en-US" dirty="0" smtClean="0">
                <a:solidFill>
                  <a:srgbClr val="006600"/>
                </a:solidFill>
              </a:rPr>
              <a:t>OLR. </a:t>
            </a:r>
          </a:p>
          <a:p>
            <a:pPr marL="971550" lvl="1" indent="-514350" eaLnBrk="1" fontAlgn="auto" hangingPunct="1">
              <a:spcAft>
                <a:spcPts val="0"/>
              </a:spcAft>
              <a:buFont typeface="+mj-lt"/>
              <a:buAutoNum type="arabicPeriod"/>
              <a:defRPr/>
            </a:pPr>
            <a:r>
              <a:rPr lang="en-US" dirty="0" smtClean="0">
                <a:solidFill>
                  <a:srgbClr val="006600"/>
                </a:solidFill>
              </a:rPr>
              <a:t>All </a:t>
            </a:r>
            <a:r>
              <a:rPr lang="en-US" dirty="0">
                <a:solidFill>
                  <a:srgbClr val="006600"/>
                </a:solidFill>
              </a:rPr>
              <a:t>contained within a Newtonian Relaxation</a:t>
            </a:r>
            <a:r>
              <a:rPr lang="en-US" dirty="0" smtClean="0">
                <a:solidFill>
                  <a:srgbClr val="008080"/>
                </a:solidFill>
              </a:rPr>
              <a:t>.</a:t>
            </a:r>
          </a:p>
          <a:p>
            <a:pPr marL="971550" lvl="1" indent="-514350" eaLnBrk="1" fontAlgn="auto" hangingPunct="1">
              <a:spcAft>
                <a:spcPts val="0"/>
              </a:spcAft>
              <a:buFont typeface="Arial" pitchFamily="34" charset="0"/>
              <a:buNone/>
              <a:defRPr/>
            </a:pPr>
            <a:r>
              <a:rPr lang="en-US" dirty="0" smtClean="0">
                <a:solidFill>
                  <a:srgbClr val="008080"/>
                </a:solidFill>
              </a:rPr>
              <a:t> </a:t>
            </a:r>
          </a:p>
          <a:p>
            <a:pPr marL="971550" lvl="1" indent="-514350" eaLnBrk="1" fontAlgn="auto" hangingPunct="1">
              <a:spcAft>
                <a:spcPts val="0"/>
              </a:spcAft>
              <a:buFont typeface="Arial" pitchFamily="34" charset="0"/>
              <a:buNone/>
              <a:defRPr/>
            </a:pPr>
            <a:r>
              <a:rPr lang="en-US" dirty="0" smtClean="0">
                <a:solidFill>
                  <a:srgbClr val="FF0000"/>
                </a:solidFill>
              </a:rPr>
              <a:t>The </a:t>
            </a:r>
            <a:r>
              <a:rPr lang="en-US" dirty="0">
                <a:solidFill>
                  <a:srgbClr val="FF0000"/>
                </a:solidFill>
              </a:rPr>
              <a:t>reverse cumulus parameterization algorithm follows the method proposed by </a:t>
            </a:r>
            <a:r>
              <a:rPr lang="en-US" dirty="0" err="1">
                <a:solidFill>
                  <a:srgbClr val="FF0000"/>
                </a:solidFill>
              </a:rPr>
              <a:t>Treadon</a:t>
            </a:r>
            <a:r>
              <a:rPr lang="en-US" dirty="0">
                <a:solidFill>
                  <a:srgbClr val="FF0000"/>
                </a:solidFill>
              </a:rPr>
              <a:t> (1996).</a:t>
            </a:r>
          </a:p>
        </p:txBody>
      </p:sp>
      <p:sp>
        <p:nvSpPr>
          <p:cNvPr id="6" name="TextBox 5"/>
          <p:cNvSpPr txBox="1"/>
          <p:nvPr/>
        </p:nvSpPr>
        <p:spPr>
          <a:xfrm>
            <a:off x="304800" y="5092700"/>
            <a:ext cx="8686800" cy="1384300"/>
          </a:xfrm>
          <a:prstGeom prst="rect">
            <a:avLst/>
          </a:prstGeom>
          <a:noFill/>
        </p:spPr>
        <p:txBody>
          <a:bodyPr>
            <a:spAutoFit/>
          </a:bodyPr>
          <a:lstStyle/>
          <a:p>
            <a:pPr fontAlgn="auto">
              <a:spcBef>
                <a:spcPts val="0"/>
              </a:spcBef>
              <a:spcAft>
                <a:spcPts val="0"/>
              </a:spcAft>
              <a:defRPr/>
            </a:pPr>
            <a:r>
              <a:rPr lang="en-US" sz="1200" dirty="0">
                <a:solidFill>
                  <a:srgbClr val="FF0000"/>
                </a:solidFill>
                <a:latin typeface="+mn-lt"/>
              </a:rPr>
              <a:t>References:</a:t>
            </a:r>
          </a:p>
          <a:p>
            <a:pPr marL="342900" indent="-342900" fontAlgn="auto">
              <a:spcBef>
                <a:spcPts val="0"/>
              </a:spcBef>
              <a:spcAft>
                <a:spcPts val="0"/>
              </a:spcAft>
              <a:defRPr/>
            </a:pPr>
            <a:r>
              <a:rPr lang="en-US" sz="1200" dirty="0">
                <a:solidFill>
                  <a:srgbClr val="006600"/>
                </a:solidFill>
                <a:latin typeface="+mn-lt"/>
              </a:rPr>
              <a:t>1. KRISHNAMURTI, T. N., XUE, J., BEDI, H. S., INGLES, K. and OOSTERHOF, D. (1991), Physical initialization for numerical weather prediction over the tropics. </a:t>
            </a:r>
            <a:r>
              <a:rPr lang="en-US" sz="1200" dirty="0" err="1">
                <a:solidFill>
                  <a:srgbClr val="006600"/>
                </a:solidFill>
                <a:latin typeface="+mn-lt"/>
              </a:rPr>
              <a:t>Tellus</a:t>
            </a:r>
            <a:r>
              <a:rPr lang="en-US" sz="1200" dirty="0">
                <a:solidFill>
                  <a:srgbClr val="006600"/>
                </a:solidFill>
                <a:latin typeface="+mn-lt"/>
              </a:rPr>
              <a:t> A, 43: 53–81.</a:t>
            </a:r>
          </a:p>
          <a:p>
            <a:pPr marL="342900" indent="-342900" fontAlgn="auto">
              <a:spcBef>
                <a:spcPts val="0"/>
              </a:spcBef>
              <a:spcAft>
                <a:spcPts val="0"/>
              </a:spcAft>
              <a:defRPr/>
            </a:pPr>
            <a:r>
              <a:rPr lang="en-US" sz="1200" dirty="0">
                <a:solidFill>
                  <a:srgbClr val="006600"/>
                </a:solidFill>
                <a:latin typeface="+mn-lt"/>
              </a:rPr>
              <a:t>2. Krishnamurti, T. N., H. S. </a:t>
            </a:r>
            <a:r>
              <a:rPr lang="en-US" sz="1200" dirty="0" err="1">
                <a:solidFill>
                  <a:srgbClr val="006600"/>
                </a:solidFill>
                <a:latin typeface="+mn-lt"/>
              </a:rPr>
              <a:t>Bedi</a:t>
            </a:r>
            <a:r>
              <a:rPr lang="en-US" sz="1200" dirty="0">
                <a:solidFill>
                  <a:srgbClr val="006600"/>
                </a:solidFill>
                <a:latin typeface="+mn-lt"/>
              </a:rPr>
              <a:t>, G. D. </a:t>
            </a:r>
            <a:r>
              <a:rPr lang="en-US" sz="1200" dirty="0" err="1">
                <a:solidFill>
                  <a:srgbClr val="006600"/>
                </a:solidFill>
                <a:latin typeface="+mn-lt"/>
              </a:rPr>
              <a:t>Rohaly</a:t>
            </a:r>
            <a:r>
              <a:rPr lang="en-US" sz="1200" dirty="0">
                <a:solidFill>
                  <a:srgbClr val="006600"/>
                </a:solidFill>
                <a:latin typeface="+mn-lt"/>
              </a:rPr>
              <a:t>, D. K. </a:t>
            </a:r>
            <a:r>
              <a:rPr lang="en-US" sz="1200" dirty="0" err="1">
                <a:solidFill>
                  <a:srgbClr val="006600"/>
                </a:solidFill>
                <a:latin typeface="+mn-lt"/>
              </a:rPr>
              <a:t>Oosterhof</a:t>
            </a:r>
            <a:r>
              <a:rPr lang="en-US" sz="1200" dirty="0">
                <a:solidFill>
                  <a:srgbClr val="006600"/>
                </a:solidFill>
                <a:latin typeface="+mn-lt"/>
              </a:rPr>
              <a:t>, R. C. Torres, E. </a:t>
            </a:r>
            <a:r>
              <a:rPr lang="en-US" sz="1200" dirty="0" err="1">
                <a:solidFill>
                  <a:srgbClr val="006600"/>
                </a:solidFill>
                <a:latin typeface="+mn-lt"/>
              </a:rPr>
              <a:t>Williford</a:t>
            </a:r>
            <a:r>
              <a:rPr lang="en-US" sz="1200" dirty="0">
                <a:solidFill>
                  <a:srgbClr val="006600"/>
                </a:solidFill>
                <a:latin typeface="+mn-lt"/>
              </a:rPr>
              <a:t>, and N. </a:t>
            </a:r>
            <a:r>
              <a:rPr lang="en-US" sz="1200" dirty="0" err="1">
                <a:solidFill>
                  <a:srgbClr val="006600"/>
                </a:solidFill>
                <a:latin typeface="+mn-lt"/>
              </a:rPr>
              <a:t>Surgi</a:t>
            </a:r>
            <a:r>
              <a:rPr lang="en-US" sz="1200" dirty="0">
                <a:solidFill>
                  <a:srgbClr val="006600"/>
                </a:solidFill>
                <a:latin typeface="+mn-lt"/>
              </a:rPr>
              <a:t>, 1994: Physical Initialization. ECMWF Workshop, </a:t>
            </a:r>
            <a:r>
              <a:rPr lang="en-US" sz="1200" dirty="0" err="1">
                <a:solidFill>
                  <a:srgbClr val="006600"/>
                </a:solidFill>
                <a:latin typeface="+mn-lt"/>
              </a:rPr>
              <a:t>Modelling</a:t>
            </a:r>
            <a:r>
              <a:rPr lang="en-US" sz="1200" dirty="0">
                <a:solidFill>
                  <a:srgbClr val="006600"/>
                </a:solidFill>
                <a:latin typeface="+mn-lt"/>
              </a:rPr>
              <a:t>, validation and assimilation of clouds, 31 October- 4 November 1994, ECMWF, </a:t>
            </a:r>
            <a:r>
              <a:rPr lang="en-US" sz="1200" dirty="0" err="1">
                <a:solidFill>
                  <a:srgbClr val="006600"/>
                </a:solidFill>
                <a:latin typeface="+mn-lt"/>
              </a:rPr>
              <a:t>Shinfield</a:t>
            </a:r>
            <a:r>
              <a:rPr lang="en-US" sz="1200" dirty="0">
                <a:solidFill>
                  <a:srgbClr val="006600"/>
                </a:solidFill>
                <a:latin typeface="+mn-lt"/>
              </a:rPr>
              <a:t> Park, Reading, U.K.</a:t>
            </a:r>
          </a:p>
          <a:p>
            <a:pPr fontAlgn="auto">
              <a:spcBef>
                <a:spcPts val="0"/>
              </a:spcBef>
              <a:spcAft>
                <a:spcPts val="0"/>
              </a:spcAft>
              <a:defRPr/>
            </a:pPr>
            <a:r>
              <a:rPr lang="en-US" sz="1200" dirty="0">
                <a:solidFill>
                  <a:srgbClr val="006600"/>
                </a:solidFill>
                <a:latin typeface="+mn-lt"/>
              </a:rPr>
              <a:t>3. </a:t>
            </a:r>
            <a:r>
              <a:rPr lang="en-US" sz="1200" dirty="0" err="1">
                <a:solidFill>
                  <a:srgbClr val="006600"/>
                </a:solidFill>
                <a:latin typeface="+mn-lt"/>
              </a:rPr>
              <a:t>Treadon</a:t>
            </a:r>
            <a:r>
              <a:rPr lang="en-US" sz="1200" dirty="0">
                <a:solidFill>
                  <a:srgbClr val="006600"/>
                </a:solidFill>
                <a:latin typeface="+mn-lt"/>
              </a:rPr>
              <a:t>, R. E., 1996: Physical initialization in the NMC global data  assimilation system. Meteor. Atmos. Phys., 60, 57–86.</a:t>
            </a:r>
            <a:endParaRPr lang="en-US" sz="1400" dirty="0">
              <a:solidFill>
                <a:srgbClr val="006600"/>
              </a:solidFill>
              <a:latin typeface="+mn-lt"/>
            </a:endParaRPr>
          </a:p>
        </p:txBody>
      </p:sp>
      <p:sp>
        <p:nvSpPr>
          <p:cNvPr id="2" name="Slide Number Placeholder 1"/>
          <p:cNvSpPr>
            <a:spLocks noGrp="1"/>
          </p:cNvSpPr>
          <p:nvPr>
            <p:ph type="sldNum" sz="quarter" idx="12"/>
          </p:nvPr>
        </p:nvSpPr>
        <p:spPr/>
        <p:txBody>
          <a:bodyPr/>
          <a:lstStyle/>
          <a:p>
            <a:fld id="{F6C20618-1625-4C1B-B027-7DF2EBB9C431}" type="slidenum">
              <a:rPr lang="en-US" smtClean="0"/>
              <a:pPr/>
              <a:t>11</a:t>
            </a:fld>
            <a:endParaRPr lang="en-US"/>
          </a:p>
        </p:txBody>
      </p:sp>
    </p:spTree>
    <p:extLst>
      <p:ext uri="{BB962C8B-B14F-4D97-AF65-F5344CB8AC3E}">
        <p14:creationId xmlns:p14="http://schemas.microsoft.com/office/powerpoint/2010/main" val="1760222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655638"/>
          </a:xfrm>
        </p:spPr>
        <p:txBody>
          <a:bodyPr>
            <a:normAutofit/>
          </a:bodyPr>
          <a:lstStyle/>
          <a:p>
            <a:r>
              <a:rPr lang="en-US" sz="3600" b="1" dirty="0" smtClean="0">
                <a:solidFill>
                  <a:srgbClr val="FF0000"/>
                </a:solidFill>
              </a:rPr>
              <a:t>How Global Physical Initialization Performs</a:t>
            </a:r>
            <a:endParaRPr lang="en-US" sz="3600" b="1" dirty="0">
              <a:solidFill>
                <a:srgbClr val="FF0000"/>
              </a:solidFill>
            </a:endParaRPr>
          </a:p>
        </p:txBody>
      </p:sp>
      <p:pic>
        <p:nvPicPr>
          <p:cNvPr id="4" name="Picture 3" descr="PI-ECMWF.bmp"/>
          <p:cNvPicPr/>
          <p:nvPr/>
        </p:nvPicPr>
        <p:blipFill>
          <a:blip r:embed="rId3" cstate="print"/>
          <a:stretch>
            <a:fillRect/>
          </a:stretch>
        </p:blipFill>
        <p:spPr>
          <a:xfrm>
            <a:off x="1066800" y="838200"/>
            <a:ext cx="7696200" cy="4648200"/>
          </a:xfrm>
          <a:prstGeom prst="rect">
            <a:avLst/>
          </a:prstGeom>
        </p:spPr>
      </p:pic>
      <p:sp>
        <p:nvSpPr>
          <p:cNvPr id="5" name="TextBox 4"/>
          <p:cNvSpPr txBox="1"/>
          <p:nvPr/>
        </p:nvSpPr>
        <p:spPr>
          <a:xfrm>
            <a:off x="0" y="5070901"/>
            <a:ext cx="8991599" cy="830997"/>
          </a:xfrm>
          <a:prstGeom prst="rect">
            <a:avLst/>
          </a:prstGeom>
          <a:noFill/>
        </p:spPr>
        <p:txBody>
          <a:bodyPr wrap="square" rtlCol="0">
            <a:spAutoFit/>
          </a:bodyPr>
          <a:lstStyle/>
          <a:p>
            <a:pPr algn="just"/>
            <a:r>
              <a:rPr lang="en-US" sz="1600" b="1" dirty="0" smtClean="0"/>
              <a:t>Figure: </a:t>
            </a:r>
            <a:r>
              <a:rPr lang="en-US" sz="1600" b="1" dirty="0"/>
              <a:t>(a) </a:t>
            </a:r>
            <a:r>
              <a:rPr lang="en-US" sz="1600" dirty="0"/>
              <a:t>Observed (based on SSM/I OLR and rain gauge) 24-hr rainfall estimate (mm</a:t>
            </a:r>
            <a:r>
              <a:rPr lang="en-US" sz="1600" dirty="0" smtClean="0"/>
              <a:t>., day-1</a:t>
            </a:r>
            <a:r>
              <a:rPr lang="en-US" sz="1600" dirty="0"/>
              <a:t>) between 1200 UTC 21</a:t>
            </a:r>
            <a:r>
              <a:rPr lang="en-US" sz="1600" baseline="30000" dirty="0"/>
              <a:t>st</a:t>
            </a:r>
            <a:r>
              <a:rPr lang="en-US" sz="1600" dirty="0"/>
              <a:t> August and 1200 UTC 22</a:t>
            </a:r>
            <a:r>
              <a:rPr lang="en-US" sz="1600" baseline="30000" dirty="0"/>
              <a:t>nd</a:t>
            </a:r>
            <a:r>
              <a:rPr lang="en-US" sz="1600" dirty="0"/>
              <a:t> August 1992, </a:t>
            </a:r>
            <a:r>
              <a:rPr lang="en-US" sz="1600" dirty="0" smtClean="0"/>
              <a:t>compared </a:t>
            </a:r>
            <a:r>
              <a:rPr lang="en-US" sz="1600" dirty="0"/>
              <a:t>with </a:t>
            </a:r>
            <a:r>
              <a:rPr lang="en-US" sz="1600" dirty="0" smtClean="0"/>
              <a:t>(b)Physically </a:t>
            </a:r>
            <a:r>
              <a:rPr lang="en-US" sz="1600" dirty="0"/>
              <a:t>initialized precipitation (using FSU GSM at T255 resolution</a:t>
            </a:r>
            <a:r>
              <a:rPr lang="en-US" sz="1600" dirty="0" smtClean="0"/>
              <a:t>) and </a:t>
            </a:r>
            <a:r>
              <a:rPr lang="en-US" sz="1600" b="1" dirty="0" smtClean="0"/>
              <a:t>(c)</a:t>
            </a:r>
            <a:r>
              <a:rPr lang="en-US" sz="1600" dirty="0" smtClean="0"/>
              <a:t>Control run (un-initialized run).</a:t>
            </a:r>
            <a:endParaRPr lang="en-US" sz="1600" dirty="0"/>
          </a:p>
        </p:txBody>
      </p:sp>
      <p:sp>
        <p:nvSpPr>
          <p:cNvPr id="6" name="TextBox 5"/>
          <p:cNvSpPr txBox="1"/>
          <p:nvPr/>
        </p:nvSpPr>
        <p:spPr>
          <a:xfrm>
            <a:off x="-76200" y="1981200"/>
            <a:ext cx="1121013" cy="338554"/>
          </a:xfrm>
          <a:prstGeom prst="rect">
            <a:avLst/>
          </a:prstGeom>
          <a:noFill/>
        </p:spPr>
        <p:txBody>
          <a:bodyPr wrap="none" rtlCol="0">
            <a:spAutoFit/>
          </a:bodyPr>
          <a:lstStyle/>
          <a:p>
            <a:r>
              <a:rPr lang="en-US" sz="1600" dirty="0" smtClean="0"/>
              <a:t>Correlation</a:t>
            </a:r>
            <a:endParaRPr lang="en-US" sz="1600" dirty="0"/>
          </a:p>
        </p:txBody>
      </p:sp>
      <p:sp>
        <p:nvSpPr>
          <p:cNvPr id="7" name="TextBox 6"/>
          <p:cNvSpPr txBox="1"/>
          <p:nvPr/>
        </p:nvSpPr>
        <p:spPr>
          <a:xfrm>
            <a:off x="152400" y="2819400"/>
            <a:ext cx="1034257" cy="646331"/>
          </a:xfrm>
          <a:prstGeom prst="rect">
            <a:avLst/>
          </a:prstGeom>
          <a:noFill/>
        </p:spPr>
        <p:txBody>
          <a:bodyPr wrap="none" rtlCol="0">
            <a:spAutoFit/>
          </a:bodyPr>
          <a:lstStyle/>
          <a:p>
            <a:r>
              <a:rPr lang="en-US" dirty="0" smtClean="0"/>
              <a:t>0.93</a:t>
            </a:r>
          </a:p>
          <a:p>
            <a:r>
              <a:rPr lang="en-US" dirty="0" smtClean="0"/>
              <a:t>High Skill</a:t>
            </a:r>
            <a:endParaRPr lang="en-US" dirty="0"/>
          </a:p>
        </p:txBody>
      </p:sp>
      <p:sp>
        <p:nvSpPr>
          <p:cNvPr id="8" name="TextBox 7"/>
          <p:cNvSpPr txBox="1"/>
          <p:nvPr/>
        </p:nvSpPr>
        <p:spPr>
          <a:xfrm>
            <a:off x="304800" y="4038600"/>
            <a:ext cx="990079" cy="646331"/>
          </a:xfrm>
          <a:prstGeom prst="rect">
            <a:avLst/>
          </a:prstGeom>
          <a:noFill/>
        </p:spPr>
        <p:txBody>
          <a:bodyPr wrap="none" rtlCol="0">
            <a:spAutoFit/>
          </a:bodyPr>
          <a:lstStyle/>
          <a:p>
            <a:r>
              <a:rPr lang="en-US" dirty="0" smtClean="0"/>
              <a:t>0.31</a:t>
            </a:r>
          </a:p>
          <a:p>
            <a:r>
              <a:rPr lang="en-US" dirty="0" smtClean="0"/>
              <a:t>Low Skill</a:t>
            </a:r>
            <a:endParaRPr lang="en-US" dirty="0"/>
          </a:p>
        </p:txBody>
      </p:sp>
      <p:sp>
        <p:nvSpPr>
          <p:cNvPr id="9" name="TextBox 8"/>
          <p:cNvSpPr txBox="1"/>
          <p:nvPr/>
        </p:nvSpPr>
        <p:spPr>
          <a:xfrm>
            <a:off x="132736" y="6073718"/>
            <a:ext cx="8991599" cy="338554"/>
          </a:xfrm>
          <a:prstGeom prst="rect">
            <a:avLst/>
          </a:prstGeom>
          <a:noFill/>
        </p:spPr>
        <p:txBody>
          <a:bodyPr wrap="square" rtlCol="0">
            <a:spAutoFit/>
          </a:bodyPr>
          <a:lstStyle/>
          <a:p>
            <a:pPr algn="just"/>
            <a:r>
              <a:rPr lang="en-US" sz="1600" b="1" dirty="0" smtClean="0">
                <a:solidFill>
                  <a:srgbClr val="006666"/>
                </a:solidFill>
              </a:rPr>
              <a:t>IN GLOBAL PHYSICAL INITIALIZATION WE USE TRMM RAIN ESTIMATES AND GFS GLOBAL ANALYSIS.</a:t>
            </a:r>
            <a:endParaRPr lang="en-US" sz="1600" b="1" dirty="0">
              <a:solidFill>
                <a:srgbClr val="006666"/>
              </a:solidFill>
            </a:endParaRPr>
          </a:p>
        </p:txBody>
      </p:sp>
      <p:sp>
        <p:nvSpPr>
          <p:cNvPr id="3" name="TextBox 2"/>
          <p:cNvSpPr txBox="1"/>
          <p:nvPr/>
        </p:nvSpPr>
        <p:spPr>
          <a:xfrm>
            <a:off x="5943600" y="838200"/>
            <a:ext cx="1447800" cy="369332"/>
          </a:xfrm>
          <a:prstGeom prst="rect">
            <a:avLst/>
          </a:prstGeom>
          <a:noFill/>
        </p:spPr>
        <p:txBody>
          <a:bodyPr wrap="square" rtlCol="0">
            <a:spAutoFit/>
          </a:bodyPr>
          <a:lstStyle/>
          <a:p>
            <a:r>
              <a:rPr lang="en-US" b="1" dirty="0" err="1" smtClean="0">
                <a:solidFill>
                  <a:srgbClr val="00B0F0"/>
                </a:solidFill>
              </a:rPr>
              <a:t>Nowcasting</a:t>
            </a:r>
            <a:endParaRPr lang="en-US" b="1" dirty="0">
              <a:solidFill>
                <a:srgbClr val="00B0F0"/>
              </a:solidFill>
            </a:endParaRPr>
          </a:p>
        </p:txBody>
      </p:sp>
    </p:spTree>
    <p:extLst>
      <p:ext uri="{BB962C8B-B14F-4D97-AF65-F5344CB8AC3E}">
        <p14:creationId xmlns:p14="http://schemas.microsoft.com/office/powerpoint/2010/main" val="3539887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609600"/>
          </a:xfrm>
        </p:spPr>
        <p:txBody>
          <a:bodyPr/>
          <a:lstStyle/>
          <a:p>
            <a:pPr eaLnBrk="1" hangingPunct="1"/>
            <a:r>
              <a:rPr lang="en-US" altLang="en-US" sz="3000" b="1" smtClean="0">
                <a:solidFill>
                  <a:srgbClr val="FF0000"/>
                </a:solidFill>
              </a:rPr>
              <a:t>Physical Initialization for Cloud Resolving Models </a:t>
            </a:r>
          </a:p>
        </p:txBody>
      </p:sp>
      <p:sp>
        <p:nvSpPr>
          <p:cNvPr id="3" name="Content Placeholder 2"/>
          <p:cNvSpPr>
            <a:spLocks noGrp="1"/>
          </p:cNvSpPr>
          <p:nvPr>
            <p:ph idx="1"/>
          </p:nvPr>
        </p:nvSpPr>
        <p:spPr>
          <a:xfrm>
            <a:off x="76200" y="533400"/>
            <a:ext cx="8991600" cy="6096000"/>
          </a:xfrm>
        </p:spPr>
        <p:txBody>
          <a:bodyPr rtlCol="0">
            <a:normAutofit fontScale="55000" lnSpcReduction="20000"/>
          </a:bodyPr>
          <a:lstStyle/>
          <a:p>
            <a:pPr algn="just" eaLnBrk="1" fontAlgn="auto" hangingPunct="1">
              <a:lnSpc>
                <a:spcPct val="120000"/>
              </a:lnSpc>
              <a:spcAft>
                <a:spcPts val="0"/>
              </a:spcAft>
              <a:buFont typeface="Arial" pitchFamily="34" charset="0"/>
              <a:buChar char="•"/>
              <a:defRPr/>
            </a:pPr>
            <a:r>
              <a:rPr lang="en-US" b="1" dirty="0">
                <a:solidFill>
                  <a:srgbClr val="006666"/>
                </a:solidFill>
                <a:latin typeface="Times New Roman" pitchFamily="18" charset="0"/>
                <a:cs typeface="Times New Roman" pitchFamily="18" charset="0"/>
              </a:rPr>
              <a:t>Matching model rain rates </a:t>
            </a:r>
            <a:r>
              <a:rPr lang="en-US" dirty="0">
                <a:latin typeface="Times New Roman" pitchFamily="18" charset="0"/>
                <a:cs typeface="Times New Roman" pitchFamily="18" charset="0"/>
              </a:rPr>
              <a:t>at any </a:t>
            </a:r>
            <a:r>
              <a:rPr lang="en-US" dirty="0" smtClean="0">
                <a:latin typeface="Times New Roman" pitchFamily="18" charset="0"/>
                <a:cs typeface="Times New Roman" pitchFamily="18" charset="0"/>
              </a:rPr>
              <a:t>horizontal </a:t>
            </a:r>
            <a:r>
              <a:rPr lang="en-US" dirty="0">
                <a:latin typeface="Times New Roman" pitchFamily="18" charset="0"/>
                <a:cs typeface="Times New Roman" pitchFamily="18" charset="0"/>
              </a:rPr>
              <a:t>grid point to satellite-based estimates of rain rates (interpolated to that time step) calls for a change of the model's vertical profile of moisture by a factor of (1+ε), where ε is defined by the </a:t>
            </a:r>
            <a:r>
              <a:rPr lang="en-US" dirty="0" smtClean="0">
                <a:latin typeface="Times New Roman" pitchFamily="18" charset="0"/>
                <a:cs typeface="Times New Roman" pitchFamily="18" charset="0"/>
              </a:rPr>
              <a:t>relation: </a:t>
            </a:r>
          </a:p>
          <a:p>
            <a:pPr algn="just" eaLnBrk="1" fontAlgn="auto" hangingPunct="1">
              <a:spcAft>
                <a:spcPts val="0"/>
              </a:spcAft>
              <a:buFont typeface="Arial" pitchFamily="34" charset="0"/>
              <a:buNone/>
              <a:defRPr/>
            </a:pPr>
            <a:endParaRPr lang="en-US" dirty="0" smtClean="0">
              <a:latin typeface="Times New Roman" pitchFamily="18" charset="0"/>
              <a:cs typeface="Times New Roman" pitchFamily="18" charset="0"/>
            </a:endParaRPr>
          </a:p>
          <a:p>
            <a:pPr algn="just" eaLnBrk="1" fontAlgn="auto" hangingPunct="1">
              <a:spcAft>
                <a:spcPts val="0"/>
              </a:spcAft>
              <a:buFont typeface="Arial" pitchFamily="34" charset="0"/>
              <a:buNone/>
              <a:defRPr/>
            </a:pPr>
            <a:endParaRPr lang="en-US" dirty="0" smtClean="0">
              <a:latin typeface="Times New Roman" pitchFamily="18" charset="0"/>
              <a:cs typeface="Times New Roman" pitchFamily="18" charset="0"/>
            </a:endParaRPr>
          </a:p>
          <a:p>
            <a:pPr algn="just" eaLnBrk="1" fontAlgn="auto" hangingPunct="1">
              <a:spcAft>
                <a:spcPts val="0"/>
              </a:spcAft>
              <a:buFont typeface="Arial" pitchFamily="34" charset="0"/>
              <a:buNone/>
              <a:defRPr/>
            </a:pPr>
            <a:endParaRPr lang="en-US" dirty="0" smtClean="0">
              <a:latin typeface="Times New Roman" pitchFamily="18" charset="0"/>
              <a:cs typeface="Times New Roman" pitchFamily="18" charset="0"/>
            </a:endParaRPr>
          </a:p>
          <a:p>
            <a:pPr algn="just" eaLnBrk="1" fontAlgn="auto" hangingPunct="1">
              <a:spcAft>
                <a:spcPts val="0"/>
              </a:spcAft>
              <a:buFont typeface="Arial" pitchFamily="34" charset="0"/>
              <a:buNone/>
              <a:defRPr/>
            </a:pPr>
            <a:r>
              <a:rPr lang="en-US" dirty="0" smtClean="0">
                <a:latin typeface="Times New Roman" pitchFamily="18" charset="0"/>
                <a:cs typeface="Times New Roman" pitchFamily="18" charset="0"/>
              </a:rPr>
              <a:t>     Model </a:t>
            </a:r>
            <a:r>
              <a:rPr lang="en-US" dirty="0">
                <a:latin typeface="Times New Roman" pitchFamily="18" charset="0"/>
                <a:cs typeface="Times New Roman" pitchFamily="18" charset="0"/>
              </a:rPr>
              <a:t>total column rain </a:t>
            </a:r>
            <a:r>
              <a:rPr lang="en-US" dirty="0" smtClean="0">
                <a:latin typeface="Times New Roman" pitchFamily="18" charset="0"/>
                <a:cs typeface="Times New Roman" pitchFamily="18" charset="0"/>
              </a:rPr>
              <a:t>rate:</a:t>
            </a:r>
          </a:p>
          <a:p>
            <a:pPr algn="just" eaLnBrk="1" fontAlgn="auto" hangingPunct="1">
              <a:spcAft>
                <a:spcPts val="0"/>
              </a:spcAft>
              <a:buFont typeface="Arial" pitchFamily="34" charset="0"/>
              <a:buChar char="•"/>
              <a:defRPr/>
            </a:pPr>
            <a:endParaRPr lang="en-US" dirty="0" smtClean="0">
              <a:latin typeface="Times New Roman" pitchFamily="18" charset="0"/>
              <a:cs typeface="Times New Roman" pitchFamily="18" charset="0"/>
            </a:endParaRPr>
          </a:p>
          <a:p>
            <a:pPr algn="just" eaLnBrk="1" fontAlgn="auto" hangingPunct="1">
              <a:spcAft>
                <a:spcPts val="0"/>
              </a:spcAft>
              <a:buFont typeface="Arial" pitchFamily="34" charset="0"/>
              <a:buNone/>
              <a:defRPr/>
            </a:pPr>
            <a:r>
              <a:rPr lang="en-US"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where       is  the </a:t>
            </a:r>
            <a:r>
              <a:rPr lang="en-US" sz="2600" dirty="0">
                <a:latin typeface="Times New Roman" pitchFamily="18" charset="0"/>
                <a:cs typeface="Times New Roman" pitchFamily="18" charset="0"/>
              </a:rPr>
              <a:t>vertical velocity, q is the specific humidity and  </a:t>
            </a: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     is </a:t>
            </a:r>
            <a:r>
              <a:rPr lang="en-US" sz="2600" dirty="0">
                <a:latin typeface="Times New Roman" pitchFamily="18" charset="0"/>
                <a:cs typeface="Times New Roman" pitchFamily="18" charset="0"/>
              </a:rPr>
              <a:t>the surface pressure</a:t>
            </a:r>
            <a:r>
              <a:rPr lang="en-US" sz="2600" dirty="0" smtClean="0">
                <a:latin typeface="Times New Roman" pitchFamily="18" charset="0"/>
                <a:cs typeface="Times New Roman" pitchFamily="18" charset="0"/>
              </a:rPr>
              <a:t>.</a:t>
            </a:r>
          </a:p>
          <a:p>
            <a:pPr algn="just" eaLnBrk="1" fontAlgn="auto" hangingPunct="1">
              <a:spcAft>
                <a:spcPts val="0"/>
              </a:spcAft>
              <a:buFont typeface="Arial" pitchFamily="34" charset="0"/>
              <a:buNone/>
              <a:defRPr/>
            </a:pPr>
            <a:endParaRPr lang="en-US" sz="2600" dirty="0">
              <a:latin typeface="Times New Roman" pitchFamily="18" charset="0"/>
              <a:cs typeface="Times New Roman" pitchFamily="18" charset="0"/>
            </a:endParaRPr>
          </a:p>
          <a:p>
            <a:pPr algn="just" eaLnBrk="1" fontAlgn="auto" hangingPunct="1">
              <a:spcAft>
                <a:spcPts val="0"/>
              </a:spcAft>
              <a:buFont typeface="Arial" pitchFamily="34" charset="0"/>
              <a:buChar char="•"/>
              <a:defRPr/>
            </a:pPr>
            <a:r>
              <a:rPr lang="en-US" dirty="0" smtClean="0">
                <a:latin typeface="Times New Roman" pitchFamily="18" charset="0"/>
                <a:cs typeface="Times New Roman" pitchFamily="18" charset="0"/>
              </a:rPr>
              <a:t>     is </a:t>
            </a:r>
            <a:r>
              <a:rPr lang="en-US" dirty="0">
                <a:latin typeface="Times New Roman" pitchFamily="18" charset="0"/>
                <a:cs typeface="Times New Roman" pitchFamily="18" charset="0"/>
              </a:rPr>
              <a:t>not changed in order to avoid excitation of gravity waves and mass motion imbalances. Moisture is more of a passive variable and its vertical profile is changed during physical initialization. </a:t>
            </a:r>
            <a:endParaRPr lang="en-US" dirty="0" smtClean="0">
              <a:latin typeface="Times New Roman" pitchFamily="18" charset="0"/>
              <a:cs typeface="Times New Roman" pitchFamily="18" charset="0"/>
            </a:endParaRPr>
          </a:p>
          <a:p>
            <a:pPr algn="just" eaLnBrk="1" fontAlgn="auto" hangingPunct="1">
              <a:spcAft>
                <a:spcPts val="0"/>
              </a:spcAft>
              <a:buFont typeface="Arial" pitchFamily="34" charset="0"/>
              <a:buChar char="•"/>
              <a:defRPr/>
            </a:pPr>
            <a:r>
              <a:rPr lang="en-US" dirty="0" smtClean="0">
                <a:latin typeface="Times New Roman" pitchFamily="18" charset="0"/>
                <a:cs typeface="Times New Roman" pitchFamily="18" charset="0"/>
              </a:rPr>
              <a:t>Note </a:t>
            </a:r>
            <a:r>
              <a:rPr lang="en-US" dirty="0">
                <a:latin typeface="Times New Roman" pitchFamily="18" charset="0"/>
                <a:cs typeface="Times New Roman" pitchFamily="18" charset="0"/>
              </a:rPr>
              <a:t>that </a:t>
            </a:r>
            <a:r>
              <a:rPr lang="en-US" dirty="0" smtClean="0">
                <a:latin typeface="Times New Roman" pitchFamily="18" charset="0"/>
                <a:cs typeface="Times New Roman" pitchFamily="18" charset="0"/>
              </a:rPr>
              <a:t>the relation                   is </a:t>
            </a:r>
            <a:r>
              <a:rPr lang="en-US" dirty="0">
                <a:latin typeface="Times New Roman" pitchFamily="18" charset="0"/>
                <a:cs typeface="Times New Roman" pitchFamily="18" charset="0"/>
              </a:rPr>
              <a:t>a measure of the rate of condensation, if </a:t>
            </a:r>
            <a:r>
              <a:rPr lang="en-US" dirty="0" smtClean="0">
                <a:latin typeface="Times New Roman" pitchFamily="18" charset="0"/>
                <a:cs typeface="Times New Roman" pitchFamily="18" charset="0"/>
              </a:rPr>
              <a:t>super saturation </a:t>
            </a:r>
            <a:r>
              <a:rPr lang="en-US" dirty="0">
                <a:latin typeface="Times New Roman" pitchFamily="18" charset="0"/>
                <a:cs typeface="Times New Roman" pitchFamily="18" charset="0"/>
              </a:rPr>
              <a:t>is not permitted. </a:t>
            </a:r>
            <a:endParaRPr lang="en-US" dirty="0" smtClean="0">
              <a:latin typeface="Times New Roman" pitchFamily="18" charset="0"/>
              <a:cs typeface="Times New Roman" pitchFamily="18" charset="0"/>
            </a:endParaRPr>
          </a:p>
          <a:p>
            <a:pPr algn="just" eaLnBrk="1" fontAlgn="auto" hangingPunct="1">
              <a:spcAft>
                <a:spcPts val="0"/>
              </a:spcAft>
              <a:buFont typeface="Arial" pitchFamily="34" charset="0"/>
              <a:buChar char="•"/>
              <a:defRPr/>
            </a:pPr>
            <a:r>
              <a:rPr lang="en-US" dirty="0" smtClean="0">
                <a:latin typeface="Times New Roman" pitchFamily="18" charset="0"/>
                <a:cs typeface="Times New Roman" pitchFamily="18" charset="0"/>
              </a:rPr>
              <a:t>This </a:t>
            </a:r>
            <a:r>
              <a:rPr lang="en-US" dirty="0">
                <a:latin typeface="Times New Roman" pitchFamily="18" charset="0"/>
                <a:cs typeface="Times New Roman" pitchFamily="18" charset="0"/>
              </a:rPr>
              <a:t>is approximated above </a:t>
            </a:r>
            <a:r>
              <a:rPr lang="en-US" dirty="0" smtClean="0">
                <a:latin typeface="Times New Roman" pitchFamily="18" charset="0"/>
                <a:cs typeface="Times New Roman" pitchFamily="18" charset="0"/>
              </a:rPr>
              <a:t>by</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and also note that  </a:t>
            </a:r>
            <a:r>
              <a:rPr lang="en-US" dirty="0" smtClean="0">
                <a:latin typeface="Times New Roman" pitchFamily="18" charset="0"/>
                <a:cs typeface="Times New Roman" pitchFamily="18" charset="0"/>
              </a:rPr>
              <a:t>             the </a:t>
            </a:r>
            <a:r>
              <a:rPr lang="en-US" dirty="0">
                <a:latin typeface="Times New Roman" pitchFamily="18" charset="0"/>
                <a:cs typeface="Times New Roman" pitchFamily="18" charset="0"/>
              </a:rPr>
              <a:t>saturation value</a:t>
            </a:r>
            <a:r>
              <a:rPr lang="en-US" dirty="0" smtClean="0">
                <a:latin typeface="Times New Roman" pitchFamily="18" charset="0"/>
                <a:cs typeface="Times New Roman" pitchFamily="18" charset="0"/>
              </a:rPr>
              <a:t>).</a:t>
            </a:r>
          </a:p>
          <a:p>
            <a:pPr algn="just" eaLnBrk="1" fontAlgn="auto" hangingPunct="1">
              <a:spcAft>
                <a:spcPts val="0"/>
              </a:spcAft>
              <a:buFont typeface="Arial" pitchFamily="34" charset="0"/>
              <a:buChar char="•"/>
              <a:defRPr/>
            </a:pPr>
            <a:endParaRPr lang="en-US" dirty="0">
              <a:latin typeface="Times New Roman" pitchFamily="18" charset="0"/>
              <a:cs typeface="Times New Roman" pitchFamily="18" charset="0"/>
            </a:endParaRPr>
          </a:p>
          <a:p>
            <a:pPr eaLnBrk="1" fontAlgn="auto" hangingPunct="1">
              <a:spcAft>
                <a:spcPts val="0"/>
              </a:spcAft>
              <a:buFont typeface="Arial" pitchFamily="34" charset="0"/>
              <a:buChar char="•"/>
              <a:defRPr/>
            </a:pPr>
            <a:r>
              <a:rPr lang="en-US" dirty="0">
                <a:latin typeface="Times New Roman" pitchFamily="18" charset="0"/>
                <a:cs typeface="Times New Roman" pitchFamily="18" charset="0"/>
              </a:rPr>
              <a:t>The model rain rate is being forced towards the satellite-based value with the modification of the moisture by the parameter 1+ε. However, that does not guarantee that the model will accept that value since all other model variables must come into equilibrium with that change of moisture and the rain rate. This necessitates the other steps of physical initialization</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124"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25" name="Rectangle 22"/>
          <p:cNvSpPr>
            <a:spLocks noChangeArrowheads="1"/>
          </p:cNvSpPr>
          <p:nvPr/>
        </p:nvSpPr>
        <p:spPr bwMode="auto">
          <a:xfrm>
            <a:off x="0" y="990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126" name="Rectangle 2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27"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28"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29" name="Rectangle 3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30" name="Rectangle 31"/>
          <p:cNvSpPr>
            <a:spLocks noChangeArrowheads="1"/>
          </p:cNvSpPr>
          <p:nvPr/>
        </p:nvSpPr>
        <p:spPr bwMode="auto">
          <a:xfrm>
            <a:off x="0" y="190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a:latin typeface="Verdana" pitchFamily="34" charset="0"/>
                <a:cs typeface="Times New Roman" pitchFamily="18" charset="0"/>
              </a:rPr>
              <a:t> </a:t>
            </a:r>
            <a:r>
              <a:rPr lang="en-US" altLang="en-US" sz="1100"/>
              <a:t> </a:t>
            </a:r>
            <a:endParaRPr lang="en-US" altLang="en-US"/>
          </a:p>
        </p:txBody>
      </p:sp>
      <p:sp>
        <p:nvSpPr>
          <p:cNvPr id="5131" name="Rectangle 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32" name="AutoShape 2"/>
          <p:cNvSpPr>
            <a:spLocks noChangeArrowheads="1"/>
          </p:cNvSpPr>
          <p:nvPr/>
        </p:nvSpPr>
        <p:spPr bwMode="auto">
          <a:xfrm>
            <a:off x="3257550" y="4495800"/>
            <a:ext cx="1085850" cy="419100"/>
          </a:xfrm>
          <a:prstGeom prst="roundRect">
            <a:avLst>
              <a:gd name="adj" fmla="val 16667"/>
            </a:avLst>
          </a:prstGeom>
          <a:solidFill>
            <a:srgbClr val="CE02A2">
              <a:alpha val="38039"/>
            </a:srgbClr>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33" name="AutoShape 3"/>
          <p:cNvSpPr>
            <a:spLocks noChangeArrowheads="1"/>
          </p:cNvSpPr>
          <p:nvPr/>
        </p:nvSpPr>
        <p:spPr bwMode="auto">
          <a:xfrm>
            <a:off x="6324600" y="1143000"/>
            <a:ext cx="2590800" cy="638175"/>
          </a:xfrm>
          <a:prstGeom prst="roundRect">
            <a:avLst>
              <a:gd name="adj" fmla="val 16667"/>
            </a:avLst>
          </a:prstGeom>
          <a:solidFill>
            <a:srgbClr val="00B0F0">
              <a:alpha val="38039"/>
            </a:srgbClr>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34" name="AutoShape 2"/>
          <p:cNvSpPr>
            <a:spLocks noChangeArrowheads="1"/>
          </p:cNvSpPr>
          <p:nvPr/>
        </p:nvSpPr>
        <p:spPr bwMode="auto">
          <a:xfrm>
            <a:off x="1143000" y="2667000"/>
            <a:ext cx="304800" cy="381000"/>
          </a:xfrm>
          <a:prstGeom prst="roundRect">
            <a:avLst>
              <a:gd name="adj" fmla="val 16667"/>
            </a:avLst>
          </a:prstGeom>
          <a:solidFill>
            <a:srgbClr val="CE02A2">
              <a:alpha val="38039"/>
            </a:srgbClr>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35" name="AutoShape 2"/>
          <p:cNvSpPr>
            <a:spLocks noChangeArrowheads="1"/>
          </p:cNvSpPr>
          <p:nvPr/>
        </p:nvSpPr>
        <p:spPr bwMode="auto">
          <a:xfrm>
            <a:off x="419100" y="3200400"/>
            <a:ext cx="304800" cy="304800"/>
          </a:xfrm>
          <a:prstGeom prst="roundRect">
            <a:avLst>
              <a:gd name="adj" fmla="val 16667"/>
            </a:avLst>
          </a:prstGeom>
          <a:solidFill>
            <a:srgbClr val="CE02A2">
              <a:alpha val="38039"/>
            </a:srgbClr>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36" name="AutoShape 2"/>
          <p:cNvSpPr>
            <a:spLocks noChangeArrowheads="1"/>
          </p:cNvSpPr>
          <p:nvPr/>
        </p:nvSpPr>
        <p:spPr bwMode="auto">
          <a:xfrm>
            <a:off x="6172200" y="4572000"/>
            <a:ext cx="685800" cy="304800"/>
          </a:xfrm>
          <a:prstGeom prst="roundRect">
            <a:avLst>
              <a:gd name="adj" fmla="val 16667"/>
            </a:avLst>
          </a:prstGeom>
          <a:solidFill>
            <a:srgbClr val="CE02A2">
              <a:alpha val="38039"/>
            </a:srgbClr>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graphicFrame>
        <p:nvGraphicFramePr>
          <p:cNvPr id="5137" name="Object 122"/>
          <p:cNvGraphicFramePr>
            <a:graphicFrameLocks noChangeAspect="1"/>
          </p:cNvGraphicFramePr>
          <p:nvPr/>
        </p:nvGraphicFramePr>
        <p:xfrm>
          <a:off x="6338888" y="1143000"/>
          <a:ext cx="2657475" cy="685800"/>
        </p:xfrm>
        <a:graphic>
          <a:graphicData uri="http://schemas.openxmlformats.org/presentationml/2006/ole">
            <mc:AlternateContent xmlns:mc="http://schemas.openxmlformats.org/markup-compatibility/2006">
              <mc:Choice xmlns:v="urn:schemas-microsoft-com:vml" Requires="v">
                <p:oleObj spid="_x0000_s23994" name="Equation" r:id="rId4" imgW="1726451" imgH="533169" progId="Equation.3">
                  <p:embed/>
                </p:oleObj>
              </mc:Choice>
              <mc:Fallback>
                <p:oleObj name="Equation" r:id="rId4" imgW="1726451" imgH="533169" progId="Equation.3">
                  <p:embed/>
                  <p:pic>
                    <p:nvPicPr>
                      <p:cNvPr id="0" name="Picture 7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8888" y="1143000"/>
                        <a:ext cx="265747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38" name="Object 123"/>
          <p:cNvGraphicFramePr>
            <a:graphicFrameLocks noChangeAspect="1"/>
          </p:cNvGraphicFramePr>
          <p:nvPr/>
        </p:nvGraphicFramePr>
        <p:xfrm>
          <a:off x="3276600" y="1981200"/>
          <a:ext cx="3148013" cy="762000"/>
        </p:xfrm>
        <a:graphic>
          <a:graphicData uri="http://schemas.openxmlformats.org/presentationml/2006/ole">
            <mc:AlternateContent xmlns:mc="http://schemas.openxmlformats.org/markup-compatibility/2006">
              <mc:Choice xmlns:v="urn:schemas-microsoft-com:vml" Requires="v">
                <p:oleObj spid="_x0000_s23995" name="Equation" r:id="rId6" imgW="1993900" imgH="482600" progId="Equation.3">
                  <p:embed/>
                </p:oleObj>
              </mc:Choice>
              <mc:Fallback>
                <p:oleObj name="Equation" r:id="rId6" imgW="1993900" imgH="482600" progId="Equation.3">
                  <p:embed/>
                  <p:pic>
                    <p:nvPicPr>
                      <p:cNvPr id="0" name="Picture 7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981200"/>
                        <a:ext cx="314801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9" name="AutoShape 3"/>
          <p:cNvSpPr>
            <a:spLocks noChangeArrowheads="1"/>
          </p:cNvSpPr>
          <p:nvPr/>
        </p:nvSpPr>
        <p:spPr bwMode="auto">
          <a:xfrm>
            <a:off x="2438400" y="3962400"/>
            <a:ext cx="1095375" cy="457200"/>
          </a:xfrm>
          <a:prstGeom prst="roundRect">
            <a:avLst>
              <a:gd name="adj" fmla="val 16667"/>
            </a:avLst>
          </a:prstGeom>
          <a:solidFill>
            <a:srgbClr val="00B0F0">
              <a:alpha val="38039"/>
            </a:srgbClr>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40" name="AutoShape 2"/>
          <p:cNvSpPr>
            <a:spLocks noChangeArrowheads="1"/>
          </p:cNvSpPr>
          <p:nvPr/>
        </p:nvSpPr>
        <p:spPr bwMode="auto">
          <a:xfrm>
            <a:off x="3276600" y="1981200"/>
            <a:ext cx="3200400" cy="685800"/>
          </a:xfrm>
          <a:prstGeom prst="roundRect">
            <a:avLst>
              <a:gd name="adj" fmla="val 16667"/>
            </a:avLst>
          </a:prstGeom>
          <a:solidFill>
            <a:srgbClr val="CE02A2">
              <a:alpha val="38039"/>
            </a:srgbClr>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graphicFrame>
        <p:nvGraphicFramePr>
          <p:cNvPr id="5141" name="Object 124"/>
          <p:cNvGraphicFramePr>
            <a:graphicFrameLocks noChangeAspect="1"/>
          </p:cNvGraphicFramePr>
          <p:nvPr/>
        </p:nvGraphicFramePr>
        <p:xfrm>
          <a:off x="1143000" y="2667000"/>
          <a:ext cx="304800" cy="371475"/>
        </p:xfrm>
        <a:graphic>
          <a:graphicData uri="http://schemas.openxmlformats.org/presentationml/2006/ole">
            <mc:AlternateContent xmlns:mc="http://schemas.openxmlformats.org/markup-compatibility/2006">
              <mc:Choice xmlns:v="urn:schemas-microsoft-com:vml" Requires="v">
                <p:oleObj spid="_x0000_s23996" name="Equation" r:id="rId8" imgW="203112" imgH="342751" progId="Equation.3">
                  <p:embed/>
                </p:oleObj>
              </mc:Choice>
              <mc:Fallback>
                <p:oleObj name="Equation" r:id="rId8" imgW="203112" imgH="342751" progId="Equation.3">
                  <p:embed/>
                  <p:pic>
                    <p:nvPicPr>
                      <p:cNvPr id="0" name="Picture 7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2667000"/>
                        <a:ext cx="304800"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42" name="Object 125"/>
          <p:cNvGraphicFramePr>
            <a:graphicFrameLocks noChangeAspect="1"/>
          </p:cNvGraphicFramePr>
          <p:nvPr/>
        </p:nvGraphicFramePr>
        <p:xfrm>
          <a:off x="514350" y="3154363"/>
          <a:ext cx="203200" cy="323850"/>
        </p:xfrm>
        <a:graphic>
          <a:graphicData uri="http://schemas.openxmlformats.org/presentationml/2006/ole">
            <mc:AlternateContent xmlns:mc="http://schemas.openxmlformats.org/markup-compatibility/2006">
              <mc:Choice xmlns:v="urn:schemas-microsoft-com:vml" Requires="v">
                <p:oleObj spid="_x0000_s23997" name="Equation" r:id="rId10" imgW="203112" imgH="342751" progId="Equation.3">
                  <p:embed/>
                </p:oleObj>
              </mc:Choice>
              <mc:Fallback>
                <p:oleObj name="Equation" r:id="rId10" imgW="203112" imgH="342751" progId="Equation.3">
                  <p:embed/>
                  <p:pic>
                    <p:nvPicPr>
                      <p:cNvPr id="0" name="Picture 78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350" y="3154363"/>
                        <a:ext cx="2032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43" name="Object 126"/>
          <p:cNvGraphicFramePr>
            <a:graphicFrameLocks noChangeAspect="1"/>
          </p:cNvGraphicFramePr>
          <p:nvPr/>
        </p:nvGraphicFramePr>
        <p:xfrm>
          <a:off x="2438400" y="3905250"/>
          <a:ext cx="1130300" cy="533400"/>
        </p:xfrm>
        <a:graphic>
          <a:graphicData uri="http://schemas.openxmlformats.org/presentationml/2006/ole">
            <mc:AlternateContent xmlns:mc="http://schemas.openxmlformats.org/markup-compatibility/2006">
              <mc:Choice xmlns:v="urn:schemas-microsoft-com:vml" Requires="v">
                <p:oleObj spid="_x0000_s23998" name="Equation" r:id="rId12" imgW="558558" imgH="304668" progId="Equation.3">
                  <p:embed/>
                </p:oleObj>
              </mc:Choice>
              <mc:Fallback>
                <p:oleObj name="Equation" r:id="rId12" imgW="558558" imgH="304668" progId="Equation.3">
                  <p:embed/>
                  <p:pic>
                    <p:nvPicPr>
                      <p:cNvPr id="0" name="Picture 78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3905250"/>
                        <a:ext cx="11303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44" name="Object 127"/>
          <p:cNvGraphicFramePr>
            <a:graphicFrameLocks noChangeAspect="1"/>
          </p:cNvGraphicFramePr>
          <p:nvPr>
            <p:extLst>
              <p:ext uri="{D42A27DB-BD31-4B8C-83A1-F6EECF244321}">
                <p14:modId xmlns:p14="http://schemas.microsoft.com/office/powerpoint/2010/main" val="1922452628"/>
              </p:ext>
            </p:extLst>
          </p:nvPr>
        </p:nvGraphicFramePr>
        <p:xfrm>
          <a:off x="3286125" y="4505325"/>
          <a:ext cx="1133475" cy="609600"/>
        </p:xfrm>
        <a:graphic>
          <a:graphicData uri="http://schemas.openxmlformats.org/presentationml/2006/ole">
            <mc:AlternateContent xmlns:mc="http://schemas.openxmlformats.org/markup-compatibility/2006">
              <mc:Choice xmlns:v="urn:schemas-microsoft-com:vml" Requires="v">
                <p:oleObj spid="_x0000_s23999" name="Equation" r:id="rId14" imgW="914400" imgH="660400" progId="Equation.3">
                  <p:embed/>
                </p:oleObj>
              </mc:Choice>
              <mc:Fallback>
                <p:oleObj name="Equation" r:id="rId14" imgW="914400" imgH="660400" progId="Equation.3">
                  <p:embed/>
                  <p:pic>
                    <p:nvPicPr>
                      <p:cNvPr id="0" name="Picture 78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86125" y="4505325"/>
                        <a:ext cx="113347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45" name="Object 128"/>
          <p:cNvGraphicFramePr>
            <a:graphicFrameLocks noChangeAspect="1"/>
          </p:cNvGraphicFramePr>
          <p:nvPr/>
        </p:nvGraphicFramePr>
        <p:xfrm>
          <a:off x="5181600" y="2689225"/>
          <a:ext cx="304800" cy="395288"/>
        </p:xfrm>
        <a:graphic>
          <a:graphicData uri="http://schemas.openxmlformats.org/presentationml/2006/ole">
            <mc:AlternateContent xmlns:mc="http://schemas.openxmlformats.org/markup-compatibility/2006">
              <mc:Choice xmlns:v="urn:schemas-microsoft-com:vml" Requires="v">
                <p:oleObj spid="_x0000_s24000" name="Equation" r:id="rId16" imgW="190500" imgH="228600" progId="Equation.3">
                  <p:embed/>
                </p:oleObj>
              </mc:Choice>
              <mc:Fallback>
                <p:oleObj name="Equation" r:id="rId16" imgW="190500" imgH="228600" progId="Equation.3">
                  <p:embed/>
                  <p:pic>
                    <p:nvPicPr>
                      <p:cNvPr id="0" name="Picture 7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600" y="2689225"/>
                        <a:ext cx="304800"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46" name="Object 129"/>
          <p:cNvGraphicFramePr>
            <a:graphicFrameLocks noChangeAspect="1"/>
          </p:cNvGraphicFramePr>
          <p:nvPr/>
        </p:nvGraphicFramePr>
        <p:xfrm>
          <a:off x="6180138" y="4495800"/>
          <a:ext cx="677862" cy="381000"/>
        </p:xfrm>
        <a:graphic>
          <a:graphicData uri="http://schemas.openxmlformats.org/presentationml/2006/ole">
            <mc:AlternateContent xmlns:mc="http://schemas.openxmlformats.org/markup-compatibility/2006">
              <mc:Choice xmlns:v="urn:schemas-microsoft-com:vml" Requires="v">
                <p:oleObj spid="_x0000_s24001" name="Equation" r:id="rId18" imgW="406224" imgH="228501" progId="Equation.3">
                  <p:embed/>
                </p:oleObj>
              </mc:Choice>
              <mc:Fallback>
                <p:oleObj name="Equation" r:id="rId18" imgW="406224" imgH="228501" progId="Equation.3">
                  <p:embed/>
                  <p:pic>
                    <p:nvPicPr>
                      <p:cNvPr id="0" name="Picture 78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80138" y="4495800"/>
                        <a:ext cx="677862"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47" name="AutoShape 2"/>
          <p:cNvSpPr>
            <a:spLocks noChangeArrowheads="1"/>
          </p:cNvSpPr>
          <p:nvPr/>
        </p:nvSpPr>
        <p:spPr bwMode="auto">
          <a:xfrm>
            <a:off x="5181600" y="2743200"/>
            <a:ext cx="304800" cy="304800"/>
          </a:xfrm>
          <a:prstGeom prst="roundRect">
            <a:avLst>
              <a:gd name="adj" fmla="val 16667"/>
            </a:avLst>
          </a:prstGeom>
          <a:solidFill>
            <a:srgbClr val="CE02A2">
              <a:alpha val="38039"/>
            </a:srgbClr>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sp>
        <p:nvSpPr>
          <p:cNvPr id="5148" name="TextBox 3"/>
          <p:cNvSpPr txBox="1">
            <a:spLocks noChangeArrowheads="1"/>
          </p:cNvSpPr>
          <p:nvPr/>
        </p:nvSpPr>
        <p:spPr bwMode="auto">
          <a:xfrm>
            <a:off x="1220788" y="6324600"/>
            <a:ext cx="7313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0000CC"/>
                </a:solidFill>
                <a:latin typeface="Calibri" pitchFamily="34" charset="0"/>
              </a:rPr>
              <a:t>EXPLICIT CLOUDS AND NO CUMULUS PARAMETRIZATION</a:t>
            </a:r>
          </a:p>
        </p:txBody>
      </p:sp>
      <p:sp>
        <p:nvSpPr>
          <p:cNvPr id="2" name="Slide Number Placeholder 1"/>
          <p:cNvSpPr>
            <a:spLocks noGrp="1"/>
          </p:cNvSpPr>
          <p:nvPr>
            <p:ph type="sldNum" sz="quarter" idx="12"/>
          </p:nvPr>
        </p:nvSpPr>
        <p:spPr/>
        <p:txBody>
          <a:bodyPr/>
          <a:lstStyle/>
          <a:p>
            <a:fld id="{F6C20618-1625-4C1B-B027-7DF2EBB9C431}" type="slidenum">
              <a:rPr lang="en-US" smtClean="0"/>
              <a:pPr/>
              <a:t>13</a:t>
            </a:fld>
            <a:endParaRPr lang="en-US"/>
          </a:p>
        </p:txBody>
      </p:sp>
    </p:spTree>
    <p:extLst>
      <p:ext uri="{BB962C8B-B14F-4D97-AF65-F5344CB8AC3E}">
        <p14:creationId xmlns:p14="http://schemas.microsoft.com/office/powerpoint/2010/main" val="1746450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0" y="0"/>
            <a:ext cx="9144000" cy="533400"/>
          </a:xfrm>
        </p:spPr>
        <p:txBody>
          <a:bodyPr/>
          <a:lstStyle/>
          <a:p>
            <a:r>
              <a:rPr lang="en-US" altLang="en-US" sz="2800" b="1" dirty="0" smtClean="0">
                <a:solidFill>
                  <a:srgbClr val="FF0000"/>
                </a:solidFill>
              </a:rPr>
              <a:t>Track and Intensity of Hurricane KARL 14</a:t>
            </a:r>
            <a:r>
              <a:rPr lang="en-US" altLang="en-US" sz="2800" b="1" baseline="30000" dirty="0" smtClean="0">
                <a:solidFill>
                  <a:srgbClr val="FF0000"/>
                </a:solidFill>
              </a:rPr>
              <a:t>th</a:t>
            </a:r>
            <a:r>
              <a:rPr lang="en-US" altLang="en-US" sz="2800" b="1" dirty="0" smtClean="0">
                <a:solidFill>
                  <a:srgbClr val="FF0000"/>
                </a:solidFill>
              </a:rPr>
              <a:t>-18</a:t>
            </a:r>
            <a:r>
              <a:rPr lang="en-US" altLang="en-US" sz="2800" b="1" baseline="30000" dirty="0" smtClean="0">
                <a:solidFill>
                  <a:srgbClr val="FF0000"/>
                </a:solidFill>
              </a:rPr>
              <a:t>th</a:t>
            </a:r>
            <a:r>
              <a:rPr lang="en-US" altLang="en-US" sz="2800" b="1" dirty="0" smtClean="0">
                <a:solidFill>
                  <a:srgbClr val="FF0000"/>
                </a:solidFill>
              </a:rPr>
              <a:t> Sep 2010</a:t>
            </a:r>
            <a:r>
              <a:rPr lang="en-US" sz="2800" b="1" dirty="0" smtClean="0"/>
              <a:t>d</a:t>
            </a:r>
            <a:endParaRPr lang="en-US" altLang="en-US" sz="2800" b="1" dirty="0" smtClean="0"/>
          </a:p>
        </p:txBody>
      </p:sp>
      <p:pic>
        <p:nvPicPr>
          <p:cNvPr id="614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2275" t="4646" r="2695" b="5353"/>
          <a:stretch>
            <a:fillRect/>
          </a:stretch>
        </p:blipFill>
        <p:spPr bwMode="auto">
          <a:xfrm>
            <a:off x="0" y="609600"/>
            <a:ext cx="4724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609600"/>
            <a:ext cx="434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4"/>
          <p:cNvSpPr>
            <a:spLocks noChangeArrowheads="1"/>
          </p:cNvSpPr>
          <p:nvPr/>
        </p:nvSpPr>
        <p:spPr bwMode="auto">
          <a:xfrm>
            <a:off x="0" y="457200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000">
                <a:solidFill>
                  <a:srgbClr val="B83E18"/>
                </a:solidFill>
                <a:latin typeface="Times New Roman" pitchFamily="18" charset="0"/>
                <a:cs typeface="Times New Roman" pitchFamily="18" charset="0"/>
              </a:rPr>
              <a:t>The observed track of </a:t>
            </a:r>
            <a:r>
              <a:rPr lang="en-US" altLang="en-US" sz="2000" b="1">
                <a:solidFill>
                  <a:srgbClr val="FF3300"/>
                </a:solidFill>
                <a:latin typeface="Times New Roman" pitchFamily="18" charset="0"/>
                <a:cs typeface="Times New Roman" pitchFamily="18" charset="0"/>
              </a:rPr>
              <a:t>HURRICANE KARL</a:t>
            </a:r>
            <a:r>
              <a:rPr lang="en-US" altLang="en-US" sz="2000" b="1">
                <a:solidFill>
                  <a:srgbClr val="B83E18"/>
                </a:solidFill>
                <a:latin typeface="Times New Roman" pitchFamily="18" charset="0"/>
                <a:cs typeface="Times New Roman" pitchFamily="18" charset="0"/>
              </a:rPr>
              <a:t> </a:t>
            </a:r>
            <a:r>
              <a:rPr lang="en-US" altLang="en-US" sz="2000">
                <a:solidFill>
                  <a:srgbClr val="B83E18"/>
                </a:solidFill>
                <a:latin typeface="Times New Roman" pitchFamily="18" charset="0"/>
                <a:cs typeface="Times New Roman" pitchFamily="18" charset="0"/>
              </a:rPr>
              <a:t>during September </a:t>
            </a:r>
            <a:r>
              <a:rPr lang="en-US" altLang="en-US" sz="2000" b="1">
                <a:solidFill>
                  <a:srgbClr val="FF3300"/>
                </a:solidFill>
                <a:latin typeface="Times New Roman" pitchFamily="18" charset="0"/>
                <a:cs typeface="Times New Roman" pitchFamily="18" charset="0"/>
              </a:rPr>
              <a:t>14 to 18 2010 </a:t>
            </a:r>
            <a:r>
              <a:rPr lang="en-US" altLang="en-US" sz="2000">
                <a:solidFill>
                  <a:srgbClr val="B83E18"/>
                </a:solidFill>
                <a:latin typeface="Times New Roman" pitchFamily="18" charset="0"/>
                <a:cs typeface="Times New Roman" pitchFamily="18" charset="0"/>
              </a:rPr>
              <a:t>is shown here. </a:t>
            </a:r>
          </a:p>
          <a:p>
            <a:pPr algn="just" eaLnBrk="1" hangingPunct="1"/>
            <a:r>
              <a:rPr lang="en-US" altLang="en-US" sz="2000">
                <a:solidFill>
                  <a:srgbClr val="B83E18"/>
                </a:solidFill>
                <a:latin typeface="Times New Roman" pitchFamily="18" charset="0"/>
                <a:cs typeface="Times New Roman" pitchFamily="18" charset="0"/>
              </a:rPr>
              <a:t>The </a:t>
            </a:r>
            <a:r>
              <a:rPr lang="en-US" altLang="en-US" sz="2000" b="1">
                <a:solidFill>
                  <a:srgbClr val="B83E18"/>
                </a:solidFill>
                <a:latin typeface="Times New Roman" pitchFamily="18" charset="0"/>
                <a:cs typeface="Times New Roman" pitchFamily="18" charset="0"/>
              </a:rPr>
              <a:t>red portion </a:t>
            </a:r>
            <a:r>
              <a:rPr lang="en-US" altLang="en-US" sz="2000">
                <a:solidFill>
                  <a:srgbClr val="B83E18"/>
                </a:solidFill>
                <a:latin typeface="Times New Roman" pitchFamily="18" charset="0"/>
                <a:cs typeface="Times New Roman" pitchFamily="18" charset="0"/>
              </a:rPr>
              <a:t>of the  track, as </a:t>
            </a:r>
            <a:r>
              <a:rPr lang="en-US" altLang="en-US" sz="2000" b="1">
                <a:solidFill>
                  <a:srgbClr val="B83E18"/>
                </a:solidFill>
                <a:latin typeface="Times New Roman" pitchFamily="18" charset="0"/>
                <a:cs typeface="Times New Roman" pitchFamily="18" charset="0"/>
              </a:rPr>
              <a:t>the hurricane</a:t>
            </a:r>
            <a:r>
              <a:rPr lang="en-US" altLang="en-US" sz="2000">
                <a:solidFill>
                  <a:srgbClr val="B83E18"/>
                </a:solidFill>
                <a:latin typeface="Times New Roman" pitchFamily="18" charset="0"/>
                <a:cs typeface="Times New Roman" pitchFamily="18" charset="0"/>
              </a:rPr>
              <a:t> makes a landfall over </a:t>
            </a:r>
            <a:r>
              <a:rPr lang="en-US" altLang="en-US" sz="2000" b="1">
                <a:solidFill>
                  <a:srgbClr val="B83E18"/>
                </a:solidFill>
                <a:latin typeface="Times New Roman" pitchFamily="18" charset="0"/>
                <a:cs typeface="Times New Roman" pitchFamily="18" charset="0"/>
              </a:rPr>
              <a:t>Mexico</a:t>
            </a:r>
            <a:r>
              <a:rPr lang="en-US" altLang="en-US" sz="2000">
                <a:solidFill>
                  <a:srgbClr val="B83E18"/>
                </a:solidFill>
                <a:latin typeface="Times New Roman" pitchFamily="18" charset="0"/>
                <a:cs typeface="Times New Roman" pitchFamily="18" charset="0"/>
              </a:rPr>
              <a:t> is of interest here. Physical initialization at radar resolution was carried out starting on august 16</a:t>
            </a:r>
            <a:r>
              <a:rPr lang="en-US" altLang="en-US" sz="2000" baseline="30000">
                <a:solidFill>
                  <a:srgbClr val="B83E18"/>
                </a:solidFill>
                <a:latin typeface="Times New Roman" pitchFamily="18" charset="0"/>
                <a:cs typeface="Times New Roman" pitchFamily="18" charset="0"/>
              </a:rPr>
              <a:t>th</a:t>
            </a:r>
            <a:r>
              <a:rPr lang="en-US" altLang="en-US" sz="2000">
                <a:solidFill>
                  <a:srgbClr val="B83E18"/>
                </a:solidFill>
                <a:latin typeface="Times New Roman" pitchFamily="18" charset="0"/>
                <a:cs typeface="Times New Roman" pitchFamily="18" charset="0"/>
              </a:rPr>
              <a:t> at 12 UTC and continued for a 24 hour period, thereafter a free forecast was continued.</a:t>
            </a:r>
          </a:p>
        </p:txBody>
      </p:sp>
      <p:sp>
        <p:nvSpPr>
          <p:cNvPr id="2" name="Slide Number Placeholder 1"/>
          <p:cNvSpPr>
            <a:spLocks noGrp="1"/>
          </p:cNvSpPr>
          <p:nvPr>
            <p:ph type="sldNum" sz="quarter" idx="12"/>
          </p:nvPr>
        </p:nvSpPr>
        <p:spPr/>
        <p:txBody>
          <a:bodyPr/>
          <a:lstStyle/>
          <a:p>
            <a:fld id="{F6C20618-1625-4C1B-B027-7DF2EBB9C431}" type="slidenum">
              <a:rPr lang="en-US" smtClean="0"/>
              <a:pPr/>
              <a:t>14</a:t>
            </a:fld>
            <a:endParaRPr lang="en-US"/>
          </a:p>
        </p:txBody>
      </p:sp>
    </p:spTree>
    <p:extLst>
      <p:ext uri="{BB962C8B-B14F-4D97-AF65-F5344CB8AC3E}">
        <p14:creationId xmlns:p14="http://schemas.microsoft.com/office/powerpoint/2010/main" val="966252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Karl_16-17Sep10.gif"/>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371600" y="1524000"/>
            <a:ext cx="7467600" cy="5105400"/>
          </a:xfrm>
        </p:spPr>
      </p:pic>
      <p:sp>
        <p:nvSpPr>
          <p:cNvPr id="5" name="TextBox 4"/>
          <p:cNvSpPr txBox="1"/>
          <p:nvPr/>
        </p:nvSpPr>
        <p:spPr>
          <a:xfrm>
            <a:off x="152400" y="457200"/>
            <a:ext cx="8839200" cy="1016000"/>
          </a:xfrm>
          <a:prstGeom prst="rect">
            <a:avLst/>
          </a:prstGeom>
          <a:noFill/>
        </p:spPr>
        <p:txBody>
          <a:bodyPr>
            <a:spAutoFit/>
          </a:bodyPr>
          <a:lstStyle/>
          <a:p>
            <a:pPr algn="ctr" fontAlgn="auto">
              <a:spcBef>
                <a:spcPts val="0"/>
              </a:spcBef>
              <a:spcAft>
                <a:spcPts val="0"/>
              </a:spcAft>
              <a:defRPr/>
            </a:pPr>
            <a:r>
              <a:rPr lang="en-US" sz="2000" dirty="0">
                <a:solidFill>
                  <a:schemeClr val="accent4">
                    <a:lumMod val="50000"/>
                  </a:schemeClr>
                </a:solidFill>
                <a:latin typeface="Times New Roman" pitchFamily="18" charset="0"/>
                <a:cs typeface="Times New Roman" pitchFamily="18" charset="0"/>
              </a:rPr>
              <a:t>Alvarado radar loop as received from Mexico. This is the radar reflectivity </a:t>
            </a:r>
            <a:r>
              <a:rPr lang="en-US" sz="2000" b="1" dirty="0">
                <a:solidFill>
                  <a:schemeClr val="accent4">
                    <a:lumMod val="50000"/>
                  </a:schemeClr>
                </a:solidFill>
                <a:latin typeface="Times New Roman" pitchFamily="18" charset="0"/>
                <a:cs typeface="Times New Roman" pitchFamily="18" charset="0"/>
              </a:rPr>
              <a:t>animation</a:t>
            </a:r>
            <a:r>
              <a:rPr lang="en-US" sz="2000" dirty="0">
                <a:solidFill>
                  <a:schemeClr val="accent4">
                    <a:lumMod val="50000"/>
                  </a:schemeClr>
                </a:solidFill>
                <a:latin typeface="Times New Roman" pitchFamily="18" charset="0"/>
                <a:cs typeface="Times New Roman" pitchFamily="18" charset="0"/>
              </a:rPr>
              <a:t> covering the period September 16 , 2010 16Z to September 17, 2010 17Z. This is Hurricane KARL that made landfall in Mexico.</a:t>
            </a:r>
          </a:p>
        </p:txBody>
      </p:sp>
      <p:sp>
        <p:nvSpPr>
          <p:cNvPr id="2" name="Slide Number Placeholder 1"/>
          <p:cNvSpPr>
            <a:spLocks noGrp="1"/>
          </p:cNvSpPr>
          <p:nvPr>
            <p:ph type="sldNum" sz="quarter" idx="12"/>
          </p:nvPr>
        </p:nvSpPr>
        <p:spPr/>
        <p:txBody>
          <a:bodyPr/>
          <a:lstStyle/>
          <a:p>
            <a:fld id="{F6C20618-1625-4C1B-B027-7DF2EBB9C431}" type="slidenum">
              <a:rPr lang="en-US" smtClean="0"/>
              <a:pPr/>
              <a:t>15</a:t>
            </a:fld>
            <a:endParaRPr lang="en-US"/>
          </a:p>
        </p:txBody>
      </p:sp>
    </p:spTree>
    <p:extLst>
      <p:ext uri="{BB962C8B-B14F-4D97-AF65-F5344CB8AC3E}">
        <p14:creationId xmlns:p14="http://schemas.microsoft.com/office/powerpoint/2010/main" val="5094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6"/>
          <p:cNvGrpSpPr>
            <a:grpSpLocks/>
          </p:cNvGrpSpPr>
          <p:nvPr/>
        </p:nvGrpSpPr>
        <p:grpSpPr bwMode="auto">
          <a:xfrm>
            <a:off x="0" y="228600"/>
            <a:ext cx="9144000" cy="6629400"/>
            <a:chOff x="0" y="228600"/>
            <a:chExt cx="9144000" cy="6629400"/>
          </a:xfrm>
        </p:grpSpPr>
        <p:pic>
          <p:nvPicPr>
            <p:cNvPr id="9219" name="Picture 1" descr="MODEL-RAIN.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2"/>
            <p:cNvSpPr txBox="1">
              <a:spLocks noChangeArrowheads="1"/>
            </p:cNvSpPr>
            <p:nvPr/>
          </p:nvSpPr>
          <p:spPr bwMode="auto">
            <a:xfrm>
              <a:off x="685800" y="228600"/>
              <a:ext cx="815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C00000"/>
                  </a:solidFill>
                  <a:latin typeface="Times New Roman" pitchFamily="18" charset="0"/>
                  <a:cs typeface="Times New Roman" pitchFamily="18" charset="0"/>
                </a:rPr>
                <a:t>Alvarado radar data converted to rainfall (mm/hour) at model resolution of 1.33 km. </a:t>
              </a:r>
              <a:r>
                <a:rPr lang="en-US" altLang="en-US" sz="2000" b="1">
                  <a:latin typeface="Times New Roman" pitchFamily="18" charset="0"/>
                  <a:cs typeface="Times New Roman" pitchFamily="18" charset="0"/>
                </a:rPr>
                <a:t>Animation</a:t>
              </a:r>
              <a:r>
                <a:rPr lang="en-US" altLang="en-US" sz="2000" b="1">
                  <a:solidFill>
                    <a:srgbClr val="C00000"/>
                  </a:solidFill>
                  <a:latin typeface="Times New Roman" pitchFamily="18" charset="0"/>
                  <a:cs typeface="Times New Roman" pitchFamily="18" charset="0"/>
                </a:rPr>
                <a:t> of rainfall during the landfall of Hurricane KARL.</a:t>
              </a:r>
            </a:p>
          </p:txBody>
        </p:sp>
        <p:sp>
          <p:nvSpPr>
            <p:cNvPr id="6" name="Rectangle 5"/>
            <p:cNvSpPr/>
            <p:nvPr/>
          </p:nvSpPr>
          <p:spPr>
            <a:xfrm>
              <a:off x="1524000" y="1143000"/>
              <a:ext cx="6096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22" name="TextBox 3"/>
            <p:cNvSpPr txBox="1">
              <a:spLocks noChangeArrowheads="1"/>
            </p:cNvSpPr>
            <p:nvPr/>
          </p:nvSpPr>
          <p:spPr bwMode="auto">
            <a:xfrm>
              <a:off x="838200" y="1109246"/>
              <a:ext cx="7841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dirty="0">
                  <a:solidFill>
                    <a:srgbClr val="006600"/>
                  </a:solidFill>
                  <a:latin typeface="Times New Roman" pitchFamily="18" charset="0"/>
                  <a:cs typeface="Times New Roman" pitchFamily="18" charset="0"/>
                </a:rPr>
                <a:t>RAINFALL USED IN MODEL AFTER </a:t>
              </a:r>
              <a:r>
                <a:rPr lang="en-US" altLang="en-US" sz="1600" b="1" dirty="0" smtClean="0">
                  <a:solidFill>
                    <a:srgbClr val="006600"/>
                  </a:solidFill>
                  <a:latin typeface="Times New Roman" pitchFamily="18" charset="0"/>
                  <a:cs typeface="Times New Roman" pitchFamily="18" charset="0"/>
                </a:rPr>
                <a:t>INTERPOLATION  </a:t>
              </a:r>
              <a:r>
                <a:rPr lang="en-US" altLang="en-US" sz="1600" b="1" dirty="0">
                  <a:solidFill>
                    <a:srgbClr val="006600"/>
                  </a:solidFill>
                  <a:latin typeface="Times New Roman" pitchFamily="18" charset="0"/>
                  <a:cs typeface="Times New Roman" pitchFamily="18" charset="0"/>
                </a:rPr>
                <a:t>AT 1.33</a:t>
              </a:r>
              <a:r>
                <a:rPr lang="en-US" altLang="en-US" sz="1600" b="1" baseline="30000" dirty="0">
                  <a:solidFill>
                    <a:srgbClr val="006600"/>
                  </a:solidFill>
                  <a:latin typeface="Times New Roman" pitchFamily="18" charset="0"/>
                  <a:cs typeface="Times New Roman" pitchFamily="18" charset="0"/>
                </a:rPr>
                <a:t>O</a:t>
              </a:r>
              <a:r>
                <a:rPr lang="en-US" altLang="en-US" sz="1600" b="1" dirty="0">
                  <a:solidFill>
                    <a:srgbClr val="006600"/>
                  </a:solidFill>
                  <a:latin typeface="Times New Roman" pitchFamily="18" charset="0"/>
                  <a:cs typeface="Times New Roman" pitchFamily="18" charset="0"/>
                </a:rPr>
                <a:t> LAT/LON GRID</a:t>
              </a:r>
            </a:p>
          </p:txBody>
        </p:sp>
      </p:grpSp>
      <p:sp>
        <p:nvSpPr>
          <p:cNvPr id="2" name="Slide Number Placeholder 1"/>
          <p:cNvSpPr>
            <a:spLocks noGrp="1"/>
          </p:cNvSpPr>
          <p:nvPr>
            <p:ph type="sldNum" sz="quarter" idx="12"/>
          </p:nvPr>
        </p:nvSpPr>
        <p:spPr/>
        <p:txBody>
          <a:bodyPr/>
          <a:lstStyle/>
          <a:p>
            <a:fld id="{F6C20618-1625-4C1B-B027-7DF2EBB9C431}" type="slidenum">
              <a:rPr lang="en-US" smtClean="0"/>
              <a:pPr/>
              <a:t>16</a:t>
            </a:fld>
            <a:endParaRPr lang="en-US"/>
          </a:p>
        </p:txBody>
      </p:sp>
    </p:spTree>
    <p:extLst>
      <p:ext uri="{BB962C8B-B14F-4D97-AF65-F5344CB8AC3E}">
        <p14:creationId xmlns:p14="http://schemas.microsoft.com/office/powerpoint/2010/main" val="622961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PHY-RAIN.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0" y="4826000"/>
            <a:ext cx="914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a:solidFill>
                  <a:srgbClr val="C00000"/>
                </a:solidFill>
                <a:latin typeface="Times New Roman" pitchFamily="18" charset="0"/>
                <a:cs typeface="Times New Roman" pitchFamily="18" charset="0"/>
              </a:rPr>
              <a:t>The animation shows </a:t>
            </a:r>
            <a:r>
              <a:rPr lang="en-US" altLang="en-US">
                <a:latin typeface="Times New Roman" pitchFamily="18" charset="0"/>
                <a:cs typeface="Times New Roman" pitchFamily="18" charset="0"/>
              </a:rPr>
              <a:t>the spin up of rains for </a:t>
            </a:r>
            <a:r>
              <a:rPr lang="en-US" altLang="en-US" b="1">
                <a:solidFill>
                  <a:srgbClr val="C00000"/>
                </a:solidFill>
                <a:latin typeface="Times New Roman" pitchFamily="18" charset="0"/>
                <a:cs typeface="Times New Roman" pitchFamily="18" charset="0"/>
              </a:rPr>
              <a:t>Hurricane KARL </a:t>
            </a:r>
            <a:r>
              <a:rPr lang="en-US" altLang="en-US">
                <a:latin typeface="Times New Roman" pitchFamily="18" charset="0"/>
                <a:cs typeface="Times New Roman" pitchFamily="18" charset="0"/>
              </a:rPr>
              <a:t>during </a:t>
            </a:r>
            <a:r>
              <a:rPr lang="en-US" altLang="en-US" b="1">
                <a:latin typeface="Times New Roman" pitchFamily="18" charset="0"/>
                <a:cs typeface="Times New Roman" pitchFamily="18" charset="0"/>
              </a:rPr>
              <a:t>physical initialization. Frames </a:t>
            </a:r>
            <a:r>
              <a:rPr lang="en-US" altLang="en-US">
                <a:latin typeface="Times New Roman" pitchFamily="18" charset="0"/>
                <a:cs typeface="Times New Roman" pitchFamily="18" charset="0"/>
              </a:rPr>
              <a:t>were interpolated from the radar reflectivity movie provided by the </a:t>
            </a:r>
            <a:r>
              <a:rPr lang="en-US" altLang="en-US" b="1">
                <a:solidFill>
                  <a:srgbClr val="C00000"/>
                </a:solidFill>
                <a:latin typeface="Times New Roman" pitchFamily="18" charset="0"/>
                <a:cs typeface="Times New Roman" pitchFamily="18" charset="0"/>
              </a:rPr>
              <a:t>Mexican </a:t>
            </a:r>
            <a:r>
              <a:rPr lang="en-US" altLang="en-US">
                <a:solidFill>
                  <a:srgbClr val="C00000"/>
                </a:solidFill>
                <a:latin typeface="Times New Roman" pitchFamily="18" charset="0"/>
                <a:cs typeface="Times New Roman" pitchFamily="18" charset="0"/>
              </a:rPr>
              <a:t>weather </a:t>
            </a:r>
            <a:r>
              <a:rPr lang="en-US" altLang="en-US">
                <a:latin typeface="Times New Roman" pitchFamily="18" charset="0"/>
                <a:cs typeface="Times New Roman" pitchFamily="18" charset="0"/>
              </a:rPr>
              <a:t>service. Those </a:t>
            </a:r>
            <a:r>
              <a:rPr lang="en-US" altLang="en-US">
                <a:solidFill>
                  <a:srgbClr val="C00000"/>
                </a:solidFill>
                <a:latin typeface="Times New Roman" pitchFamily="18" charset="0"/>
                <a:cs typeface="Times New Roman" pitchFamily="18" charset="0"/>
              </a:rPr>
              <a:t>radar reflectivities </a:t>
            </a:r>
            <a:r>
              <a:rPr lang="en-US" altLang="en-US">
                <a:latin typeface="Times New Roman" pitchFamily="18" charset="0"/>
                <a:cs typeface="Times New Roman" pitchFamily="18" charset="0"/>
              </a:rPr>
              <a:t>were carefully interpolated to a 1.33 km  grid and frames were taken for every 5 minutes in time to convert the radar reflectivity to rain rates using  a </a:t>
            </a:r>
            <a:r>
              <a:rPr lang="en-US" altLang="en-US">
                <a:solidFill>
                  <a:srgbClr val="C00000"/>
                </a:solidFill>
                <a:latin typeface="Times New Roman" pitchFamily="18" charset="0"/>
                <a:cs typeface="Times New Roman" pitchFamily="18" charset="0"/>
              </a:rPr>
              <a:t>z = r </a:t>
            </a:r>
            <a:r>
              <a:rPr lang="en-US" altLang="en-US">
                <a:latin typeface="Times New Roman" pitchFamily="18" charset="0"/>
                <a:cs typeface="Times New Roman" pitchFamily="18" charset="0"/>
              </a:rPr>
              <a:t>relationship that was carefully calibrated and validated against rain gauges over </a:t>
            </a:r>
            <a:r>
              <a:rPr lang="en-US" altLang="en-US">
                <a:solidFill>
                  <a:srgbClr val="C00000"/>
                </a:solidFill>
                <a:latin typeface="Times New Roman" pitchFamily="18" charset="0"/>
                <a:cs typeface="Times New Roman" pitchFamily="18" charset="0"/>
              </a:rPr>
              <a:t>Mexico</a:t>
            </a:r>
            <a:r>
              <a:rPr lang="en-US" altLang="en-US">
                <a:latin typeface="Times New Roman" pitchFamily="18" charset="0"/>
                <a:cs typeface="Times New Roman" pitchFamily="18" charset="0"/>
              </a:rPr>
              <a:t>. This animation shows that the </a:t>
            </a:r>
            <a:r>
              <a:rPr lang="en-US" altLang="en-US" b="1">
                <a:latin typeface="Times New Roman" pitchFamily="18" charset="0"/>
                <a:cs typeface="Times New Roman" pitchFamily="18" charset="0"/>
              </a:rPr>
              <a:t>WRF/ARW model </a:t>
            </a:r>
            <a:r>
              <a:rPr lang="en-US" altLang="en-US">
                <a:latin typeface="Times New Roman" pitchFamily="18" charset="0"/>
                <a:cs typeface="Times New Roman" pitchFamily="18" charset="0"/>
              </a:rPr>
              <a:t>catches up to the </a:t>
            </a:r>
            <a:r>
              <a:rPr lang="en-US" altLang="en-US">
                <a:solidFill>
                  <a:srgbClr val="C00000"/>
                </a:solidFill>
                <a:latin typeface="Times New Roman" pitchFamily="18" charset="0"/>
                <a:cs typeface="Times New Roman" pitchFamily="18" charset="0"/>
              </a:rPr>
              <a:t>radar rains </a:t>
            </a:r>
            <a:r>
              <a:rPr lang="en-US" altLang="en-US">
                <a:latin typeface="Times New Roman" pitchFamily="18" charset="0"/>
                <a:cs typeface="Times New Roman" pitchFamily="18" charset="0"/>
              </a:rPr>
              <a:t>very closely by around </a:t>
            </a:r>
            <a:r>
              <a:rPr lang="en-US" altLang="en-US">
                <a:solidFill>
                  <a:srgbClr val="C00000"/>
                </a:solidFill>
                <a:latin typeface="Times New Roman" pitchFamily="18" charset="0"/>
                <a:cs typeface="Times New Roman" pitchFamily="18" charset="0"/>
              </a:rPr>
              <a:t>16 hours </a:t>
            </a:r>
            <a:r>
              <a:rPr lang="en-US" altLang="en-US">
                <a:latin typeface="Times New Roman" pitchFamily="18" charset="0"/>
                <a:cs typeface="Times New Roman" pitchFamily="18" charset="0"/>
              </a:rPr>
              <a:t>after the start of the  physical initialization.</a:t>
            </a:r>
          </a:p>
        </p:txBody>
      </p:sp>
      <p:sp>
        <p:nvSpPr>
          <p:cNvPr id="5" name="Rectangle 4"/>
          <p:cNvSpPr/>
          <p:nvPr/>
        </p:nvSpPr>
        <p:spPr>
          <a:xfrm>
            <a:off x="1447800" y="0"/>
            <a:ext cx="6324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009900"/>
                </a:solidFill>
              </a:rPr>
              <a:t>ANIMATION OF PHYSICALLY INITIALIZED RAIN</a:t>
            </a:r>
          </a:p>
        </p:txBody>
      </p:sp>
      <p:sp>
        <p:nvSpPr>
          <p:cNvPr id="2" name="Slide Number Placeholder 1"/>
          <p:cNvSpPr>
            <a:spLocks noGrp="1"/>
          </p:cNvSpPr>
          <p:nvPr>
            <p:ph type="sldNum" sz="quarter" idx="12"/>
          </p:nvPr>
        </p:nvSpPr>
        <p:spPr/>
        <p:txBody>
          <a:bodyPr/>
          <a:lstStyle/>
          <a:p>
            <a:fld id="{F6C20618-1625-4C1B-B027-7DF2EBB9C431}" type="slidenum">
              <a:rPr lang="en-US" smtClean="0"/>
              <a:pPr/>
              <a:t>17</a:t>
            </a:fld>
            <a:endParaRPr lang="en-US"/>
          </a:p>
        </p:txBody>
      </p:sp>
    </p:spTree>
    <p:extLst>
      <p:ext uri="{BB962C8B-B14F-4D97-AF65-F5344CB8AC3E}">
        <p14:creationId xmlns:p14="http://schemas.microsoft.com/office/powerpoint/2010/main" val="3667686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0" y="1066800"/>
          <a:ext cx="91440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0243" name="TextBox 2"/>
          <p:cNvSpPr txBox="1">
            <a:spLocks noChangeArrowheads="1"/>
          </p:cNvSpPr>
          <p:nvPr/>
        </p:nvSpPr>
        <p:spPr bwMode="auto">
          <a:xfrm>
            <a:off x="457200" y="312738"/>
            <a:ext cx="853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400" b="1">
                <a:solidFill>
                  <a:srgbClr val="FF0000"/>
                </a:solidFill>
                <a:latin typeface="Times New Roman" pitchFamily="18" charset="0"/>
                <a:cs typeface="Times New Roman" pitchFamily="18" charset="0"/>
              </a:rPr>
              <a:t>Spin-up of correlations </a:t>
            </a:r>
            <a:r>
              <a:rPr lang="en-US" altLang="en-US" sz="2400">
                <a:solidFill>
                  <a:srgbClr val="FF0000"/>
                </a:solidFill>
                <a:latin typeface="Times New Roman" pitchFamily="18" charset="0"/>
                <a:cs typeface="Times New Roman" pitchFamily="18" charset="0"/>
              </a:rPr>
              <a:t>between physically initialized rain and rain based on the Alvarado radar, during 22 hours   </a:t>
            </a:r>
          </a:p>
        </p:txBody>
      </p:sp>
      <p:sp>
        <p:nvSpPr>
          <p:cNvPr id="10244" name="Rectangle 3"/>
          <p:cNvSpPr>
            <a:spLocks noChangeArrowheads="1"/>
          </p:cNvSpPr>
          <p:nvPr/>
        </p:nvSpPr>
        <p:spPr bwMode="auto">
          <a:xfrm>
            <a:off x="0" y="449580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400">
                <a:solidFill>
                  <a:srgbClr val="B83E18"/>
                </a:solidFill>
                <a:latin typeface="Times New Roman" pitchFamily="18" charset="0"/>
                <a:cs typeface="Times New Roman" pitchFamily="18" charset="0"/>
              </a:rPr>
              <a:t>This illustration shows the spin up of model rain towards the radar based rainfall estimates. The </a:t>
            </a:r>
            <a:r>
              <a:rPr lang="en-US" altLang="en-US" sz="2400" b="1">
                <a:solidFill>
                  <a:srgbClr val="B83E18"/>
                </a:solidFill>
                <a:latin typeface="Times New Roman" pitchFamily="18" charset="0"/>
                <a:cs typeface="Times New Roman" pitchFamily="18" charset="0"/>
              </a:rPr>
              <a:t>ordinate shows </a:t>
            </a:r>
            <a:r>
              <a:rPr lang="en-US" altLang="en-US" sz="2400">
                <a:solidFill>
                  <a:srgbClr val="B83E18"/>
                </a:solidFill>
                <a:latin typeface="Times New Roman" pitchFamily="18" charset="0"/>
                <a:cs typeface="Times New Roman" pitchFamily="18" charset="0"/>
              </a:rPr>
              <a:t>the </a:t>
            </a:r>
            <a:r>
              <a:rPr lang="en-US" altLang="en-US" sz="2400" b="1">
                <a:solidFill>
                  <a:srgbClr val="B83E18"/>
                </a:solidFill>
                <a:latin typeface="Times New Roman" pitchFamily="18" charset="0"/>
                <a:cs typeface="Times New Roman" pitchFamily="18" charset="0"/>
              </a:rPr>
              <a:t>correlation</a:t>
            </a:r>
            <a:r>
              <a:rPr lang="en-US" altLang="en-US" sz="2400">
                <a:solidFill>
                  <a:srgbClr val="B83E18"/>
                </a:solidFill>
                <a:latin typeface="Times New Roman" pitchFamily="18" charset="0"/>
                <a:cs typeface="Times New Roman" pitchFamily="18" charset="0"/>
              </a:rPr>
              <a:t> among these two rainfall (this is within a 100km square centered at the storms center). The correlation starts out with a value of </a:t>
            </a:r>
            <a:r>
              <a:rPr lang="en-US" altLang="en-US" sz="2400" b="1">
                <a:solidFill>
                  <a:srgbClr val="B83E18"/>
                </a:solidFill>
                <a:latin typeface="Times New Roman" pitchFamily="18" charset="0"/>
                <a:cs typeface="Times New Roman" pitchFamily="18" charset="0"/>
              </a:rPr>
              <a:t>0.1</a:t>
            </a:r>
            <a:r>
              <a:rPr lang="en-US" altLang="en-US" sz="2400">
                <a:solidFill>
                  <a:srgbClr val="B83E18"/>
                </a:solidFill>
                <a:latin typeface="Times New Roman" pitchFamily="18" charset="0"/>
                <a:cs typeface="Times New Roman" pitchFamily="18" charset="0"/>
              </a:rPr>
              <a:t> and spins up to a value close to </a:t>
            </a:r>
            <a:r>
              <a:rPr lang="en-US" altLang="en-US" sz="2400" b="1">
                <a:solidFill>
                  <a:srgbClr val="B83E18"/>
                </a:solidFill>
                <a:latin typeface="Times New Roman" pitchFamily="18" charset="0"/>
                <a:cs typeface="Times New Roman" pitchFamily="18" charset="0"/>
              </a:rPr>
              <a:t>0.8</a:t>
            </a:r>
            <a:r>
              <a:rPr lang="en-US" altLang="en-US" sz="2400">
                <a:solidFill>
                  <a:srgbClr val="B83E18"/>
                </a:solidFill>
                <a:latin typeface="Times New Roman" pitchFamily="18" charset="0"/>
                <a:cs typeface="Times New Roman" pitchFamily="18" charset="0"/>
              </a:rPr>
              <a:t> by around 16 hours (</a:t>
            </a:r>
            <a:r>
              <a:rPr lang="en-US" altLang="en-US" sz="2400" b="1">
                <a:solidFill>
                  <a:srgbClr val="B83E18"/>
                </a:solidFill>
                <a:latin typeface="Times New Roman" pitchFamily="18" charset="0"/>
                <a:cs typeface="Times New Roman" pitchFamily="18" charset="0"/>
              </a:rPr>
              <a:t>abscissa</a:t>
            </a:r>
            <a:r>
              <a:rPr lang="en-US" altLang="en-US" sz="2400">
                <a:solidFill>
                  <a:srgbClr val="B83E18"/>
                </a:solidFill>
                <a:latin typeface="Times New Roman" pitchFamily="18" charset="0"/>
                <a:cs typeface="Times New Roman" pitchFamily="18" charset="0"/>
              </a:rPr>
              <a:t>) of physical initialization.</a:t>
            </a:r>
          </a:p>
        </p:txBody>
      </p:sp>
      <p:sp>
        <p:nvSpPr>
          <p:cNvPr id="3" name="Slide Number Placeholder 2"/>
          <p:cNvSpPr>
            <a:spLocks noGrp="1"/>
          </p:cNvSpPr>
          <p:nvPr>
            <p:ph type="sldNum" sz="quarter" idx="12"/>
          </p:nvPr>
        </p:nvSpPr>
        <p:spPr/>
        <p:txBody>
          <a:bodyPr/>
          <a:lstStyle/>
          <a:p>
            <a:fld id="{F6C20618-1625-4C1B-B027-7DF2EBB9C431}" type="slidenum">
              <a:rPr lang="en-US" smtClean="0"/>
              <a:pPr/>
              <a:t>18</a:t>
            </a:fld>
            <a:endParaRPr lang="en-US"/>
          </a:p>
        </p:txBody>
      </p:sp>
    </p:spTree>
    <p:extLst>
      <p:ext uri="{BB962C8B-B14F-4D97-AF65-F5344CB8AC3E}">
        <p14:creationId xmlns:p14="http://schemas.microsoft.com/office/powerpoint/2010/main" val="2690049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762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0025" y="3543300"/>
            <a:ext cx="33813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4"/>
          <p:cNvSpPr txBox="1">
            <a:spLocks noChangeArrowheads="1"/>
          </p:cNvSpPr>
          <p:nvPr/>
        </p:nvSpPr>
        <p:spPr bwMode="auto">
          <a:xfrm>
            <a:off x="3505200" y="381000"/>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latin typeface="Calibri" pitchFamily="34" charset="0"/>
              </a:rPr>
              <a:t>RMSE =10.4mm/hour</a:t>
            </a:r>
          </a:p>
          <a:p>
            <a:pPr eaLnBrk="1" hangingPunct="1"/>
            <a:r>
              <a:rPr lang="en-US" altLang="en-US" sz="1600">
                <a:latin typeface="Calibri" pitchFamily="34" charset="0"/>
              </a:rPr>
              <a:t>Corr.   = 0.32</a:t>
            </a:r>
          </a:p>
        </p:txBody>
      </p:sp>
      <p:sp>
        <p:nvSpPr>
          <p:cNvPr id="12294" name="TextBox 5"/>
          <p:cNvSpPr txBox="1">
            <a:spLocks noChangeArrowheads="1"/>
          </p:cNvSpPr>
          <p:nvPr/>
        </p:nvSpPr>
        <p:spPr bwMode="auto">
          <a:xfrm>
            <a:off x="7391400" y="47244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a:latin typeface="Calibri" pitchFamily="34" charset="0"/>
              </a:rPr>
              <a:t>RMSE =5.24mm/hour</a:t>
            </a:r>
          </a:p>
          <a:p>
            <a:pPr eaLnBrk="1" hangingPunct="1"/>
            <a:r>
              <a:rPr lang="en-US" altLang="en-US" sz="1200">
                <a:latin typeface="Calibri" pitchFamily="34" charset="0"/>
              </a:rPr>
              <a:t>Corr.   = 0.74</a:t>
            </a:r>
          </a:p>
        </p:txBody>
      </p:sp>
      <p:graphicFrame>
        <p:nvGraphicFramePr>
          <p:cNvPr id="12" name="Chart 11"/>
          <p:cNvGraphicFramePr/>
          <p:nvPr/>
        </p:nvGraphicFramePr>
        <p:xfrm>
          <a:off x="109182" y="3806588"/>
          <a:ext cx="3657600" cy="2819400"/>
        </p:xfrm>
        <a:graphic>
          <a:graphicData uri="http://schemas.openxmlformats.org/drawingml/2006/chart">
            <c:chart xmlns:c="http://schemas.openxmlformats.org/drawingml/2006/chart" xmlns:r="http://schemas.openxmlformats.org/officeDocument/2006/relationships" r:id="rId6"/>
          </a:graphicData>
        </a:graphic>
      </p:graphicFrame>
      <p:sp>
        <p:nvSpPr>
          <p:cNvPr id="12296" name="TextBox 7"/>
          <p:cNvSpPr txBox="1">
            <a:spLocks noChangeArrowheads="1"/>
          </p:cNvSpPr>
          <p:nvPr/>
        </p:nvSpPr>
        <p:spPr bwMode="auto">
          <a:xfrm>
            <a:off x="3581400" y="1143000"/>
            <a:ext cx="2057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latin typeface="Calibri" pitchFamily="34" charset="0"/>
              </a:rPr>
              <a:t>FIELDS AT THE END OF PHYISCAL INTIALIZATION t=0</a:t>
            </a:r>
          </a:p>
        </p:txBody>
      </p:sp>
      <p:sp>
        <p:nvSpPr>
          <p:cNvPr id="12297" name="TextBox 8"/>
          <p:cNvSpPr txBox="1">
            <a:spLocks noChangeArrowheads="1"/>
          </p:cNvSpPr>
          <p:nvPr/>
        </p:nvSpPr>
        <p:spPr bwMode="auto">
          <a:xfrm>
            <a:off x="228600" y="2554288"/>
            <a:ext cx="2971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alibri" pitchFamily="34" charset="0"/>
              </a:rPr>
              <a:t>OBSERVED RAIN BASED ON ALVARADO RADAR</a:t>
            </a:r>
          </a:p>
        </p:txBody>
      </p:sp>
      <p:sp>
        <p:nvSpPr>
          <p:cNvPr id="12298" name="TextBox 9"/>
          <p:cNvSpPr txBox="1">
            <a:spLocks noChangeArrowheads="1"/>
          </p:cNvSpPr>
          <p:nvPr/>
        </p:nvSpPr>
        <p:spPr bwMode="auto">
          <a:xfrm>
            <a:off x="6477000" y="28305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FF0000"/>
                </a:solidFill>
                <a:latin typeface="Calibri" pitchFamily="34" charset="0"/>
              </a:rPr>
              <a:t>CONTROL</a:t>
            </a:r>
          </a:p>
        </p:txBody>
      </p:sp>
      <p:sp>
        <p:nvSpPr>
          <p:cNvPr id="12299" name="TextBox 10"/>
          <p:cNvSpPr txBox="1">
            <a:spLocks noChangeArrowheads="1"/>
          </p:cNvSpPr>
          <p:nvPr/>
        </p:nvSpPr>
        <p:spPr bwMode="auto">
          <a:xfrm>
            <a:off x="4572000" y="5943600"/>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a:latin typeface="Calibri" pitchFamily="34" charset="0"/>
              </a:rPr>
              <a:t>PHYSICALLY INITIALIZED RAIN</a:t>
            </a:r>
          </a:p>
        </p:txBody>
      </p:sp>
      <p:sp>
        <p:nvSpPr>
          <p:cNvPr id="12300" name="TextBox 12"/>
          <p:cNvSpPr txBox="1">
            <a:spLocks noChangeArrowheads="1"/>
          </p:cNvSpPr>
          <p:nvPr/>
        </p:nvSpPr>
        <p:spPr bwMode="auto">
          <a:xfrm>
            <a:off x="2286000" y="4354513"/>
            <a:ext cx="144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latin typeface="Calibri" pitchFamily="34" charset="0"/>
              </a:rPr>
              <a:t>ETS SCORE</a:t>
            </a:r>
          </a:p>
        </p:txBody>
      </p:sp>
      <p:sp>
        <p:nvSpPr>
          <p:cNvPr id="12301" name="TextBox 13"/>
          <p:cNvSpPr txBox="1">
            <a:spLocks noChangeArrowheads="1"/>
          </p:cNvSpPr>
          <p:nvPr/>
        </p:nvSpPr>
        <p:spPr bwMode="auto">
          <a:xfrm>
            <a:off x="2667000" y="6400800"/>
            <a:ext cx="922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latin typeface="Calibri" pitchFamily="34" charset="0"/>
              </a:rPr>
              <a:t>Heavy rains</a:t>
            </a:r>
          </a:p>
        </p:txBody>
      </p:sp>
      <p:sp>
        <p:nvSpPr>
          <p:cNvPr id="2" name="Slide Number Placeholder 1"/>
          <p:cNvSpPr>
            <a:spLocks noGrp="1"/>
          </p:cNvSpPr>
          <p:nvPr>
            <p:ph type="sldNum" sz="quarter" idx="12"/>
          </p:nvPr>
        </p:nvSpPr>
        <p:spPr/>
        <p:txBody>
          <a:bodyPr/>
          <a:lstStyle/>
          <a:p>
            <a:fld id="{F6C20618-1625-4C1B-B027-7DF2EBB9C431}" type="slidenum">
              <a:rPr lang="en-US" smtClean="0"/>
              <a:pPr/>
              <a:t>19</a:t>
            </a:fld>
            <a:endParaRPr lang="en-US"/>
          </a:p>
        </p:txBody>
      </p:sp>
    </p:spTree>
    <p:extLst>
      <p:ext uri="{BB962C8B-B14F-4D97-AF65-F5344CB8AC3E}">
        <p14:creationId xmlns:p14="http://schemas.microsoft.com/office/powerpoint/2010/main" val="2207113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C20618-1625-4C1B-B027-7DF2EBB9C431}" type="slidenum">
              <a:rPr lang="en-US" smtClean="0"/>
              <a:pPr/>
              <a:t>2</a:t>
            </a:fld>
            <a:endParaRPr lang="en-US"/>
          </a:p>
        </p:txBody>
      </p:sp>
      <p:sp>
        <p:nvSpPr>
          <p:cNvPr id="3" name="TextBox 2"/>
          <p:cNvSpPr txBox="1"/>
          <p:nvPr/>
        </p:nvSpPr>
        <p:spPr>
          <a:xfrm>
            <a:off x="2274" y="37531"/>
            <a:ext cx="9522725" cy="7017306"/>
          </a:xfrm>
          <a:prstGeom prst="rect">
            <a:avLst/>
          </a:prstGeom>
          <a:noFill/>
        </p:spPr>
        <p:txBody>
          <a:bodyPr wrap="square" rtlCol="0">
            <a:spAutoFit/>
          </a:bodyPr>
          <a:lstStyle/>
          <a:p>
            <a:pPr algn="just">
              <a:lnSpc>
                <a:spcPct val="150000"/>
              </a:lnSpc>
            </a:pPr>
            <a:r>
              <a:rPr lang="en-US" i="1" dirty="0"/>
              <a:t>We suggest a hypothesis that </a:t>
            </a:r>
            <a:r>
              <a:rPr lang="en-US" b="1" i="1" dirty="0">
                <a:solidFill>
                  <a:srgbClr val="008080"/>
                </a:solidFill>
              </a:rPr>
              <a:t>moist rivers with strong boundary layer moisture transports </a:t>
            </a:r>
            <a:r>
              <a:rPr lang="en-US" i="1" dirty="0" smtClean="0"/>
              <a:t>along</a:t>
            </a:r>
          </a:p>
          <a:p>
            <a:pPr algn="just">
              <a:lnSpc>
                <a:spcPct val="150000"/>
              </a:lnSpc>
            </a:pPr>
            <a:r>
              <a:rPr lang="en-US" i="1" dirty="0" smtClean="0"/>
              <a:t> the moist river convey an army of buoyant elements that eventually reach regions of </a:t>
            </a:r>
          </a:p>
          <a:p>
            <a:pPr algn="just">
              <a:lnSpc>
                <a:spcPct val="150000"/>
              </a:lnSpc>
            </a:pPr>
            <a:r>
              <a:rPr lang="en-US" i="1" dirty="0" smtClean="0"/>
              <a:t>orographic </a:t>
            </a:r>
            <a:r>
              <a:rPr lang="en-US" i="1" dirty="0"/>
              <a:t>ascent where the buoyancy is stretched along the vertical and heavy </a:t>
            </a:r>
            <a:r>
              <a:rPr lang="en-US" i="1" dirty="0" smtClean="0"/>
              <a:t>flooding rains</a:t>
            </a:r>
          </a:p>
          <a:p>
            <a:pPr algn="just">
              <a:lnSpc>
                <a:spcPct val="150000"/>
              </a:lnSpc>
            </a:pPr>
            <a:r>
              <a:rPr lang="en-US" i="1" dirty="0" smtClean="0"/>
              <a:t> </a:t>
            </a:r>
            <a:r>
              <a:rPr lang="en-US" i="1" dirty="0"/>
              <a:t>are seen. This appears to be one important possibility for extreme rains</a:t>
            </a:r>
            <a:r>
              <a:rPr lang="en-US" i="1" dirty="0" smtClean="0"/>
              <a:t>.  </a:t>
            </a:r>
            <a:r>
              <a:rPr lang="en-US" i="1" dirty="0"/>
              <a:t>This has been </a:t>
            </a:r>
            <a:endParaRPr lang="en-US" i="1" dirty="0" smtClean="0"/>
          </a:p>
          <a:p>
            <a:pPr algn="just">
              <a:lnSpc>
                <a:spcPct val="150000"/>
              </a:lnSpc>
            </a:pPr>
            <a:r>
              <a:rPr lang="en-US" i="1" dirty="0" smtClean="0"/>
              <a:t>tested </a:t>
            </a:r>
            <a:r>
              <a:rPr lang="en-US" i="1" dirty="0"/>
              <a:t>in several of the cases examined. </a:t>
            </a:r>
            <a:endParaRPr lang="en-US" i="1" dirty="0" smtClean="0"/>
          </a:p>
          <a:p>
            <a:pPr algn="just">
              <a:lnSpc>
                <a:spcPct val="150000"/>
              </a:lnSpc>
            </a:pPr>
            <a:endParaRPr lang="en-US" i="1" dirty="0" smtClean="0"/>
          </a:p>
          <a:p>
            <a:pPr algn="just">
              <a:lnSpc>
                <a:spcPct val="150000"/>
              </a:lnSpc>
            </a:pPr>
            <a:r>
              <a:rPr lang="en-US" i="1" dirty="0" smtClean="0"/>
              <a:t>d</a:t>
            </a:r>
            <a:r>
              <a:rPr lang="en-US" i="1" dirty="0"/>
              <a:t>) Our post processing </a:t>
            </a:r>
            <a:r>
              <a:rPr lang="en-US" i="1" dirty="0" smtClean="0"/>
              <a:t>algorithm for </a:t>
            </a:r>
            <a:r>
              <a:rPr lang="en-US" i="1" dirty="0"/>
              <a:t>the cloud resolving model forecasts includes a </a:t>
            </a:r>
            <a:endParaRPr lang="en-US" i="1" dirty="0" smtClean="0"/>
          </a:p>
          <a:p>
            <a:pPr algn="just">
              <a:lnSpc>
                <a:spcPct val="150000"/>
              </a:lnSpc>
            </a:pPr>
            <a:r>
              <a:rPr lang="en-US" i="1" dirty="0" smtClean="0"/>
              <a:t>detailed </a:t>
            </a:r>
            <a:r>
              <a:rPr lang="en-US" i="1" dirty="0"/>
              <a:t>buoyancy budget. Here we keep track </a:t>
            </a:r>
            <a:r>
              <a:rPr lang="en-US" i="1" dirty="0" smtClean="0"/>
              <a:t>of </a:t>
            </a:r>
            <a:r>
              <a:rPr lang="en-US" i="1" dirty="0"/>
              <a:t>terms that </a:t>
            </a:r>
            <a:r>
              <a:rPr lang="en-US" i="1" dirty="0">
                <a:solidFill>
                  <a:srgbClr val="00B0F0"/>
                </a:solidFill>
              </a:rPr>
              <a:t>generate buoyancy</a:t>
            </a:r>
            <a:r>
              <a:rPr lang="en-US" i="1" dirty="0"/>
              <a:t> and </a:t>
            </a:r>
            <a:r>
              <a:rPr lang="en-US" i="1" dirty="0" smtClean="0"/>
              <a:t>those</a:t>
            </a:r>
          </a:p>
          <a:p>
            <a:pPr algn="just">
              <a:lnSpc>
                <a:spcPct val="150000"/>
              </a:lnSpc>
            </a:pPr>
            <a:r>
              <a:rPr lang="en-US" i="1" dirty="0" smtClean="0"/>
              <a:t> </a:t>
            </a:r>
            <a:r>
              <a:rPr lang="en-US" i="1" dirty="0"/>
              <a:t>that </a:t>
            </a:r>
            <a:r>
              <a:rPr lang="en-US" i="1" dirty="0">
                <a:solidFill>
                  <a:srgbClr val="0000CC"/>
                </a:solidFill>
              </a:rPr>
              <a:t>destroy buoyancy</a:t>
            </a:r>
            <a:r>
              <a:rPr lang="en-US" i="1" dirty="0"/>
              <a:t>. These show that both </a:t>
            </a:r>
            <a:r>
              <a:rPr lang="en-US" i="1" dirty="0" smtClean="0"/>
              <a:t>internal</a:t>
            </a:r>
            <a:r>
              <a:rPr lang="en-US" i="1" dirty="0"/>
              <a:t>( in cloud processes)  and also of  the </a:t>
            </a:r>
            <a:endParaRPr lang="en-US" i="1" dirty="0" smtClean="0"/>
          </a:p>
          <a:p>
            <a:pPr algn="just">
              <a:lnSpc>
                <a:spcPct val="150000"/>
              </a:lnSpc>
            </a:pPr>
            <a:r>
              <a:rPr lang="en-US" i="1" dirty="0" smtClean="0"/>
              <a:t>cloud </a:t>
            </a:r>
            <a:r>
              <a:rPr lang="en-US" i="1" dirty="0"/>
              <a:t>environment carry generation terms during </a:t>
            </a:r>
            <a:r>
              <a:rPr lang="en-US" i="1" dirty="0" smtClean="0"/>
              <a:t>extreme </a:t>
            </a:r>
            <a:r>
              <a:rPr lang="en-US" i="1" dirty="0"/>
              <a:t>events , a strong convergence of </a:t>
            </a:r>
            <a:endParaRPr lang="en-US" i="1" dirty="0" smtClean="0"/>
          </a:p>
          <a:p>
            <a:pPr algn="just">
              <a:lnSpc>
                <a:spcPct val="150000"/>
              </a:lnSpc>
            </a:pPr>
            <a:r>
              <a:rPr lang="en-US" i="1" dirty="0" smtClean="0"/>
              <a:t>flux </a:t>
            </a:r>
            <a:r>
              <a:rPr lang="en-US" i="1" dirty="0"/>
              <a:t>of buoyancy confines the buoyant streams within </a:t>
            </a:r>
            <a:r>
              <a:rPr lang="en-US" i="1" dirty="0" smtClean="0"/>
              <a:t>the </a:t>
            </a:r>
            <a:r>
              <a:rPr lang="en-US" i="1" dirty="0"/>
              <a:t>moist river making it very </a:t>
            </a:r>
            <a:r>
              <a:rPr lang="en-US" i="1" dirty="0" smtClean="0"/>
              <a:t>important</a:t>
            </a:r>
          </a:p>
          <a:p>
            <a:pPr algn="just">
              <a:lnSpc>
                <a:spcPct val="150000"/>
              </a:lnSpc>
            </a:pPr>
            <a:r>
              <a:rPr lang="en-US" i="1" dirty="0" smtClean="0"/>
              <a:t>for </a:t>
            </a:r>
            <a:r>
              <a:rPr lang="en-US" i="1" dirty="0"/>
              <a:t>extreme rain events. Dr. Soma Sen Roy of </a:t>
            </a:r>
            <a:r>
              <a:rPr lang="en-US" i="1" dirty="0" smtClean="0"/>
              <a:t>IMD  </a:t>
            </a:r>
            <a:r>
              <a:rPr lang="en-US" i="1" dirty="0"/>
              <a:t>(currently Pune) is visiting us in </a:t>
            </a:r>
            <a:r>
              <a:rPr lang="en-US" i="1" dirty="0" smtClean="0"/>
              <a:t>the</a:t>
            </a:r>
          </a:p>
          <a:p>
            <a:pPr algn="just">
              <a:lnSpc>
                <a:spcPct val="150000"/>
              </a:lnSpc>
            </a:pPr>
            <a:r>
              <a:rPr lang="en-US" i="1" dirty="0" smtClean="0"/>
              <a:t>month </a:t>
            </a:r>
            <a:r>
              <a:rPr lang="en-US" i="1" dirty="0"/>
              <a:t>of March for three month duration. She is expected </a:t>
            </a:r>
            <a:r>
              <a:rPr lang="en-US" i="1" dirty="0" smtClean="0"/>
              <a:t>to </a:t>
            </a:r>
            <a:r>
              <a:rPr lang="en-US" i="1" dirty="0"/>
              <a:t>carry out a transfer of this </a:t>
            </a:r>
            <a:endParaRPr lang="en-US" i="1" dirty="0" smtClean="0"/>
          </a:p>
          <a:p>
            <a:pPr algn="just">
              <a:lnSpc>
                <a:spcPct val="150000"/>
              </a:lnSpc>
            </a:pPr>
            <a:r>
              <a:rPr lang="en-US" i="1" dirty="0" smtClean="0"/>
              <a:t>entire </a:t>
            </a:r>
            <a:r>
              <a:rPr lang="en-US" i="1" dirty="0"/>
              <a:t>software for testing and operations at IMD New Delhi. </a:t>
            </a:r>
            <a:endParaRPr lang="en-US" dirty="0"/>
          </a:p>
          <a:p>
            <a:pPr algn="just">
              <a:lnSpc>
                <a:spcPct val="150000"/>
              </a:lnSpc>
            </a:pPr>
            <a:endParaRPr lang="en-US" b="1" dirty="0">
              <a:solidFill>
                <a:schemeClr val="tx1">
                  <a:lumMod val="95000"/>
                  <a:lumOff val="5000"/>
                </a:schemeClr>
              </a:solidFill>
            </a:endParaRPr>
          </a:p>
          <a:p>
            <a:pPr algn="just">
              <a:lnSpc>
                <a:spcPct val="150000"/>
              </a:lnSpc>
            </a:pPr>
            <a:endParaRPr lang="en-US" dirty="0">
              <a:solidFill>
                <a:schemeClr val="tx1">
                  <a:lumMod val="95000"/>
                  <a:lumOff val="5000"/>
                </a:schemeClr>
              </a:solidFill>
            </a:endParaRPr>
          </a:p>
          <a:p>
            <a:endParaRPr lang="en-US" dirty="0"/>
          </a:p>
        </p:txBody>
      </p:sp>
    </p:spTree>
    <p:extLst>
      <p:ext uri="{BB962C8B-B14F-4D97-AF65-F5344CB8AC3E}">
        <p14:creationId xmlns:p14="http://schemas.microsoft.com/office/powerpoint/2010/main" val="3128271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 y="0"/>
          <a:ext cx="44958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7"/>
          <p:cNvSpPr txBox="1"/>
          <p:nvPr/>
        </p:nvSpPr>
        <p:spPr>
          <a:xfrm>
            <a:off x="3048000" y="0"/>
            <a:ext cx="1190625" cy="3810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en-US" dirty="0"/>
              <a:t>Location</a:t>
            </a:r>
          </a:p>
          <a:p>
            <a:pPr fontAlgn="auto">
              <a:spcBef>
                <a:spcPts val="0"/>
              </a:spcBef>
              <a:spcAft>
                <a:spcPts val="0"/>
              </a:spcAft>
              <a:defRPr/>
            </a:pPr>
            <a:r>
              <a:rPr lang="en-US" dirty="0"/>
              <a:t>20.89N, 95.05W</a:t>
            </a:r>
          </a:p>
        </p:txBody>
      </p:sp>
      <p:cxnSp>
        <p:nvCxnSpPr>
          <p:cNvPr id="4" name="Straight Arrow Connector 3"/>
          <p:cNvCxnSpPr/>
          <p:nvPr/>
        </p:nvCxnSpPr>
        <p:spPr>
          <a:xfrm rot="5400000" flipH="1" flipV="1">
            <a:off x="2637631" y="2158207"/>
            <a:ext cx="1428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10"/>
          <p:cNvSpPr txBox="1"/>
          <p:nvPr/>
        </p:nvSpPr>
        <p:spPr>
          <a:xfrm>
            <a:off x="2895600" y="1676400"/>
            <a:ext cx="723900" cy="190500"/>
          </a:xfrm>
          <a:prstGeom prst="rect">
            <a:avLst/>
          </a:prstGeom>
          <a:solidFill>
            <a:schemeClr val="bg1"/>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en-US" dirty="0"/>
              <a:t>Forecast</a:t>
            </a:r>
          </a:p>
        </p:txBody>
      </p:sp>
      <p:graphicFrame>
        <p:nvGraphicFramePr>
          <p:cNvPr id="9" name="Chart 8"/>
          <p:cNvGraphicFramePr/>
          <p:nvPr/>
        </p:nvGraphicFramePr>
        <p:xfrm>
          <a:off x="4495800" y="0"/>
          <a:ext cx="4648200" cy="2971800"/>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p:cNvCxnSpPr/>
          <p:nvPr/>
        </p:nvCxnSpPr>
        <p:spPr>
          <a:xfrm>
            <a:off x="7734300" y="2706688"/>
            <a:ext cx="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3"/>
          <p:cNvSpPr txBox="1"/>
          <p:nvPr/>
        </p:nvSpPr>
        <p:spPr>
          <a:xfrm>
            <a:off x="7391400" y="1828800"/>
            <a:ext cx="838200" cy="228600"/>
          </a:xfrm>
          <a:prstGeom prst="rect">
            <a:avLst/>
          </a:prstGeom>
          <a:solidFill>
            <a:schemeClr val="lt1">
              <a:alpha val="0"/>
            </a:schemeClr>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en-US" dirty="0"/>
              <a:t>Forecast</a:t>
            </a:r>
          </a:p>
        </p:txBody>
      </p:sp>
      <p:sp>
        <p:nvSpPr>
          <p:cNvPr id="12" name="TextBox 14"/>
          <p:cNvSpPr txBox="1"/>
          <p:nvPr/>
        </p:nvSpPr>
        <p:spPr>
          <a:xfrm>
            <a:off x="8151813" y="0"/>
            <a:ext cx="992187" cy="401638"/>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en-US"/>
              <a:t>Location</a:t>
            </a:r>
          </a:p>
          <a:p>
            <a:pPr fontAlgn="auto">
              <a:spcBef>
                <a:spcPts val="0"/>
              </a:spcBef>
              <a:spcAft>
                <a:spcPts val="0"/>
              </a:spcAft>
              <a:defRPr/>
            </a:pPr>
            <a:r>
              <a:rPr lang="en-US"/>
              <a:t>19.4N, 95.5W</a:t>
            </a:r>
          </a:p>
        </p:txBody>
      </p:sp>
      <p:cxnSp>
        <p:nvCxnSpPr>
          <p:cNvPr id="15" name="Straight Arrow Connector 14"/>
          <p:cNvCxnSpPr/>
          <p:nvPr/>
        </p:nvCxnSpPr>
        <p:spPr>
          <a:xfrm rot="5400000" flipH="1" flipV="1">
            <a:off x="7168356" y="2051844"/>
            <a:ext cx="1428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66800" y="217488"/>
            <a:ext cx="533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324" name="TextBox 18"/>
          <p:cNvSpPr txBox="1">
            <a:spLocks noChangeArrowheads="1"/>
          </p:cNvSpPr>
          <p:nvPr/>
        </p:nvSpPr>
        <p:spPr bwMode="auto">
          <a:xfrm>
            <a:off x="914400" y="0"/>
            <a:ext cx="243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latin typeface="Calibri" pitchFamily="34" charset="0"/>
              </a:rPr>
              <a:t>              </a:t>
            </a:r>
            <a:r>
              <a:rPr lang="en-US" altLang="en-US" sz="1200">
                <a:latin typeface="Calibri" pitchFamily="34" charset="0"/>
              </a:rPr>
              <a:t>Observed</a:t>
            </a:r>
          </a:p>
          <a:p>
            <a:pPr eaLnBrk="1" hangingPunct="1"/>
            <a:r>
              <a:rPr lang="en-US" altLang="en-US" sz="1200">
                <a:latin typeface="Calibri" pitchFamily="34" charset="0"/>
              </a:rPr>
              <a:t>                     Physical Initialized Exp.</a:t>
            </a:r>
          </a:p>
          <a:p>
            <a:pPr eaLnBrk="1" hangingPunct="1"/>
            <a:r>
              <a:rPr lang="en-US" altLang="en-US" sz="1200">
                <a:latin typeface="Calibri" pitchFamily="34" charset="0"/>
              </a:rPr>
              <a:t>                     Control Exp.</a:t>
            </a:r>
          </a:p>
          <a:p>
            <a:pPr eaLnBrk="1" hangingPunct="1"/>
            <a:endParaRPr lang="en-US" altLang="en-US">
              <a:latin typeface="Calibri" pitchFamily="34" charset="0"/>
            </a:endParaRPr>
          </a:p>
        </p:txBody>
      </p:sp>
      <p:cxnSp>
        <p:nvCxnSpPr>
          <p:cNvPr id="21" name="Straight Connector 20"/>
          <p:cNvCxnSpPr/>
          <p:nvPr/>
        </p:nvCxnSpPr>
        <p:spPr>
          <a:xfrm>
            <a:off x="1066800" y="381000"/>
            <a:ext cx="533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66800" y="533400"/>
            <a:ext cx="533400"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26" name="Chart 25"/>
          <p:cNvGraphicFramePr/>
          <p:nvPr/>
        </p:nvGraphicFramePr>
        <p:xfrm>
          <a:off x="1828800" y="3048000"/>
          <a:ext cx="5486400" cy="3409951"/>
        </p:xfrm>
        <a:graphic>
          <a:graphicData uri="http://schemas.openxmlformats.org/drawingml/2006/chart">
            <c:chart xmlns:c="http://schemas.openxmlformats.org/drawingml/2006/chart" xmlns:r="http://schemas.openxmlformats.org/officeDocument/2006/relationships" r:id="rId5"/>
          </a:graphicData>
        </a:graphic>
      </p:graphicFrame>
      <p:cxnSp>
        <p:nvCxnSpPr>
          <p:cNvPr id="27" name="Straight Arrow Connector 26"/>
          <p:cNvCxnSpPr/>
          <p:nvPr/>
        </p:nvCxnSpPr>
        <p:spPr>
          <a:xfrm rot="5400000" flipH="1" flipV="1">
            <a:off x="4729163" y="5710238"/>
            <a:ext cx="142875"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17"/>
          <p:cNvSpPr txBox="1"/>
          <p:nvPr/>
        </p:nvSpPr>
        <p:spPr>
          <a:xfrm>
            <a:off x="5114925" y="5381625"/>
            <a:ext cx="723900" cy="190500"/>
          </a:xfrm>
          <a:prstGeom prst="rect">
            <a:avLst/>
          </a:prstGeom>
          <a:solidFill>
            <a:schemeClr val="lt1"/>
          </a:solidFill>
          <a:ln w="9525" cmpd="sng">
            <a:solidFill>
              <a:schemeClr val="bg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en-US"/>
              <a:t>Forecast</a:t>
            </a:r>
          </a:p>
        </p:txBody>
      </p:sp>
      <p:sp>
        <p:nvSpPr>
          <p:cNvPr id="29" name="TextBox 18"/>
          <p:cNvSpPr txBox="1"/>
          <p:nvPr/>
        </p:nvSpPr>
        <p:spPr>
          <a:xfrm>
            <a:off x="6076950" y="3114675"/>
            <a:ext cx="1190625" cy="48577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en-US"/>
              <a:t>Location</a:t>
            </a:r>
          </a:p>
          <a:p>
            <a:pPr fontAlgn="auto">
              <a:spcBef>
                <a:spcPts val="0"/>
              </a:spcBef>
              <a:spcAft>
                <a:spcPts val="0"/>
              </a:spcAft>
              <a:defRPr/>
            </a:pPr>
            <a:r>
              <a:rPr lang="en-US"/>
              <a:t>18.79N, 95.8W</a:t>
            </a:r>
          </a:p>
        </p:txBody>
      </p:sp>
      <p:sp>
        <p:nvSpPr>
          <p:cNvPr id="13331" name="TextBox 19"/>
          <p:cNvSpPr txBox="1">
            <a:spLocks noChangeArrowheads="1"/>
          </p:cNvSpPr>
          <p:nvPr/>
        </p:nvSpPr>
        <p:spPr bwMode="auto">
          <a:xfrm>
            <a:off x="304800" y="3200400"/>
            <a:ext cx="1676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solidFill>
                  <a:srgbClr val="7030A0"/>
                </a:solidFill>
                <a:latin typeface="Calibri" pitchFamily="34" charset="0"/>
              </a:rPr>
              <a:t>THESE SHOW COMPARISONS OF THE TIME HISTORY OF OBSERVED, PHYSICALLY INITIALIZED AND FORECAST RAINS (mm/hour) AT SPECIFIC LOCATIONS</a:t>
            </a:r>
          </a:p>
        </p:txBody>
      </p:sp>
      <p:sp>
        <p:nvSpPr>
          <p:cNvPr id="13332" name="TextBox 21"/>
          <p:cNvSpPr txBox="1">
            <a:spLocks noChangeArrowheads="1"/>
          </p:cNvSpPr>
          <p:nvPr/>
        </p:nvSpPr>
        <p:spPr bwMode="auto">
          <a:xfrm>
            <a:off x="7391400" y="3276600"/>
            <a:ext cx="1447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solidFill>
                  <a:srgbClr val="7030A0"/>
                </a:solidFill>
                <a:latin typeface="Calibri" pitchFamily="34" charset="0"/>
              </a:rPr>
              <a:t>Extreme rainfall of the order of 60mm/hour predicted from radar resolution physical initialization</a:t>
            </a:r>
          </a:p>
        </p:txBody>
      </p:sp>
      <p:sp>
        <p:nvSpPr>
          <p:cNvPr id="6" name="Slide Number Placeholder 5"/>
          <p:cNvSpPr>
            <a:spLocks noGrp="1"/>
          </p:cNvSpPr>
          <p:nvPr>
            <p:ph type="sldNum" sz="quarter" idx="12"/>
          </p:nvPr>
        </p:nvSpPr>
        <p:spPr/>
        <p:txBody>
          <a:bodyPr/>
          <a:lstStyle/>
          <a:p>
            <a:fld id="{F6C20618-1625-4C1B-B027-7DF2EBB9C431}" type="slidenum">
              <a:rPr lang="en-US" smtClean="0"/>
              <a:pPr/>
              <a:t>20</a:t>
            </a:fld>
            <a:endParaRPr lang="en-US"/>
          </a:p>
        </p:txBody>
      </p:sp>
    </p:spTree>
    <p:extLst>
      <p:ext uri="{BB962C8B-B14F-4D97-AF65-F5344CB8AC3E}">
        <p14:creationId xmlns:p14="http://schemas.microsoft.com/office/powerpoint/2010/main" val="4288199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C20618-1625-4C1B-B027-7DF2EBB9C431}" type="slidenum">
              <a:rPr lang="en-US" smtClean="0"/>
              <a:pPr/>
              <a:t>21</a:t>
            </a:fld>
            <a:endParaRPr lang="en-US"/>
          </a:p>
        </p:txBody>
      </p:sp>
      <p:sp>
        <p:nvSpPr>
          <p:cNvPr id="3" name="TextBox 4"/>
          <p:cNvSpPr txBox="1">
            <a:spLocks noChangeArrowheads="1"/>
          </p:cNvSpPr>
          <p:nvPr/>
        </p:nvSpPr>
        <p:spPr bwMode="auto">
          <a:xfrm>
            <a:off x="76200" y="1219200"/>
            <a:ext cx="89154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7000" b="1" dirty="0" smtClean="0">
                <a:solidFill>
                  <a:srgbClr val="0070C0"/>
                </a:solidFill>
                <a:latin typeface="Aharoni" panose="02010803020104030203" pitchFamily="2" charset="-79"/>
                <a:cs typeface="Aharoni" panose="02010803020104030203" pitchFamily="2" charset="-79"/>
              </a:rPr>
              <a:t>Physical Initialization for </a:t>
            </a:r>
            <a:r>
              <a:rPr lang="en-US" altLang="en-US" sz="7000" b="1" dirty="0" err="1" smtClean="0">
                <a:solidFill>
                  <a:srgbClr val="0070C0"/>
                </a:solidFill>
                <a:latin typeface="Aharoni" panose="02010803020104030203" pitchFamily="2" charset="-79"/>
                <a:cs typeface="Aharoni" panose="02010803020104030203" pitchFamily="2" charset="-79"/>
              </a:rPr>
              <a:t>Uttarakhand</a:t>
            </a:r>
            <a:r>
              <a:rPr lang="en-US" altLang="en-US" sz="7000" b="1" dirty="0" smtClean="0">
                <a:solidFill>
                  <a:srgbClr val="0070C0"/>
                </a:solidFill>
                <a:latin typeface="Aharoni" panose="02010803020104030203" pitchFamily="2" charset="-79"/>
                <a:cs typeface="Aharoni" panose="02010803020104030203" pitchFamily="2" charset="-79"/>
              </a:rPr>
              <a:t> rains</a:t>
            </a:r>
            <a:endParaRPr lang="en-US" altLang="en-US" sz="7000" b="1"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284702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000" y="76200"/>
            <a:ext cx="8428836" cy="6632331"/>
            <a:chOff x="381000" y="76200"/>
            <a:chExt cx="8305800" cy="6498194"/>
          </a:xfrm>
        </p:grpSpPr>
        <p:pic>
          <p:nvPicPr>
            <p:cNvPr id="4098" name="Picture 2" descr="C:\Users\default user.colby\Desktop\phynew16JUN13_R.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204"/>
            <a:stretch/>
          </p:blipFill>
          <p:spPr bwMode="auto">
            <a:xfrm>
              <a:off x="381000" y="76200"/>
              <a:ext cx="8305800" cy="6498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3200" y="3682425"/>
              <a:ext cx="1239442" cy="584775"/>
            </a:xfrm>
            <a:prstGeom prst="rect">
              <a:avLst/>
            </a:prstGeom>
            <a:noFill/>
          </p:spPr>
          <p:txBody>
            <a:bodyPr wrap="none" rtlCol="0">
              <a:spAutoFit/>
            </a:bodyPr>
            <a:lstStyle/>
            <a:p>
              <a:r>
                <a:rPr lang="en-US" sz="1600" b="1" dirty="0" smtClean="0">
                  <a:solidFill>
                    <a:srgbClr val="C00000"/>
                  </a:solidFill>
                </a:rPr>
                <a:t>CC = 0.77</a:t>
              </a:r>
            </a:p>
            <a:p>
              <a:r>
                <a:rPr lang="en-US" sz="1600" b="1" dirty="0" smtClean="0">
                  <a:solidFill>
                    <a:srgbClr val="C00000"/>
                  </a:solidFill>
                </a:rPr>
                <a:t>RMSE =9.24</a:t>
              </a:r>
              <a:r>
                <a:rPr lang="en-US" sz="1600" dirty="0" smtClean="0">
                  <a:solidFill>
                    <a:srgbClr val="C00000"/>
                  </a:solidFill>
                </a:rPr>
                <a:t> </a:t>
              </a:r>
              <a:endParaRPr lang="en-US" sz="1600" dirty="0">
                <a:solidFill>
                  <a:srgbClr val="C00000"/>
                </a:solidFill>
              </a:endParaRPr>
            </a:p>
          </p:txBody>
        </p:sp>
        <p:sp>
          <p:nvSpPr>
            <p:cNvPr id="4" name="TextBox 3"/>
            <p:cNvSpPr txBox="1"/>
            <p:nvPr/>
          </p:nvSpPr>
          <p:spPr>
            <a:xfrm>
              <a:off x="6733562" y="438411"/>
              <a:ext cx="1343638" cy="584775"/>
            </a:xfrm>
            <a:prstGeom prst="rect">
              <a:avLst/>
            </a:prstGeom>
            <a:noFill/>
          </p:spPr>
          <p:txBody>
            <a:bodyPr wrap="none" rtlCol="0">
              <a:spAutoFit/>
            </a:bodyPr>
            <a:lstStyle/>
            <a:p>
              <a:r>
                <a:rPr lang="en-US" sz="1600" b="1" dirty="0" smtClean="0">
                  <a:solidFill>
                    <a:srgbClr val="C00000"/>
                  </a:solidFill>
                </a:rPr>
                <a:t>CC = 0.06</a:t>
              </a:r>
            </a:p>
            <a:p>
              <a:r>
                <a:rPr lang="en-US" sz="1600" b="1" dirty="0" smtClean="0">
                  <a:solidFill>
                    <a:srgbClr val="C00000"/>
                  </a:solidFill>
                </a:rPr>
                <a:t>RMSE =17.82</a:t>
              </a:r>
              <a:r>
                <a:rPr lang="en-US" sz="1600" dirty="0" smtClean="0">
                  <a:solidFill>
                    <a:srgbClr val="C00000"/>
                  </a:solidFill>
                </a:rPr>
                <a:t> </a:t>
              </a:r>
              <a:endParaRPr lang="en-US" sz="1600" dirty="0">
                <a:solidFill>
                  <a:srgbClr val="C00000"/>
                </a:solidFill>
              </a:endParaRPr>
            </a:p>
          </p:txBody>
        </p:sp>
      </p:grpSp>
      <p:sp>
        <p:nvSpPr>
          <p:cNvPr id="9" name="TextBox 8"/>
          <p:cNvSpPr txBox="1"/>
          <p:nvPr/>
        </p:nvSpPr>
        <p:spPr>
          <a:xfrm rot="16200000">
            <a:off x="8459936" y="2909004"/>
            <a:ext cx="975460" cy="369332"/>
          </a:xfrm>
          <a:prstGeom prst="rect">
            <a:avLst/>
          </a:prstGeom>
          <a:noFill/>
        </p:spPr>
        <p:txBody>
          <a:bodyPr wrap="none" rtlCol="0">
            <a:spAutoFit/>
          </a:bodyPr>
          <a:lstStyle/>
          <a:p>
            <a:r>
              <a:rPr lang="en-US" dirty="0"/>
              <a:t>m</a:t>
            </a:r>
            <a:r>
              <a:rPr lang="en-US" dirty="0" smtClean="0"/>
              <a:t>m/day</a:t>
            </a:r>
            <a:endParaRPr lang="en-US" dirty="0"/>
          </a:p>
        </p:txBody>
      </p:sp>
      <p:sp>
        <p:nvSpPr>
          <p:cNvPr id="10" name="TextBox 9"/>
          <p:cNvSpPr txBox="1"/>
          <p:nvPr/>
        </p:nvSpPr>
        <p:spPr>
          <a:xfrm>
            <a:off x="1524000" y="6336268"/>
            <a:ext cx="719108" cy="369332"/>
          </a:xfrm>
          <a:prstGeom prst="rect">
            <a:avLst/>
          </a:prstGeom>
          <a:noFill/>
        </p:spPr>
        <p:txBody>
          <a:bodyPr wrap="none" rtlCol="0">
            <a:spAutoFit/>
          </a:bodyPr>
          <a:lstStyle/>
          <a:p>
            <a:r>
              <a:rPr lang="en-US" b="1" dirty="0" smtClean="0">
                <a:solidFill>
                  <a:srgbClr val="C00000"/>
                </a:solidFill>
              </a:rPr>
              <a:t>Day 0</a:t>
            </a:r>
            <a:endParaRPr lang="en-US" b="1" dirty="0">
              <a:solidFill>
                <a:srgbClr val="C00000"/>
              </a:solidFill>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377" y="3886200"/>
            <a:ext cx="2667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8028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0" y="137160"/>
            <a:ext cx="8686800" cy="6720840"/>
            <a:chOff x="228600" y="137160"/>
            <a:chExt cx="8686800" cy="6720840"/>
          </a:xfrm>
        </p:grpSpPr>
        <p:pic>
          <p:nvPicPr>
            <p:cNvPr id="5122" name="Picture 2" descr="C:\Users\default user.colby\Desktop\phynew117JUN13_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
              <a:ext cx="8305800" cy="6644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30925" y="3289010"/>
              <a:ext cx="1390124" cy="584775"/>
            </a:xfrm>
            <a:prstGeom prst="rect">
              <a:avLst/>
            </a:prstGeom>
            <a:noFill/>
          </p:spPr>
          <p:txBody>
            <a:bodyPr wrap="none" rtlCol="0">
              <a:spAutoFit/>
            </a:bodyPr>
            <a:lstStyle/>
            <a:p>
              <a:r>
                <a:rPr lang="en-US" sz="1600" b="1" dirty="0" smtClean="0">
                  <a:solidFill>
                    <a:srgbClr val="C00000"/>
                  </a:solidFill>
                </a:rPr>
                <a:t>CC = 0.25</a:t>
              </a:r>
            </a:p>
            <a:p>
              <a:r>
                <a:rPr lang="en-US" sz="1600" b="1" dirty="0" smtClean="0">
                  <a:solidFill>
                    <a:srgbClr val="C00000"/>
                  </a:solidFill>
                </a:rPr>
                <a:t>RMSE = 40.66</a:t>
              </a:r>
              <a:r>
                <a:rPr lang="en-US" sz="1600" dirty="0" smtClean="0">
                  <a:solidFill>
                    <a:srgbClr val="C00000"/>
                  </a:solidFill>
                </a:rPr>
                <a:t> </a:t>
              </a:r>
              <a:endParaRPr lang="en-US" sz="1600" dirty="0">
                <a:solidFill>
                  <a:srgbClr val="C00000"/>
                </a:solidFill>
              </a:endParaRPr>
            </a:p>
          </p:txBody>
        </p:sp>
        <p:sp>
          <p:nvSpPr>
            <p:cNvPr id="4" name="TextBox 3"/>
            <p:cNvSpPr txBox="1"/>
            <p:nvPr/>
          </p:nvSpPr>
          <p:spPr>
            <a:xfrm>
              <a:off x="1981200" y="6273225"/>
              <a:ext cx="1390124" cy="584775"/>
            </a:xfrm>
            <a:prstGeom prst="rect">
              <a:avLst/>
            </a:prstGeom>
            <a:noFill/>
          </p:spPr>
          <p:txBody>
            <a:bodyPr wrap="none" rtlCol="0">
              <a:spAutoFit/>
            </a:bodyPr>
            <a:lstStyle/>
            <a:p>
              <a:r>
                <a:rPr lang="en-US" sz="1600" b="1" dirty="0" smtClean="0">
                  <a:solidFill>
                    <a:srgbClr val="C00000"/>
                  </a:solidFill>
                </a:rPr>
                <a:t>CC = 0.79</a:t>
              </a:r>
            </a:p>
            <a:p>
              <a:r>
                <a:rPr lang="en-US" sz="1600" b="1" dirty="0" smtClean="0">
                  <a:solidFill>
                    <a:srgbClr val="C00000"/>
                  </a:solidFill>
                </a:rPr>
                <a:t>RMSE = 10.13</a:t>
              </a:r>
              <a:r>
                <a:rPr lang="en-US" sz="1600" dirty="0" smtClean="0">
                  <a:solidFill>
                    <a:srgbClr val="C00000"/>
                  </a:solidFill>
                </a:rPr>
                <a:t> </a:t>
              </a:r>
              <a:endParaRPr lang="en-US" sz="1600" dirty="0">
                <a:solidFill>
                  <a:srgbClr val="C00000"/>
                </a:solidFill>
              </a:endParaRPr>
            </a:p>
          </p:txBody>
        </p:sp>
        <p:sp>
          <p:nvSpPr>
            <p:cNvPr id="2" name="TextBox 1"/>
            <p:cNvSpPr txBox="1"/>
            <p:nvPr/>
          </p:nvSpPr>
          <p:spPr>
            <a:xfrm rot="16200000">
              <a:off x="8243004" y="2909004"/>
              <a:ext cx="975460" cy="369332"/>
            </a:xfrm>
            <a:prstGeom prst="rect">
              <a:avLst/>
            </a:prstGeom>
            <a:noFill/>
          </p:spPr>
          <p:txBody>
            <a:bodyPr wrap="none" rtlCol="0">
              <a:spAutoFit/>
            </a:bodyPr>
            <a:lstStyle/>
            <a:p>
              <a:r>
                <a:rPr lang="en-US" dirty="0"/>
                <a:t>m</a:t>
              </a:r>
              <a:r>
                <a:rPr lang="en-US" dirty="0" smtClean="0"/>
                <a:t>m/day</a:t>
              </a:r>
              <a:endParaRPr lang="en-US" dirty="0"/>
            </a:p>
          </p:txBody>
        </p:sp>
        <p:sp>
          <p:nvSpPr>
            <p:cNvPr id="6" name="TextBox 5"/>
            <p:cNvSpPr txBox="1"/>
            <p:nvPr/>
          </p:nvSpPr>
          <p:spPr>
            <a:xfrm>
              <a:off x="1371600" y="6277250"/>
              <a:ext cx="719108" cy="369332"/>
            </a:xfrm>
            <a:prstGeom prst="rect">
              <a:avLst/>
            </a:prstGeom>
            <a:noFill/>
          </p:spPr>
          <p:txBody>
            <a:bodyPr wrap="none" rtlCol="0">
              <a:spAutoFit/>
            </a:bodyPr>
            <a:lstStyle/>
            <a:p>
              <a:r>
                <a:rPr lang="en-US" b="1" dirty="0" smtClean="0">
                  <a:solidFill>
                    <a:srgbClr val="C00000"/>
                  </a:solidFill>
                </a:rPr>
                <a:t>Day 1</a:t>
              </a:r>
              <a:endParaRPr lang="en-US" b="1" dirty="0">
                <a:solidFill>
                  <a:srgbClr val="C00000"/>
                </a:solidFill>
              </a:endParaRPr>
            </a:p>
          </p:txBody>
        </p:sp>
      </p:gr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4038600"/>
            <a:ext cx="2649797" cy="226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733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98686" y="228601"/>
            <a:ext cx="7045115" cy="5105398"/>
            <a:chOff x="1255008" y="100731"/>
            <a:chExt cx="6080931" cy="3753970"/>
          </a:xfrm>
          <a:solidFill>
            <a:schemeClr val="accent6">
              <a:lumMod val="20000"/>
              <a:lumOff val="80000"/>
            </a:schemeClr>
          </a:solidFill>
        </p:grpSpPr>
        <p:sp>
          <p:nvSpPr>
            <p:cNvPr id="2" name="TextBox 1"/>
            <p:cNvSpPr txBox="1"/>
            <p:nvPr/>
          </p:nvSpPr>
          <p:spPr>
            <a:xfrm>
              <a:off x="1255008" y="100731"/>
              <a:ext cx="4633960" cy="543135"/>
            </a:xfrm>
            <a:prstGeom prst="rect">
              <a:avLst/>
            </a:prstGeom>
            <a:grpFill/>
          </p:spPr>
          <p:txBody>
            <a:bodyPr wrap="none" rtlCol="0">
              <a:spAutoFit/>
            </a:bodyPr>
            <a:lstStyle/>
            <a:p>
              <a:r>
                <a:rPr lang="en-US" sz="2400" b="1" cap="all" dirty="0" smtClean="0">
                  <a:solidFill>
                    <a:srgbClr val="C00000"/>
                  </a:solidFill>
                </a:rPr>
                <a:t>Buoyancy is defined by the relation</a:t>
              </a:r>
            </a:p>
            <a:p>
              <a:r>
                <a:rPr lang="en-US" dirty="0" smtClean="0"/>
                <a:t> </a:t>
              </a:r>
            </a:p>
          </p:txBody>
        </p:sp>
        <p:graphicFrame>
          <p:nvGraphicFramePr>
            <p:cNvPr id="3" name="Object 2"/>
            <p:cNvGraphicFramePr>
              <a:graphicFrameLocks noChangeAspect="1"/>
            </p:cNvGraphicFramePr>
            <p:nvPr>
              <p:extLst>
                <p:ext uri="{D42A27DB-BD31-4B8C-83A1-F6EECF244321}">
                  <p14:modId xmlns:p14="http://schemas.microsoft.com/office/powerpoint/2010/main" val="2165144127"/>
                </p:ext>
              </p:extLst>
            </p:nvPr>
          </p:nvGraphicFramePr>
          <p:xfrm>
            <a:off x="1789832" y="643866"/>
            <a:ext cx="2118387" cy="854449"/>
          </p:xfrm>
          <a:graphic>
            <a:graphicData uri="http://schemas.openxmlformats.org/presentationml/2006/ole">
              <mc:AlternateContent xmlns:mc="http://schemas.openxmlformats.org/markup-compatibility/2006">
                <mc:Choice xmlns:v="urn:schemas-microsoft-com:vml" Requires="v">
                  <p:oleObj spid="_x0000_s19186" name="Equation" r:id="rId3" imgW="977760" imgH="444240" progId="Equation.3">
                    <p:embed/>
                  </p:oleObj>
                </mc:Choice>
                <mc:Fallback>
                  <p:oleObj name="Equation" r:id="rId3" imgW="977760" imgH="444240" progId="Equation.3">
                    <p:embed/>
                    <p:pic>
                      <p:nvPicPr>
                        <p:cNvPr id="0" name="Picture 4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832" y="643866"/>
                          <a:ext cx="2118387" cy="854449"/>
                        </a:xfrm>
                        <a:prstGeom prst="rect">
                          <a:avLst/>
                        </a:prstGeom>
                        <a:solidFill>
                          <a:srgbClr val="EBF1DE"/>
                        </a:solid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32833809"/>
                </p:ext>
              </p:extLst>
            </p:nvPr>
          </p:nvGraphicFramePr>
          <p:xfrm>
            <a:off x="2205411" y="3135255"/>
            <a:ext cx="213757" cy="347534"/>
          </p:xfrm>
          <a:graphic>
            <a:graphicData uri="http://schemas.openxmlformats.org/presentationml/2006/ole">
              <mc:AlternateContent xmlns:mc="http://schemas.openxmlformats.org/markup-compatibility/2006">
                <mc:Choice xmlns:v="urn:schemas-microsoft-com:vml" Requires="v">
                  <p:oleObj spid="_x0000_s19187" name="Equation" r:id="rId5" imgW="139680" imgH="228600" progId="Equation.3">
                    <p:embed/>
                  </p:oleObj>
                </mc:Choice>
                <mc:Fallback>
                  <p:oleObj name="Equation" r:id="rId5" imgW="139680" imgH="228600" progId="Equation.3">
                    <p:embed/>
                    <p:pic>
                      <p:nvPicPr>
                        <p:cNvPr id="0" name="Picture 4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5411" y="3135255"/>
                          <a:ext cx="213757" cy="347534"/>
                        </a:xfrm>
                        <a:prstGeom prst="rect">
                          <a:avLst/>
                        </a:prstGeom>
                        <a:solidFill>
                          <a:srgbClr val="FDEADA"/>
                        </a:solidFill>
                      </p:spPr>
                    </p:pic>
                  </p:oleObj>
                </mc:Fallback>
              </mc:AlternateContent>
            </a:graphicData>
          </a:graphic>
        </p:graphicFrame>
        <p:sp>
          <p:nvSpPr>
            <p:cNvPr id="5" name="TextBox 4"/>
            <p:cNvSpPr txBox="1"/>
            <p:nvPr/>
          </p:nvSpPr>
          <p:spPr>
            <a:xfrm>
              <a:off x="1679599" y="1718164"/>
              <a:ext cx="3170423" cy="623872"/>
            </a:xfrm>
            <a:prstGeom prst="rect">
              <a:avLst/>
            </a:prstGeom>
            <a:grpFill/>
          </p:spPr>
          <p:txBody>
            <a:bodyPr wrap="none" rtlCol="0">
              <a:spAutoFit/>
            </a:bodyPr>
            <a:lstStyle/>
            <a:p>
              <a:r>
                <a:rPr lang="en-US" dirty="0" smtClean="0"/>
                <a:t>where g is the acceleration of gravity,</a:t>
              </a:r>
            </a:p>
            <a:p>
              <a:r>
                <a:rPr lang="en-US" dirty="0" smtClean="0"/>
                <a:t> </a:t>
              </a:r>
            </a:p>
            <a:p>
              <a:r>
                <a:rPr lang="en-US" dirty="0" smtClean="0"/>
                <a:t> </a:t>
              </a:r>
            </a:p>
          </p:txBody>
        </p:sp>
        <p:graphicFrame>
          <p:nvGraphicFramePr>
            <p:cNvPr id="6" name="Object 5"/>
            <p:cNvGraphicFramePr>
              <a:graphicFrameLocks noChangeAspect="1"/>
            </p:cNvGraphicFramePr>
            <p:nvPr>
              <p:extLst>
                <p:ext uri="{D42A27DB-BD31-4B8C-83A1-F6EECF244321}">
                  <p14:modId xmlns:p14="http://schemas.microsoft.com/office/powerpoint/2010/main" val="4062001386"/>
                </p:ext>
              </p:extLst>
            </p:nvPr>
          </p:nvGraphicFramePr>
          <p:xfrm>
            <a:off x="2171515" y="2291715"/>
            <a:ext cx="290490" cy="328005"/>
          </p:xfrm>
          <a:graphic>
            <a:graphicData uri="http://schemas.openxmlformats.org/presentationml/2006/ole">
              <mc:AlternateContent xmlns:mc="http://schemas.openxmlformats.org/markup-compatibility/2006">
                <mc:Choice xmlns:v="urn:schemas-microsoft-com:vml" Requires="v">
                  <p:oleObj spid="_x0000_s19188" name="Equation" r:id="rId7" imgW="190440" imgH="215640" progId="Equation.3">
                    <p:embed/>
                  </p:oleObj>
                </mc:Choice>
                <mc:Fallback>
                  <p:oleObj name="Equation" r:id="rId7" imgW="190440" imgH="215640" progId="Equation.3">
                    <p:embed/>
                    <p:pic>
                      <p:nvPicPr>
                        <p:cNvPr id="0" name="Picture 4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1515" y="2291715"/>
                          <a:ext cx="290490" cy="328005"/>
                        </a:xfrm>
                        <a:prstGeom prst="rect">
                          <a:avLst/>
                        </a:prstGeom>
                        <a:solidFill>
                          <a:srgbClr val="FDEADA"/>
                        </a:solidFill>
                      </p:spPr>
                    </p:pic>
                  </p:oleObj>
                </mc:Fallback>
              </mc:AlternateContent>
            </a:graphicData>
          </a:graphic>
        </p:graphicFrame>
        <p:sp>
          <p:nvSpPr>
            <p:cNvPr id="7" name="TextBox 6"/>
            <p:cNvSpPr txBox="1"/>
            <p:nvPr/>
          </p:nvSpPr>
          <p:spPr>
            <a:xfrm>
              <a:off x="2579183" y="2342036"/>
              <a:ext cx="4040774" cy="678919"/>
            </a:xfrm>
            <a:prstGeom prst="rect">
              <a:avLst/>
            </a:prstGeom>
            <a:grpFill/>
          </p:spPr>
          <p:txBody>
            <a:bodyPr wrap="none" rtlCol="0">
              <a:spAutoFit/>
            </a:bodyPr>
            <a:lstStyle/>
            <a:p>
              <a:r>
                <a:rPr lang="en-US" dirty="0" smtClean="0"/>
                <a:t> virtual temperature of the cloud environment ,</a:t>
              </a:r>
            </a:p>
            <a:p>
              <a:r>
                <a:rPr lang="en-US" dirty="0" smtClean="0"/>
                <a:t> </a:t>
              </a:r>
            </a:p>
            <a:p>
              <a:r>
                <a:rPr lang="en-US" dirty="0" smtClean="0"/>
                <a:t> </a:t>
              </a:r>
            </a:p>
          </p:txBody>
        </p:sp>
        <p:graphicFrame>
          <p:nvGraphicFramePr>
            <p:cNvPr id="8" name="Object 7"/>
            <p:cNvGraphicFramePr>
              <a:graphicFrameLocks noChangeAspect="1"/>
            </p:cNvGraphicFramePr>
            <p:nvPr>
              <p:extLst>
                <p:ext uri="{D42A27DB-BD31-4B8C-83A1-F6EECF244321}">
                  <p14:modId xmlns:p14="http://schemas.microsoft.com/office/powerpoint/2010/main" val="1544729567"/>
                </p:ext>
              </p:extLst>
            </p:nvPr>
          </p:nvGraphicFramePr>
          <p:xfrm>
            <a:off x="2204401" y="2738782"/>
            <a:ext cx="252124" cy="364191"/>
          </p:xfrm>
          <a:graphic>
            <a:graphicData uri="http://schemas.openxmlformats.org/presentationml/2006/ole">
              <mc:AlternateContent xmlns:mc="http://schemas.openxmlformats.org/markup-compatibility/2006">
                <mc:Choice xmlns:v="urn:schemas-microsoft-com:vml" Requires="v">
                  <p:oleObj spid="_x0000_s19189" name="Equation" r:id="rId9" imgW="164880" imgH="241200" progId="Equation.3">
                    <p:embed/>
                  </p:oleObj>
                </mc:Choice>
                <mc:Fallback>
                  <p:oleObj name="Equation" r:id="rId9" imgW="164880" imgH="241200" progId="Equation.3">
                    <p:embed/>
                    <p:pic>
                      <p:nvPicPr>
                        <p:cNvPr id="0" name="Picture 4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4401" y="2738782"/>
                          <a:ext cx="252124" cy="364191"/>
                        </a:xfrm>
                        <a:prstGeom prst="rect">
                          <a:avLst/>
                        </a:prstGeom>
                        <a:solidFill>
                          <a:srgbClr val="FDEADA"/>
                        </a:solidFill>
                      </p:spPr>
                    </p:pic>
                  </p:oleObj>
                </mc:Fallback>
              </mc:AlternateContent>
            </a:graphicData>
          </a:graphic>
        </p:graphicFrame>
        <p:sp>
          <p:nvSpPr>
            <p:cNvPr id="9" name="TextBox 8"/>
            <p:cNvSpPr txBox="1"/>
            <p:nvPr/>
          </p:nvSpPr>
          <p:spPr>
            <a:xfrm>
              <a:off x="2535598" y="2792513"/>
              <a:ext cx="3090284" cy="678919"/>
            </a:xfrm>
            <a:prstGeom prst="rect">
              <a:avLst/>
            </a:prstGeom>
            <a:grpFill/>
          </p:spPr>
          <p:txBody>
            <a:bodyPr wrap="none" rtlCol="0">
              <a:spAutoFit/>
            </a:bodyPr>
            <a:lstStyle/>
            <a:p>
              <a:r>
                <a:rPr lang="en-US" dirty="0" smtClean="0"/>
                <a:t> virtual temperature inside a cloud ,</a:t>
              </a:r>
            </a:p>
            <a:p>
              <a:r>
                <a:rPr lang="en-US" dirty="0" smtClean="0"/>
                <a:t> </a:t>
              </a:r>
            </a:p>
            <a:p>
              <a:r>
                <a:rPr lang="en-US" dirty="0" smtClean="0"/>
                <a:t> </a:t>
              </a:r>
            </a:p>
          </p:txBody>
        </p:sp>
        <p:sp>
          <p:nvSpPr>
            <p:cNvPr id="10" name="TextBox 9"/>
            <p:cNvSpPr txBox="1"/>
            <p:nvPr/>
          </p:nvSpPr>
          <p:spPr>
            <a:xfrm>
              <a:off x="2529857" y="3175782"/>
              <a:ext cx="4806082" cy="678919"/>
            </a:xfrm>
            <a:prstGeom prst="rect">
              <a:avLst/>
            </a:prstGeom>
            <a:grpFill/>
          </p:spPr>
          <p:txBody>
            <a:bodyPr wrap="none" rtlCol="0">
              <a:spAutoFit/>
            </a:bodyPr>
            <a:lstStyle/>
            <a:p>
              <a:r>
                <a:rPr lang="en-US" dirty="0" smtClean="0"/>
                <a:t> liquid water mixing ratio in the cloud (</a:t>
              </a:r>
              <a:r>
                <a:rPr lang="en-US" dirty="0" smtClean="0">
                  <a:solidFill>
                    <a:srgbClr val="C00000"/>
                  </a:solidFill>
                </a:rPr>
                <a:t>usually  &gt; 0.1 g/kg</a:t>
              </a:r>
              <a:r>
                <a:rPr lang="en-US" dirty="0" smtClean="0"/>
                <a:t>)</a:t>
              </a:r>
            </a:p>
            <a:p>
              <a:r>
                <a:rPr lang="en-US" dirty="0" smtClean="0"/>
                <a:t> </a:t>
              </a:r>
            </a:p>
            <a:p>
              <a:r>
                <a:rPr lang="en-US" dirty="0" smtClean="0"/>
                <a:t> </a:t>
              </a:r>
            </a:p>
          </p:txBody>
        </p:sp>
      </p:grpSp>
      <p:sp>
        <p:nvSpPr>
          <p:cNvPr id="12" name="Slide Number Placeholder 11"/>
          <p:cNvSpPr>
            <a:spLocks noGrp="1"/>
          </p:cNvSpPr>
          <p:nvPr>
            <p:ph type="sldNum" sz="quarter" idx="12"/>
          </p:nvPr>
        </p:nvSpPr>
        <p:spPr>
          <a:solidFill>
            <a:schemeClr val="accent6">
              <a:lumMod val="20000"/>
              <a:lumOff val="80000"/>
            </a:schemeClr>
          </a:solidFill>
        </p:spPr>
        <p:txBody>
          <a:bodyPr/>
          <a:lstStyle/>
          <a:p>
            <a:fld id="{F6C20618-1625-4C1B-B027-7DF2EBB9C431}" type="slidenum">
              <a:rPr lang="en-US" smtClean="0"/>
              <a:pPr/>
              <a:t>24</a:t>
            </a:fld>
            <a:endParaRPr lang="en-US"/>
          </a:p>
        </p:txBody>
      </p:sp>
      <p:pic>
        <p:nvPicPr>
          <p:cNvPr id="11370" name="Picture 10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57800" y="4894959"/>
            <a:ext cx="3280569" cy="1726504"/>
          </a:xfrm>
          <a:prstGeom prst="rect">
            <a:avLst/>
          </a:prstGeom>
          <a:solidFill>
            <a:schemeClr val="accent6">
              <a:lumMod val="20000"/>
              <a:lumOff val="80000"/>
            </a:schemeClr>
          </a:solidFill>
          <a:ln>
            <a:noFill/>
          </a:ln>
          <a:effectLst/>
          <a:extLst/>
        </p:spPr>
      </p:pic>
      <p:sp>
        <p:nvSpPr>
          <p:cNvPr id="13" name="Rectangle 12"/>
          <p:cNvSpPr/>
          <p:nvPr/>
        </p:nvSpPr>
        <p:spPr>
          <a:xfrm>
            <a:off x="1757959" y="5388879"/>
            <a:ext cx="2435860" cy="415498"/>
          </a:xfrm>
          <a:prstGeom prst="rect">
            <a:avLst/>
          </a:prstGeom>
          <a:solidFill>
            <a:schemeClr val="accent6">
              <a:lumMod val="20000"/>
              <a:lumOff val="80000"/>
            </a:schemeClr>
          </a:solidFill>
        </p:spPr>
        <p:txBody>
          <a:bodyPr wrap="none">
            <a:spAutoFit/>
          </a:bodyPr>
          <a:lstStyle/>
          <a:p>
            <a:r>
              <a:rPr lang="en-US" sz="2100" b="1" dirty="0" smtClean="0">
                <a:solidFill>
                  <a:srgbClr val="0000FF"/>
                </a:solidFill>
              </a:rPr>
              <a:t>Virtual Temperature</a:t>
            </a:r>
            <a:endParaRPr lang="en-US" sz="2100" b="1" dirty="0">
              <a:solidFill>
                <a:srgbClr val="0000FF"/>
              </a:solidFill>
            </a:endParaRPr>
          </a:p>
        </p:txBody>
      </p:sp>
      <p:cxnSp>
        <p:nvCxnSpPr>
          <p:cNvPr id="16" name="Straight Arrow Connector 15"/>
          <p:cNvCxnSpPr>
            <a:stCxn id="13" idx="3"/>
          </p:cNvCxnSpPr>
          <p:nvPr/>
        </p:nvCxnSpPr>
        <p:spPr>
          <a:xfrm flipV="1">
            <a:off x="4193819" y="5573545"/>
            <a:ext cx="606781" cy="23083"/>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981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36090" y="119743"/>
            <a:ext cx="7162800" cy="6553200"/>
            <a:chOff x="0" y="34636"/>
            <a:chExt cx="9144000" cy="6823364"/>
          </a:xfrm>
        </p:grpSpPr>
        <p:pic>
          <p:nvPicPr>
            <p:cNvPr id="4" name="Picture 3"/>
            <p:cNvPicPr/>
            <p:nvPr/>
          </p:nvPicPr>
          <p:blipFill rotWithShape="1">
            <a:blip r:embed="rId2" cstate="print"/>
            <a:srcRect l="14156" t="23196" r="54961" b="18295"/>
            <a:stretch/>
          </p:blipFill>
          <p:spPr bwMode="auto">
            <a:xfrm>
              <a:off x="0" y="34636"/>
              <a:ext cx="4648200" cy="324196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srcRect l="14493" t="22727" r="55383" b="17601"/>
            <a:stretch/>
          </p:blipFill>
          <p:spPr bwMode="auto">
            <a:xfrm>
              <a:off x="4648200" y="34636"/>
              <a:ext cx="4495800" cy="3241964"/>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srcRect l="16589" t="22810" r="53539" b="18543"/>
            <a:stretch/>
          </p:blipFill>
          <p:spPr bwMode="auto">
            <a:xfrm>
              <a:off x="0" y="3276600"/>
              <a:ext cx="4648200" cy="3581400"/>
            </a:xfrm>
            <a:prstGeom prst="rect">
              <a:avLst/>
            </a:prstGeom>
            <a:ln>
              <a:noFill/>
            </a:ln>
            <a:extLst>
              <a:ext uri="{53640926-AAD7-44D8-BBD7-CCE9431645EC}">
                <a14:shadowObscured xmlns:a14="http://schemas.microsoft.com/office/drawing/2010/main"/>
              </a:ext>
            </a:extLst>
          </p:spPr>
        </p:pic>
      </p:grpSp>
      <p:sp>
        <p:nvSpPr>
          <p:cNvPr id="2" name="Slide Number Placeholder 1"/>
          <p:cNvSpPr>
            <a:spLocks noGrp="1"/>
          </p:cNvSpPr>
          <p:nvPr>
            <p:ph type="sldNum" sz="quarter" idx="12"/>
          </p:nvPr>
        </p:nvSpPr>
        <p:spPr/>
        <p:txBody>
          <a:bodyPr/>
          <a:lstStyle/>
          <a:p>
            <a:fld id="{F6C20618-1625-4C1B-B027-7DF2EBB9C431}" type="slidenum">
              <a:rPr lang="en-US" smtClean="0"/>
              <a:pPr/>
              <a:t>25</a:t>
            </a:fld>
            <a:endParaRPr lang="en-US"/>
          </a:p>
        </p:txBody>
      </p:sp>
    </p:spTree>
    <p:extLst>
      <p:ext uri="{BB962C8B-B14F-4D97-AF65-F5344CB8AC3E}">
        <p14:creationId xmlns:p14="http://schemas.microsoft.com/office/powerpoint/2010/main" val="3401289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C20618-1625-4C1B-B027-7DF2EBB9C431}" type="slidenum">
              <a:rPr lang="en-US" smtClean="0"/>
              <a:pPr/>
              <a:t>26</a:t>
            </a:fld>
            <a:endParaRPr lang="en-US"/>
          </a:p>
        </p:txBody>
      </p:sp>
      <p:grpSp>
        <p:nvGrpSpPr>
          <p:cNvPr id="3" name="Group 2"/>
          <p:cNvGrpSpPr>
            <a:grpSpLocks/>
          </p:cNvGrpSpPr>
          <p:nvPr/>
        </p:nvGrpSpPr>
        <p:grpSpPr bwMode="auto">
          <a:xfrm>
            <a:off x="476534" y="1425574"/>
            <a:ext cx="3643630" cy="3451225"/>
            <a:chOff x="3251" y="1440"/>
            <a:chExt cx="5738" cy="5435"/>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 y="1440"/>
              <a:ext cx="5738" cy="543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7434" y="1567"/>
              <a:ext cx="381" cy="232"/>
              <a:chOff x="7434" y="1567"/>
              <a:chExt cx="381" cy="232"/>
            </a:xfrm>
          </p:grpSpPr>
          <p:sp>
            <p:nvSpPr>
              <p:cNvPr id="6" name="Freeform 5"/>
              <p:cNvSpPr>
                <a:spLocks/>
              </p:cNvSpPr>
              <p:nvPr/>
            </p:nvSpPr>
            <p:spPr bwMode="auto">
              <a:xfrm>
                <a:off x="7434" y="1567"/>
                <a:ext cx="381" cy="232"/>
              </a:xfrm>
              <a:custGeom>
                <a:avLst/>
                <a:gdLst>
                  <a:gd name="T0" fmla="+- 0 7434 7434"/>
                  <a:gd name="T1" fmla="*/ T0 w 381"/>
                  <a:gd name="T2" fmla="+- 0 1799 1567"/>
                  <a:gd name="T3" fmla="*/ 1799 h 232"/>
                  <a:gd name="T4" fmla="+- 0 7815 7434"/>
                  <a:gd name="T5" fmla="*/ T4 w 381"/>
                  <a:gd name="T6" fmla="+- 0 1799 1567"/>
                  <a:gd name="T7" fmla="*/ 1799 h 232"/>
                  <a:gd name="T8" fmla="+- 0 7815 7434"/>
                  <a:gd name="T9" fmla="*/ T8 w 381"/>
                  <a:gd name="T10" fmla="+- 0 1567 1567"/>
                  <a:gd name="T11" fmla="*/ 1567 h 232"/>
                  <a:gd name="T12" fmla="+- 0 7434 7434"/>
                  <a:gd name="T13" fmla="*/ T12 w 381"/>
                  <a:gd name="T14" fmla="+- 0 1567 1567"/>
                  <a:gd name="T15" fmla="*/ 1567 h 232"/>
                  <a:gd name="T16" fmla="+- 0 7434 7434"/>
                  <a:gd name="T17" fmla="*/ T16 w 381"/>
                  <a:gd name="T18" fmla="+- 0 1799 1567"/>
                  <a:gd name="T19" fmla="*/ 1799 h 232"/>
                </a:gdLst>
                <a:ahLst/>
                <a:cxnLst>
                  <a:cxn ang="0">
                    <a:pos x="T1" y="T3"/>
                  </a:cxn>
                  <a:cxn ang="0">
                    <a:pos x="T5" y="T7"/>
                  </a:cxn>
                  <a:cxn ang="0">
                    <a:pos x="T9" y="T11"/>
                  </a:cxn>
                  <a:cxn ang="0">
                    <a:pos x="T13" y="T15"/>
                  </a:cxn>
                  <a:cxn ang="0">
                    <a:pos x="T17" y="T19"/>
                  </a:cxn>
                </a:cxnLst>
                <a:rect l="0" t="0" r="r" b="b"/>
                <a:pathLst>
                  <a:path w="381" h="232">
                    <a:moveTo>
                      <a:pt x="0" y="232"/>
                    </a:moveTo>
                    <a:lnTo>
                      <a:pt x="381" y="232"/>
                    </a:lnTo>
                    <a:lnTo>
                      <a:pt x="381" y="0"/>
                    </a:lnTo>
                    <a:lnTo>
                      <a:pt x="0" y="0"/>
                    </a:lnTo>
                    <a:lnTo>
                      <a:pt x="0"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grpSp>
        <p:nvGrpSpPr>
          <p:cNvPr id="7" name="Group 6"/>
          <p:cNvGrpSpPr>
            <a:grpSpLocks/>
          </p:cNvGrpSpPr>
          <p:nvPr/>
        </p:nvGrpSpPr>
        <p:grpSpPr bwMode="auto">
          <a:xfrm>
            <a:off x="4596055" y="1425574"/>
            <a:ext cx="3684270" cy="3451225"/>
            <a:chOff x="3219" y="-149"/>
            <a:chExt cx="5802" cy="4885"/>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 y="-149"/>
              <a:ext cx="5802" cy="488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a:grpSpLocks/>
            </p:cNvGrpSpPr>
            <p:nvPr/>
          </p:nvGrpSpPr>
          <p:grpSpPr bwMode="auto">
            <a:xfrm>
              <a:off x="7371" y="18"/>
              <a:ext cx="381" cy="232"/>
              <a:chOff x="7371" y="18"/>
              <a:chExt cx="381" cy="232"/>
            </a:xfrm>
          </p:grpSpPr>
          <p:sp>
            <p:nvSpPr>
              <p:cNvPr id="10" name="Freeform 9"/>
              <p:cNvSpPr>
                <a:spLocks/>
              </p:cNvSpPr>
              <p:nvPr/>
            </p:nvSpPr>
            <p:spPr bwMode="auto">
              <a:xfrm>
                <a:off x="7371" y="18"/>
                <a:ext cx="381" cy="232"/>
              </a:xfrm>
              <a:custGeom>
                <a:avLst/>
                <a:gdLst>
                  <a:gd name="T0" fmla="+- 0 7371 7371"/>
                  <a:gd name="T1" fmla="*/ T0 w 381"/>
                  <a:gd name="T2" fmla="+- 0 250 18"/>
                  <a:gd name="T3" fmla="*/ 250 h 232"/>
                  <a:gd name="T4" fmla="+- 0 7752 7371"/>
                  <a:gd name="T5" fmla="*/ T4 w 381"/>
                  <a:gd name="T6" fmla="+- 0 250 18"/>
                  <a:gd name="T7" fmla="*/ 250 h 232"/>
                  <a:gd name="T8" fmla="+- 0 7752 7371"/>
                  <a:gd name="T9" fmla="*/ T8 w 381"/>
                  <a:gd name="T10" fmla="+- 0 18 18"/>
                  <a:gd name="T11" fmla="*/ 18 h 232"/>
                  <a:gd name="T12" fmla="+- 0 7371 7371"/>
                  <a:gd name="T13" fmla="*/ T12 w 381"/>
                  <a:gd name="T14" fmla="+- 0 18 18"/>
                  <a:gd name="T15" fmla="*/ 18 h 232"/>
                  <a:gd name="T16" fmla="+- 0 7371 7371"/>
                  <a:gd name="T17" fmla="*/ T16 w 381"/>
                  <a:gd name="T18" fmla="+- 0 250 18"/>
                  <a:gd name="T19" fmla="*/ 250 h 232"/>
                </a:gdLst>
                <a:ahLst/>
                <a:cxnLst>
                  <a:cxn ang="0">
                    <a:pos x="T1" y="T3"/>
                  </a:cxn>
                  <a:cxn ang="0">
                    <a:pos x="T5" y="T7"/>
                  </a:cxn>
                  <a:cxn ang="0">
                    <a:pos x="T9" y="T11"/>
                  </a:cxn>
                  <a:cxn ang="0">
                    <a:pos x="T13" y="T15"/>
                  </a:cxn>
                  <a:cxn ang="0">
                    <a:pos x="T17" y="T19"/>
                  </a:cxn>
                </a:cxnLst>
                <a:rect l="0" t="0" r="r" b="b"/>
                <a:pathLst>
                  <a:path w="381" h="232">
                    <a:moveTo>
                      <a:pt x="0" y="232"/>
                    </a:moveTo>
                    <a:lnTo>
                      <a:pt x="381" y="232"/>
                    </a:lnTo>
                    <a:lnTo>
                      <a:pt x="381" y="0"/>
                    </a:lnTo>
                    <a:lnTo>
                      <a:pt x="0" y="0"/>
                    </a:lnTo>
                    <a:lnTo>
                      <a:pt x="0"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sp>
        <p:nvSpPr>
          <p:cNvPr id="11" name="TextBox 10"/>
          <p:cNvSpPr txBox="1"/>
          <p:nvPr/>
        </p:nvSpPr>
        <p:spPr>
          <a:xfrm>
            <a:off x="306419" y="5304430"/>
            <a:ext cx="8765285" cy="646331"/>
          </a:xfrm>
          <a:prstGeom prst="rect">
            <a:avLst/>
          </a:prstGeom>
          <a:noFill/>
        </p:spPr>
        <p:txBody>
          <a:bodyPr wrap="none" rtlCol="0">
            <a:spAutoFit/>
          </a:bodyPr>
          <a:lstStyle/>
          <a:p>
            <a:pPr marL="342900" indent="-342900">
              <a:buAutoNum type="alphaLcParenBoth"/>
            </a:pPr>
            <a:r>
              <a:rPr lang="en-US" b="1" dirty="0" smtClean="0">
                <a:solidFill>
                  <a:srgbClr val="0000FF"/>
                </a:solidFill>
              </a:rPr>
              <a:t>Region </a:t>
            </a:r>
            <a:r>
              <a:rPr lang="en-US" b="1" dirty="0">
                <a:solidFill>
                  <a:srgbClr val="0000FF"/>
                </a:solidFill>
              </a:rPr>
              <a:t>of large standard deviations for hour 48 of forecasts. (b) The back correlations. </a:t>
            </a:r>
            <a:endParaRPr lang="en-US" b="1" dirty="0" smtClean="0">
              <a:solidFill>
                <a:srgbClr val="0000FF"/>
              </a:solidFill>
            </a:endParaRPr>
          </a:p>
          <a:p>
            <a:pPr marL="342900" indent="-342900">
              <a:buAutoNum type="alphaLcParenBoth"/>
            </a:pPr>
            <a:r>
              <a:rPr lang="en-US" b="1" dirty="0" smtClean="0">
                <a:solidFill>
                  <a:srgbClr val="0000FF"/>
                </a:solidFill>
              </a:rPr>
              <a:t>Results </a:t>
            </a:r>
            <a:r>
              <a:rPr lang="en-US" b="1" dirty="0">
                <a:solidFill>
                  <a:srgbClr val="0000FF"/>
                </a:solidFill>
              </a:rPr>
              <a:t>are drawn from adaptive observation strategy computations.</a:t>
            </a:r>
          </a:p>
        </p:txBody>
      </p:sp>
      <p:sp>
        <p:nvSpPr>
          <p:cNvPr id="12" name="TextBox 11"/>
          <p:cNvSpPr txBox="1"/>
          <p:nvPr/>
        </p:nvSpPr>
        <p:spPr>
          <a:xfrm>
            <a:off x="2857865" y="533400"/>
            <a:ext cx="2955874" cy="400110"/>
          </a:xfrm>
          <a:prstGeom prst="rect">
            <a:avLst/>
          </a:prstGeom>
          <a:noFill/>
        </p:spPr>
        <p:txBody>
          <a:bodyPr wrap="none" rtlCol="0">
            <a:spAutoFit/>
          </a:bodyPr>
          <a:lstStyle/>
          <a:p>
            <a:pPr algn="ctr"/>
            <a:r>
              <a:rPr lang="en-US" sz="2000" b="1" dirty="0" smtClean="0">
                <a:solidFill>
                  <a:srgbClr val="FF0000"/>
                </a:solidFill>
              </a:rPr>
              <a:t>ADAPTIVE OBSERVATIONS</a:t>
            </a:r>
            <a:endParaRPr lang="en-US" sz="2000" b="1" dirty="0">
              <a:solidFill>
                <a:srgbClr val="FF0000"/>
              </a:solidFill>
            </a:endParaRPr>
          </a:p>
        </p:txBody>
      </p:sp>
    </p:spTree>
    <p:extLst>
      <p:ext uri="{BB962C8B-B14F-4D97-AF65-F5344CB8AC3E}">
        <p14:creationId xmlns:p14="http://schemas.microsoft.com/office/powerpoint/2010/main" val="70099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03489"/>
            <a:ext cx="4572000" cy="3657600"/>
          </a:xfrm>
          <a:prstGeom prst="rect">
            <a:avLst/>
          </a:prstGeom>
          <a:noFill/>
          <a:ln>
            <a:noFill/>
          </a:ln>
        </p:spPr>
      </p:pic>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514600"/>
            <a:ext cx="4419600" cy="3657600"/>
          </a:xfrm>
          <a:prstGeom prst="rect">
            <a:avLst/>
          </a:prstGeom>
          <a:noFill/>
          <a:ln>
            <a:noFill/>
          </a:ln>
        </p:spPr>
      </p:pic>
      <p:sp>
        <p:nvSpPr>
          <p:cNvPr id="8" name="TextBox 7"/>
          <p:cNvSpPr txBox="1"/>
          <p:nvPr/>
        </p:nvSpPr>
        <p:spPr>
          <a:xfrm>
            <a:off x="5486400" y="1295400"/>
            <a:ext cx="2057400" cy="615553"/>
          </a:xfrm>
          <a:prstGeom prst="rect">
            <a:avLst/>
          </a:prstGeom>
          <a:noFill/>
        </p:spPr>
        <p:txBody>
          <a:bodyPr wrap="square" rtlCol="0">
            <a:spAutoFit/>
          </a:bodyPr>
          <a:lstStyle/>
          <a:p>
            <a:r>
              <a:rPr lang="en-US" sz="3400" dirty="0" smtClean="0">
                <a:solidFill>
                  <a:srgbClr val="FF0000"/>
                </a:solidFill>
              </a:rPr>
              <a:t>RAINFALL</a:t>
            </a:r>
            <a:endParaRPr lang="en-US" sz="3400" dirty="0">
              <a:solidFill>
                <a:srgbClr val="FF0000"/>
              </a:solidFill>
            </a:endParaRPr>
          </a:p>
        </p:txBody>
      </p:sp>
      <p:sp>
        <p:nvSpPr>
          <p:cNvPr id="2" name="Slide Number Placeholder 1"/>
          <p:cNvSpPr>
            <a:spLocks noGrp="1"/>
          </p:cNvSpPr>
          <p:nvPr>
            <p:ph type="sldNum" sz="quarter" idx="12"/>
          </p:nvPr>
        </p:nvSpPr>
        <p:spPr/>
        <p:txBody>
          <a:bodyPr/>
          <a:lstStyle/>
          <a:p>
            <a:fld id="{F6C20618-1625-4C1B-B027-7DF2EBB9C431}" type="slidenum">
              <a:rPr lang="en-US" smtClean="0"/>
              <a:pPr/>
              <a:t>27</a:t>
            </a:fld>
            <a:endParaRPr lang="en-US"/>
          </a:p>
        </p:txBody>
      </p:sp>
      <p:sp>
        <p:nvSpPr>
          <p:cNvPr id="3" name="TextBox 2"/>
          <p:cNvSpPr txBox="1"/>
          <p:nvPr/>
        </p:nvSpPr>
        <p:spPr>
          <a:xfrm>
            <a:off x="914400" y="4489803"/>
            <a:ext cx="2164888" cy="369332"/>
          </a:xfrm>
          <a:prstGeom prst="rect">
            <a:avLst/>
          </a:prstGeom>
          <a:noFill/>
        </p:spPr>
        <p:txBody>
          <a:bodyPr wrap="none" rtlCol="0">
            <a:spAutoFit/>
          </a:bodyPr>
          <a:lstStyle/>
          <a:p>
            <a:r>
              <a:rPr lang="en-US" b="1" dirty="0" smtClean="0">
                <a:solidFill>
                  <a:srgbClr val="0000FF"/>
                </a:solidFill>
              </a:rPr>
              <a:t>Plus 2 Percent in PBL</a:t>
            </a:r>
            <a:endParaRPr lang="en-US" b="1" dirty="0">
              <a:solidFill>
                <a:srgbClr val="0000FF"/>
              </a:solidFill>
            </a:endParaRPr>
          </a:p>
        </p:txBody>
      </p:sp>
      <p:sp>
        <p:nvSpPr>
          <p:cNvPr id="9" name="TextBox 8"/>
          <p:cNvSpPr txBox="1"/>
          <p:nvPr/>
        </p:nvSpPr>
        <p:spPr>
          <a:xfrm>
            <a:off x="5851756" y="6216555"/>
            <a:ext cx="2366866" cy="369332"/>
          </a:xfrm>
          <a:prstGeom prst="rect">
            <a:avLst/>
          </a:prstGeom>
          <a:noFill/>
        </p:spPr>
        <p:txBody>
          <a:bodyPr wrap="none" rtlCol="0">
            <a:spAutoFit/>
          </a:bodyPr>
          <a:lstStyle/>
          <a:p>
            <a:r>
              <a:rPr lang="en-US" b="1" dirty="0" smtClean="0">
                <a:solidFill>
                  <a:srgbClr val="0000FF"/>
                </a:solidFill>
              </a:rPr>
              <a:t>Minus 2 Percent in PBL</a:t>
            </a:r>
            <a:endParaRPr lang="en-US" b="1" dirty="0">
              <a:solidFill>
                <a:srgbClr val="0000FF"/>
              </a:solidFill>
            </a:endParaRPr>
          </a:p>
        </p:txBody>
      </p:sp>
    </p:spTree>
    <p:extLst>
      <p:ext uri="{BB962C8B-B14F-4D97-AF65-F5344CB8AC3E}">
        <p14:creationId xmlns:p14="http://schemas.microsoft.com/office/powerpoint/2010/main" val="1485041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71847"/>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30686" y="2598003"/>
            <a:ext cx="3047999" cy="2031325"/>
          </a:xfrm>
          <a:prstGeom prst="rect">
            <a:avLst/>
          </a:prstGeom>
          <a:noFill/>
        </p:spPr>
        <p:txBody>
          <a:bodyPr wrap="square" rtlCol="0">
            <a:spAutoFit/>
          </a:bodyPr>
          <a:lstStyle/>
          <a:p>
            <a:r>
              <a:rPr lang="en-US" b="1" dirty="0" smtClean="0"/>
              <a:t>Black solid line </a:t>
            </a:r>
            <a:r>
              <a:rPr lang="en-US" dirty="0" smtClean="0"/>
              <a:t>– </a:t>
            </a:r>
            <a:r>
              <a:rPr lang="en-US" b="1" dirty="0" smtClean="0"/>
              <a:t>Moisture enhanced by 1%,2%, 3% and 4% </a:t>
            </a:r>
            <a:r>
              <a:rPr lang="en-US" b="1" dirty="0" smtClean="0">
                <a:solidFill>
                  <a:srgbClr val="008080"/>
                </a:solidFill>
              </a:rPr>
              <a:t>below</a:t>
            </a:r>
            <a:r>
              <a:rPr lang="en-US" b="1" dirty="0" smtClean="0"/>
              <a:t> 825hPa</a:t>
            </a:r>
          </a:p>
          <a:p>
            <a:endParaRPr lang="en-US" dirty="0" smtClean="0"/>
          </a:p>
          <a:p>
            <a:r>
              <a:rPr lang="en-US" b="1" dirty="0" smtClean="0">
                <a:solidFill>
                  <a:srgbClr val="FF0000"/>
                </a:solidFill>
              </a:rPr>
              <a:t>Red solid line </a:t>
            </a:r>
            <a:r>
              <a:rPr lang="en-US" dirty="0" smtClean="0"/>
              <a:t>– </a:t>
            </a:r>
            <a:r>
              <a:rPr lang="en-US" b="1" dirty="0" smtClean="0"/>
              <a:t>Moisture  enhanced by 1%,2%, 3% and 4% % </a:t>
            </a:r>
            <a:r>
              <a:rPr lang="en-US" b="1" dirty="0" smtClean="0">
                <a:solidFill>
                  <a:srgbClr val="CC00CC"/>
                </a:solidFill>
              </a:rPr>
              <a:t>above</a:t>
            </a:r>
            <a:r>
              <a:rPr lang="en-US" b="1" dirty="0" smtClean="0"/>
              <a:t> 825hPa</a:t>
            </a:r>
            <a:endParaRPr lang="en-US" b="1" dirty="0"/>
          </a:p>
        </p:txBody>
      </p:sp>
      <p:sp>
        <p:nvSpPr>
          <p:cNvPr id="5" name="TextBox 4"/>
          <p:cNvSpPr txBox="1"/>
          <p:nvPr/>
        </p:nvSpPr>
        <p:spPr>
          <a:xfrm>
            <a:off x="6019800" y="597932"/>
            <a:ext cx="2541593" cy="1015663"/>
          </a:xfrm>
          <a:prstGeom prst="rect">
            <a:avLst/>
          </a:prstGeom>
          <a:noFill/>
        </p:spPr>
        <p:txBody>
          <a:bodyPr wrap="none" rtlCol="0">
            <a:spAutoFit/>
          </a:bodyPr>
          <a:lstStyle/>
          <a:p>
            <a:r>
              <a:rPr lang="en-US" sz="3000" b="1" dirty="0" smtClean="0"/>
              <a:t>Area occupied </a:t>
            </a:r>
          </a:p>
          <a:p>
            <a:r>
              <a:rPr lang="en-US" sz="3000" b="1" dirty="0" smtClean="0"/>
              <a:t>by </a:t>
            </a:r>
            <a:r>
              <a:rPr lang="en-US" sz="3000" b="1" dirty="0" smtClean="0">
                <a:solidFill>
                  <a:srgbClr val="990099"/>
                </a:solidFill>
              </a:rPr>
              <a:t>Buoyancy</a:t>
            </a:r>
            <a:r>
              <a:rPr lang="en-US" sz="3000" b="1" dirty="0" smtClean="0"/>
              <a:t> </a:t>
            </a:r>
            <a:endParaRPr lang="en-US" sz="3000" b="1" dirty="0"/>
          </a:p>
        </p:txBody>
      </p:sp>
      <p:pic>
        <p:nvPicPr>
          <p:cNvPr id="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71847"/>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4290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1" y="34290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12666" y="217918"/>
            <a:ext cx="607859" cy="369332"/>
          </a:xfrm>
          <a:prstGeom prst="rect">
            <a:avLst/>
          </a:prstGeom>
          <a:noFill/>
        </p:spPr>
        <p:txBody>
          <a:bodyPr wrap="none" rtlCol="0">
            <a:spAutoFit/>
          </a:bodyPr>
          <a:lstStyle/>
          <a:p>
            <a:r>
              <a:rPr lang="en-US" dirty="0" smtClean="0"/>
              <a:t>(1%)</a:t>
            </a:r>
            <a:endParaRPr lang="en-US" dirty="0"/>
          </a:p>
        </p:txBody>
      </p:sp>
      <p:sp>
        <p:nvSpPr>
          <p:cNvPr id="14" name="TextBox 13"/>
          <p:cNvSpPr txBox="1"/>
          <p:nvPr/>
        </p:nvSpPr>
        <p:spPr>
          <a:xfrm>
            <a:off x="5107141" y="228600"/>
            <a:ext cx="607859" cy="369332"/>
          </a:xfrm>
          <a:prstGeom prst="rect">
            <a:avLst/>
          </a:prstGeom>
          <a:noFill/>
        </p:spPr>
        <p:txBody>
          <a:bodyPr wrap="none" rtlCol="0">
            <a:spAutoFit/>
          </a:bodyPr>
          <a:lstStyle/>
          <a:p>
            <a:r>
              <a:rPr lang="en-US" dirty="0" smtClean="0"/>
              <a:t>(2%)</a:t>
            </a:r>
            <a:endParaRPr lang="en-US" dirty="0"/>
          </a:p>
        </p:txBody>
      </p:sp>
      <p:sp>
        <p:nvSpPr>
          <p:cNvPr id="15" name="TextBox 14"/>
          <p:cNvSpPr txBox="1"/>
          <p:nvPr/>
        </p:nvSpPr>
        <p:spPr>
          <a:xfrm>
            <a:off x="2287741" y="3429000"/>
            <a:ext cx="607859" cy="369332"/>
          </a:xfrm>
          <a:prstGeom prst="rect">
            <a:avLst/>
          </a:prstGeom>
          <a:noFill/>
        </p:spPr>
        <p:txBody>
          <a:bodyPr wrap="none" rtlCol="0">
            <a:spAutoFit/>
          </a:bodyPr>
          <a:lstStyle/>
          <a:p>
            <a:r>
              <a:rPr lang="en-US" dirty="0" smtClean="0"/>
              <a:t>(3%)</a:t>
            </a:r>
            <a:endParaRPr lang="en-US" dirty="0"/>
          </a:p>
        </p:txBody>
      </p:sp>
      <p:sp>
        <p:nvSpPr>
          <p:cNvPr id="16" name="TextBox 15"/>
          <p:cNvSpPr txBox="1"/>
          <p:nvPr/>
        </p:nvSpPr>
        <p:spPr>
          <a:xfrm>
            <a:off x="5259542" y="3431849"/>
            <a:ext cx="607859" cy="369332"/>
          </a:xfrm>
          <a:prstGeom prst="rect">
            <a:avLst/>
          </a:prstGeom>
          <a:noFill/>
        </p:spPr>
        <p:txBody>
          <a:bodyPr wrap="none" rtlCol="0">
            <a:spAutoFit/>
          </a:bodyPr>
          <a:lstStyle/>
          <a:p>
            <a:r>
              <a:rPr lang="en-US" dirty="0" smtClean="0"/>
              <a:t>(4%)</a:t>
            </a:r>
            <a:endParaRPr lang="en-US" dirty="0"/>
          </a:p>
        </p:txBody>
      </p:sp>
      <p:sp>
        <p:nvSpPr>
          <p:cNvPr id="2" name="Slide Number Placeholder 1"/>
          <p:cNvSpPr>
            <a:spLocks noGrp="1"/>
          </p:cNvSpPr>
          <p:nvPr>
            <p:ph type="sldNum" sz="quarter" idx="12"/>
          </p:nvPr>
        </p:nvSpPr>
        <p:spPr/>
        <p:txBody>
          <a:bodyPr/>
          <a:lstStyle/>
          <a:p>
            <a:fld id="{F6C20618-1625-4C1B-B027-7DF2EBB9C431}" type="slidenum">
              <a:rPr lang="en-US" smtClean="0"/>
              <a:pPr/>
              <a:t>28</a:t>
            </a:fld>
            <a:endParaRPr lang="en-US"/>
          </a:p>
        </p:txBody>
      </p:sp>
      <p:sp>
        <p:nvSpPr>
          <p:cNvPr id="3" name="TextBox 2"/>
          <p:cNvSpPr txBox="1"/>
          <p:nvPr/>
        </p:nvSpPr>
        <p:spPr>
          <a:xfrm>
            <a:off x="5948658" y="1818381"/>
            <a:ext cx="3211264" cy="461665"/>
          </a:xfrm>
          <a:prstGeom prst="rect">
            <a:avLst/>
          </a:prstGeom>
          <a:noFill/>
        </p:spPr>
        <p:txBody>
          <a:bodyPr wrap="none" rtlCol="0">
            <a:spAutoFit/>
          </a:bodyPr>
          <a:lstStyle/>
          <a:p>
            <a:r>
              <a:rPr lang="en-US" sz="2400" b="1" dirty="0" smtClean="0">
                <a:solidFill>
                  <a:srgbClr val="0000FF"/>
                </a:solidFill>
              </a:rPr>
              <a:t>Population of Buoyancy</a:t>
            </a:r>
            <a:endParaRPr lang="en-US" sz="2400" b="1" dirty="0">
              <a:solidFill>
                <a:srgbClr val="0000FF"/>
              </a:solidFill>
            </a:endParaRPr>
          </a:p>
        </p:txBody>
      </p:sp>
    </p:spTree>
    <p:extLst>
      <p:ext uri="{BB962C8B-B14F-4D97-AF65-F5344CB8AC3E}">
        <p14:creationId xmlns:p14="http://schemas.microsoft.com/office/powerpoint/2010/main" val="3958546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29</a:t>
            </a:fld>
            <a:endParaRPr lang="en-US"/>
          </a:p>
        </p:txBody>
      </p:sp>
      <p:sp>
        <p:nvSpPr>
          <p:cNvPr id="7" name="TextBox 6"/>
          <p:cNvSpPr txBox="1"/>
          <p:nvPr/>
        </p:nvSpPr>
        <p:spPr>
          <a:xfrm>
            <a:off x="944754" y="228600"/>
            <a:ext cx="7375911" cy="861774"/>
          </a:xfrm>
          <a:prstGeom prst="rect">
            <a:avLst/>
          </a:prstGeom>
          <a:noFill/>
        </p:spPr>
        <p:txBody>
          <a:bodyPr wrap="square" rtlCol="0">
            <a:spAutoFit/>
          </a:bodyPr>
          <a:lstStyle/>
          <a:p>
            <a:pPr algn="ctr"/>
            <a:r>
              <a:rPr lang="en-US" sz="3000" b="1" dirty="0" smtClean="0">
                <a:solidFill>
                  <a:srgbClr val="008080"/>
                </a:solidFill>
                <a:latin typeface="Times New Roman" panose="02020603050405020304" pitchFamily="18" charset="0"/>
                <a:cs typeface="Times New Roman" panose="02020603050405020304" pitchFamily="18" charset="0"/>
              </a:rPr>
              <a:t>Maximum Amplitude </a:t>
            </a:r>
            <a:r>
              <a:rPr lang="en-US" sz="3000" b="1" smtClean="0">
                <a:solidFill>
                  <a:srgbClr val="008080"/>
                </a:solidFill>
                <a:latin typeface="Times New Roman" panose="02020603050405020304" pitchFamily="18" charset="0"/>
                <a:cs typeface="Times New Roman" panose="02020603050405020304" pitchFamily="18" charset="0"/>
              </a:rPr>
              <a:t>of Buoyancy </a:t>
            </a:r>
            <a:r>
              <a:rPr lang="en-US" sz="3000" b="1" dirty="0" smtClean="0">
                <a:solidFill>
                  <a:srgbClr val="008080"/>
                </a:solidFill>
                <a:latin typeface="Times New Roman" panose="02020603050405020304" pitchFamily="18" charset="0"/>
                <a:cs typeface="Times New Roman" panose="02020603050405020304" pitchFamily="18" charset="0"/>
              </a:rPr>
              <a:t>(</a:t>
            </a:r>
            <a:r>
              <a:rPr lang="en-US" sz="2500" b="1" dirty="0" smtClean="0">
                <a:solidFill>
                  <a:schemeClr val="accent6">
                    <a:lumMod val="75000"/>
                  </a:schemeClr>
                </a:solidFill>
                <a:latin typeface="Times New Roman" panose="02020603050405020304" pitchFamily="18" charset="0"/>
                <a:cs typeface="Times New Roman" panose="02020603050405020304" pitchFamily="18" charset="0"/>
              </a:rPr>
              <a:t>m sec</a:t>
            </a:r>
            <a:r>
              <a:rPr lang="en-US" sz="2500" b="1" baseline="30000" dirty="0" smtClean="0">
                <a:solidFill>
                  <a:schemeClr val="accent6">
                    <a:lumMod val="75000"/>
                  </a:schemeClr>
                </a:solidFill>
                <a:latin typeface="Times New Roman" panose="02020603050405020304" pitchFamily="18" charset="0"/>
                <a:cs typeface="Times New Roman" panose="02020603050405020304" pitchFamily="18" charset="0"/>
              </a:rPr>
              <a:t>-2</a:t>
            </a:r>
            <a:r>
              <a:rPr lang="en-US" sz="3000" b="1" dirty="0" smtClean="0">
                <a:solidFill>
                  <a:srgbClr val="008080"/>
                </a:solidFill>
                <a:latin typeface="Times New Roman" panose="02020603050405020304" pitchFamily="18" charset="0"/>
                <a:cs typeface="Times New Roman" panose="02020603050405020304" pitchFamily="18" charset="0"/>
              </a:rPr>
              <a:t>)</a:t>
            </a:r>
          </a:p>
          <a:p>
            <a:pPr algn="ctr"/>
            <a:r>
              <a:rPr lang="en-US" sz="2000" b="1" dirty="0" smtClean="0">
                <a:solidFill>
                  <a:srgbClr val="7030A0"/>
                </a:solidFill>
              </a:rPr>
              <a:t>(00Z16-00Z17 June 2013)</a:t>
            </a:r>
            <a:endParaRPr lang="en-US" sz="2000" b="1" dirty="0">
              <a:solidFill>
                <a:srgbClr val="7030A0"/>
              </a:solidFill>
            </a:endParaRPr>
          </a:p>
        </p:txBody>
      </p:sp>
      <p:pic>
        <p:nvPicPr>
          <p:cNvPr id="348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10" y="1219200"/>
            <a:ext cx="8229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928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C20618-1625-4C1B-B027-7DF2EBB9C431}" type="slidenum">
              <a:rPr lang="en-US" smtClean="0"/>
              <a:pPr/>
              <a:t>3</a:t>
            </a:fld>
            <a:endParaRPr lang="en-US"/>
          </a:p>
        </p:txBody>
      </p:sp>
      <p:sp>
        <p:nvSpPr>
          <p:cNvPr id="3" name="Rectangle 2"/>
          <p:cNvSpPr/>
          <p:nvPr/>
        </p:nvSpPr>
        <p:spPr>
          <a:xfrm>
            <a:off x="-12510" y="152400"/>
            <a:ext cx="9296400" cy="3831818"/>
          </a:xfrm>
          <a:prstGeom prst="rect">
            <a:avLst/>
          </a:prstGeom>
        </p:spPr>
        <p:txBody>
          <a:bodyPr wrap="square">
            <a:spAutoFit/>
          </a:bodyPr>
          <a:lstStyle/>
          <a:p>
            <a:pPr algn="just">
              <a:lnSpc>
                <a:spcPct val="150000"/>
              </a:lnSpc>
            </a:pPr>
            <a:r>
              <a:rPr lang="en-US" i="1" dirty="0"/>
              <a:t>The work is continuing on the topic of the march of the isochrones. Dr. Vinay Kumar of FSU and </a:t>
            </a:r>
          </a:p>
          <a:p>
            <a:pPr algn="just">
              <a:lnSpc>
                <a:spcPct val="150000"/>
              </a:lnSpc>
            </a:pPr>
            <a:r>
              <a:rPr lang="en-US" i="1" dirty="0"/>
              <a:t>Dr. </a:t>
            </a:r>
            <a:r>
              <a:rPr lang="en-US" i="1" dirty="0" err="1"/>
              <a:t>Ashis</a:t>
            </a:r>
            <a:r>
              <a:rPr lang="en-US" i="1" dirty="0"/>
              <a:t> Kumar </a:t>
            </a:r>
            <a:r>
              <a:rPr lang="en-US" i="1" dirty="0" err="1"/>
              <a:t>Mitra</a:t>
            </a:r>
            <a:r>
              <a:rPr lang="en-US" i="1" dirty="0"/>
              <a:t> of NCMRWF are working on factors that show large sensitivity for the </a:t>
            </a:r>
          </a:p>
          <a:p>
            <a:pPr algn="just">
              <a:lnSpc>
                <a:spcPct val="150000"/>
              </a:lnSpc>
            </a:pPr>
            <a:r>
              <a:rPr lang="en-US" i="1" dirty="0" err="1"/>
              <a:t>meridional</a:t>
            </a:r>
            <a:r>
              <a:rPr lang="en-US" i="1" dirty="0"/>
              <a:t> march of the isochrones. This work extends previous work of the PI and will be </a:t>
            </a:r>
          </a:p>
          <a:p>
            <a:pPr algn="just">
              <a:lnSpc>
                <a:spcPct val="150000"/>
              </a:lnSpc>
            </a:pPr>
            <a:r>
              <a:rPr lang="en-US" i="1" dirty="0"/>
              <a:t>completed by the end of year three of this project</a:t>
            </a:r>
            <a:r>
              <a:rPr lang="en-US" i="1" dirty="0" smtClean="0"/>
              <a:t>.</a:t>
            </a:r>
          </a:p>
          <a:p>
            <a:pPr algn="just">
              <a:lnSpc>
                <a:spcPct val="150000"/>
              </a:lnSpc>
            </a:pPr>
            <a:r>
              <a:rPr lang="en-US" i="1" dirty="0" smtClean="0"/>
              <a:t>The </a:t>
            </a:r>
            <a:r>
              <a:rPr lang="en-US" b="1" i="1" dirty="0">
                <a:solidFill>
                  <a:srgbClr val="00B0F0"/>
                </a:solidFill>
              </a:rPr>
              <a:t>tagging of errors </a:t>
            </a:r>
            <a:r>
              <a:rPr lang="en-US" i="1" dirty="0"/>
              <a:t>that arise within GFS, from different areas of model physics and dynamics </a:t>
            </a:r>
          </a:p>
          <a:p>
            <a:pPr algn="just">
              <a:lnSpc>
                <a:spcPct val="150000"/>
              </a:lnSpc>
            </a:pPr>
            <a:r>
              <a:rPr lang="en-US" i="1" dirty="0"/>
              <a:t>is continuing under the leadership of Dr. </a:t>
            </a:r>
            <a:r>
              <a:rPr lang="en-US" i="1" dirty="0" err="1"/>
              <a:t>Rajagopal</a:t>
            </a:r>
            <a:r>
              <a:rPr lang="en-US" i="1" dirty="0"/>
              <a:t> of NCMRWF.</a:t>
            </a:r>
            <a:endParaRPr lang="en-US" dirty="0"/>
          </a:p>
          <a:p>
            <a:pPr algn="just">
              <a:lnSpc>
                <a:spcPct val="150000"/>
              </a:lnSpc>
            </a:pPr>
            <a:r>
              <a:rPr lang="en-US" i="1" dirty="0"/>
              <a:t>This is a joint project that includes FSU, NCMRWF and </a:t>
            </a:r>
            <a:r>
              <a:rPr lang="en-US" i="1" dirty="0" err="1"/>
              <a:t>IISc</a:t>
            </a:r>
            <a:r>
              <a:rPr lang="en-US" i="1" dirty="0"/>
              <a:t> (Dr. </a:t>
            </a:r>
            <a:r>
              <a:rPr lang="en-US" i="1" dirty="0" err="1"/>
              <a:t>Arindam</a:t>
            </a:r>
            <a:r>
              <a:rPr lang="en-US" i="1" dirty="0"/>
              <a:t> Chakraborty). This work</a:t>
            </a:r>
          </a:p>
          <a:p>
            <a:pPr algn="just">
              <a:lnSpc>
                <a:spcPct val="150000"/>
              </a:lnSpc>
            </a:pPr>
            <a:r>
              <a:rPr lang="en-US" i="1" dirty="0"/>
              <a:t>carries statistical elements from 100ds of model runs that have been completed.  Next step is the</a:t>
            </a:r>
          </a:p>
          <a:p>
            <a:pPr algn="just">
              <a:lnSpc>
                <a:spcPct val="150000"/>
              </a:lnSpc>
            </a:pPr>
            <a:r>
              <a:rPr lang="en-US" i="1" dirty="0"/>
              <a:t> design of a stochastic GFS model, based on the above statistics. </a:t>
            </a:r>
            <a:endParaRPr lang="en-US" dirty="0"/>
          </a:p>
        </p:txBody>
      </p:sp>
      <p:sp>
        <p:nvSpPr>
          <p:cNvPr id="4" name="TextBox 3"/>
          <p:cNvSpPr txBox="1"/>
          <p:nvPr/>
        </p:nvSpPr>
        <p:spPr>
          <a:xfrm>
            <a:off x="117144" y="4114800"/>
            <a:ext cx="8991600" cy="2585323"/>
          </a:xfrm>
          <a:prstGeom prst="rect">
            <a:avLst/>
          </a:prstGeom>
          <a:noFill/>
        </p:spPr>
        <p:txBody>
          <a:bodyPr wrap="square" rtlCol="0">
            <a:spAutoFit/>
          </a:bodyPr>
          <a:lstStyle/>
          <a:p>
            <a:pPr lvl="0"/>
            <a:r>
              <a:rPr lang="en-IN" b="1" u="sng" dirty="0">
                <a:solidFill>
                  <a:srgbClr val="FF0000"/>
                </a:solidFill>
              </a:rPr>
              <a:t>Planned activities for the remaining period to meet the remaining </a:t>
            </a:r>
            <a:r>
              <a:rPr lang="en-IN" b="1" u="sng" dirty="0" smtClean="0">
                <a:solidFill>
                  <a:srgbClr val="FF0000"/>
                </a:solidFill>
              </a:rPr>
              <a:t>objectives</a:t>
            </a:r>
          </a:p>
          <a:p>
            <a:pPr lvl="0"/>
            <a:endParaRPr lang="en-US" dirty="0"/>
          </a:p>
          <a:p>
            <a:pPr algn="just">
              <a:lnSpc>
                <a:spcPct val="150000"/>
              </a:lnSpc>
            </a:pPr>
            <a:r>
              <a:rPr lang="en-US" i="1" dirty="0"/>
              <a:t>During the second and third year of monsoon mission, we are planning to employ this updated </a:t>
            </a:r>
            <a:endParaRPr lang="en-US" i="1" dirty="0" smtClean="0"/>
          </a:p>
          <a:p>
            <a:pPr algn="just">
              <a:lnSpc>
                <a:spcPct val="150000"/>
              </a:lnSpc>
            </a:pPr>
            <a:r>
              <a:rPr lang="en-US" i="1" dirty="0" smtClean="0"/>
              <a:t>version </a:t>
            </a:r>
            <a:r>
              <a:rPr lang="en-US" i="1" dirty="0"/>
              <a:t>of our model to produce forecasts using our multipliers for different monsoon years. </a:t>
            </a:r>
            <a:r>
              <a:rPr lang="en-US" i="1" dirty="0" smtClean="0"/>
              <a:t>The  </a:t>
            </a:r>
            <a:r>
              <a:rPr lang="en-US" i="1" dirty="0"/>
              <a:t>reduction of systematic errors of model and resulting improvement in the forecast skill will be also </a:t>
            </a:r>
            <a:r>
              <a:rPr lang="en-US" i="1" dirty="0" smtClean="0"/>
              <a:t>studied </a:t>
            </a:r>
            <a:r>
              <a:rPr lang="en-US" i="1" dirty="0"/>
              <a:t>in full detail.     </a:t>
            </a:r>
            <a:endParaRPr lang="en-US" dirty="0"/>
          </a:p>
          <a:p>
            <a:endParaRPr lang="en-US" dirty="0"/>
          </a:p>
        </p:txBody>
      </p:sp>
    </p:spTree>
    <p:extLst>
      <p:ext uri="{BB962C8B-B14F-4D97-AF65-F5344CB8AC3E}">
        <p14:creationId xmlns:p14="http://schemas.microsoft.com/office/powerpoint/2010/main" val="37308868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solidFill>
                  <a:prstClr val="black">
                    <a:tint val="75000"/>
                  </a:prstClr>
                </a:solidFill>
              </a:rPr>
              <a:pPr/>
              <a:t>30</a:t>
            </a:fld>
            <a:endParaRPr lang="en-US">
              <a:solidFill>
                <a:prstClr val="black">
                  <a:tint val="75000"/>
                </a:prstClr>
              </a:solidFill>
            </a:endParaRPr>
          </a:p>
        </p:txBody>
      </p:sp>
      <p:sp>
        <p:nvSpPr>
          <p:cNvPr id="6" name="TextBox 5"/>
          <p:cNvSpPr txBox="1"/>
          <p:nvPr/>
        </p:nvSpPr>
        <p:spPr>
          <a:xfrm>
            <a:off x="152400" y="0"/>
            <a:ext cx="1752600" cy="1384995"/>
          </a:xfrm>
          <a:prstGeom prst="rect">
            <a:avLst/>
          </a:prstGeom>
          <a:solidFill>
            <a:schemeClr val="accent3">
              <a:lumMod val="20000"/>
              <a:lumOff val="80000"/>
            </a:schemeClr>
          </a:solidFill>
        </p:spPr>
        <p:txBody>
          <a:bodyPr wrap="square" rtlCol="0">
            <a:spAutoFit/>
          </a:bodyPr>
          <a:lstStyle/>
          <a:p>
            <a:r>
              <a:rPr lang="en-US" sz="3000" b="1" dirty="0" smtClean="0">
                <a:solidFill>
                  <a:srgbClr val="FF0000"/>
                </a:solidFill>
              </a:rPr>
              <a:t>Buoyancy</a:t>
            </a:r>
          </a:p>
          <a:p>
            <a:endParaRPr lang="en-US" b="1" dirty="0" smtClean="0">
              <a:solidFill>
                <a:srgbClr val="FF0000"/>
              </a:solidFill>
            </a:endParaRPr>
          </a:p>
          <a:p>
            <a:r>
              <a:rPr lang="en-US" b="1" dirty="0" smtClean="0">
                <a:solidFill>
                  <a:prstClr val="black"/>
                </a:solidFill>
              </a:rPr>
              <a:t>Experiment: </a:t>
            </a:r>
            <a:r>
              <a:rPr lang="en-US" b="1" dirty="0" smtClean="0">
                <a:solidFill>
                  <a:srgbClr val="008080"/>
                </a:solidFill>
              </a:rPr>
              <a:t>SP2%below825</a:t>
            </a:r>
            <a:endParaRPr lang="en-US" b="1" dirty="0">
              <a:solidFill>
                <a:srgbClr val="008080"/>
              </a:solidFill>
            </a:endParaRPr>
          </a:p>
        </p:txBody>
      </p:sp>
      <p:sp>
        <p:nvSpPr>
          <p:cNvPr id="5" name="TextBox 4"/>
          <p:cNvSpPr txBox="1"/>
          <p:nvPr/>
        </p:nvSpPr>
        <p:spPr>
          <a:xfrm>
            <a:off x="7162800" y="0"/>
            <a:ext cx="1894114" cy="1384995"/>
          </a:xfrm>
          <a:prstGeom prst="rect">
            <a:avLst/>
          </a:prstGeom>
          <a:solidFill>
            <a:schemeClr val="accent3">
              <a:lumMod val="20000"/>
              <a:lumOff val="80000"/>
            </a:schemeClr>
          </a:solidFill>
        </p:spPr>
        <p:txBody>
          <a:bodyPr wrap="square" rtlCol="0">
            <a:spAutoFit/>
          </a:bodyPr>
          <a:lstStyle/>
          <a:p>
            <a:r>
              <a:rPr lang="en-US" sz="3000" b="1" dirty="0" smtClean="0">
                <a:solidFill>
                  <a:srgbClr val="FF0000"/>
                </a:solidFill>
              </a:rPr>
              <a:t>Buoyancy</a:t>
            </a:r>
          </a:p>
          <a:p>
            <a:endParaRPr lang="en-US" b="1" dirty="0" smtClean="0">
              <a:solidFill>
                <a:srgbClr val="FF0000"/>
              </a:solidFill>
            </a:endParaRPr>
          </a:p>
          <a:p>
            <a:r>
              <a:rPr lang="en-US" b="1" dirty="0" smtClean="0">
                <a:solidFill>
                  <a:prstClr val="black"/>
                </a:solidFill>
              </a:rPr>
              <a:t>Experiment: </a:t>
            </a:r>
            <a:r>
              <a:rPr lang="en-US" b="1" dirty="0" smtClean="0">
                <a:solidFill>
                  <a:srgbClr val="CC00CC"/>
                </a:solidFill>
              </a:rPr>
              <a:t>SP2%above825</a:t>
            </a:r>
            <a:endParaRPr lang="en-US" b="1" dirty="0">
              <a:solidFill>
                <a:srgbClr val="CC00CC"/>
              </a:solidFill>
            </a:endParaRPr>
          </a:p>
        </p:txBody>
      </p:sp>
      <p:pic>
        <p:nvPicPr>
          <p:cNvPr id="38914" name="Picture 2" descr="D:\vkumar\ppt\Hawaii-talk-July2014\Buo_SP2%A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34875" y="1542473"/>
            <a:ext cx="4709125" cy="4629725"/>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D:\vkumar\ppt\Hawaii-talk-July2014\Buo_SP2%B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542473"/>
            <a:ext cx="4434875" cy="4629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76600" y="323165"/>
            <a:ext cx="3169457" cy="369332"/>
          </a:xfrm>
          <a:prstGeom prst="rect">
            <a:avLst/>
          </a:prstGeom>
        </p:spPr>
        <p:txBody>
          <a:bodyPr wrap="none">
            <a:spAutoFit/>
          </a:bodyPr>
          <a:lstStyle/>
          <a:p>
            <a:r>
              <a:rPr lang="en-US" b="1" dirty="0" smtClean="0">
                <a:solidFill>
                  <a:srgbClr val="FF0000"/>
                </a:solidFill>
                <a:latin typeface="Aharoni" panose="02010803020104030203" pitchFamily="2" charset="-79"/>
                <a:cs typeface="Aharoni" panose="02010803020104030203" pitchFamily="2" charset="-79"/>
              </a:rPr>
              <a:t> Buoyancy (*</a:t>
            </a:r>
            <a:r>
              <a:rPr lang="en-US" b="1" dirty="0">
                <a:solidFill>
                  <a:srgbClr val="FF0000"/>
                </a:solidFill>
                <a:latin typeface="Aharoni" panose="02010803020104030203" pitchFamily="2" charset="-79"/>
                <a:cs typeface="Aharoni" panose="02010803020104030203" pitchFamily="2" charset="-79"/>
              </a:rPr>
              <a:t>10</a:t>
            </a:r>
            <a:r>
              <a:rPr lang="en-US" b="1" baseline="30000" dirty="0">
                <a:solidFill>
                  <a:srgbClr val="FF0000"/>
                </a:solidFill>
                <a:latin typeface="Aharoni" panose="02010803020104030203" pitchFamily="2" charset="-79"/>
                <a:cs typeface="Aharoni" panose="02010803020104030203" pitchFamily="2" charset="-79"/>
              </a:rPr>
              <a:t>-3</a:t>
            </a:r>
            <a:r>
              <a:rPr lang="en-US" b="1" dirty="0">
                <a:solidFill>
                  <a:srgbClr val="FF0000"/>
                </a:solidFill>
                <a:latin typeface="Aharoni" panose="02010803020104030203" pitchFamily="2" charset="-79"/>
                <a:cs typeface="Aharoni" panose="02010803020104030203" pitchFamily="2" charset="-79"/>
              </a:rPr>
              <a:t>) </a:t>
            </a:r>
            <a:r>
              <a:rPr lang="en-US" b="1" dirty="0" smtClean="0">
                <a:solidFill>
                  <a:prstClr val="black"/>
                </a:solidFill>
              </a:rPr>
              <a:t>Unit</a:t>
            </a:r>
            <a:r>
              <a:rPr lang="en-US" b="1" dirty="0">
                <a:solidFill>
                  <a:prstClr val="black"/>
                </a:solidFill>
              </a:rPr>
              <a:t>: m </a:t>
            </a:r>
            <a:r>
              <a:rPr lang="en-US" b="1" dirty="0" smtClean="0">
                <a:solidFill>
                  <a:prstClr val="black"/>
                </a:solidFill>
              </a:rPr>
              <a:t>sec</a:t>
            </a:r>
            <a:r>
              <a:rPr lang="en-US" b="1" baseline="30000" dirty="0" smtClean="0">
                <a:solidFill>
                  <a:prstClr val="black"/>
                </a:solidFill>
              </a:rPr>
              <a:t>-2</a:t>
            </a:r>
            <a:endParaRPr lang="en-US" dirty="0"/>
          </a:p>
        </p:txBody>
      </p:sp>
    </p:spTree>
    <p:extLst>
      <p:ext uri="{BB962C8B-B14F-4D97-AF65-F5344CB8AC3E}">
        <p14:creationId xmlns:p14="http://schemas.microsoft.com/office/powerpoint/2010/main" val="197577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8600" y="2254769"/>
            <a:ext cx="8837997" cy="4028344"/>
            <a:chOff x="228600" y="1676400"/>
            <a:chExt cx="8837997" cy="4446246"/>
          </a:xfrm>
          <a:solidFill>
            <a:schemeClr val="accent5">
              <a:lumMod val="20000"/>
              <a:lumOff val="80000"/>
            </a:schemeClr>
          </a:solidFill>
        </p:grpSpPr>
        <p:sp>
          <p:nvSpPr>
            <p:cNvPr id="4" name="TextBox 3"/>
            <p:cNvSpPr txBox="1"/>
            <p:nvPr/>
          </p:nvSpPr>
          <p:spPr>
            <a:xfrm>
              <a:off x="228600" y="2297668"/>
              <a:ext cx="4676088" cy="407647"/>
            </a:xfrm>
            <a:prstGeom prst="rect">
              <a:avLst/>
            </a:prstGeom>
            <a:grpFill/>
          </p:spPr>
          <p:txBody>
            <a:bodyPr wrap="none" rtlCol="0">
              <a:spAutoFit/>
            </a:bodyPr>
            <a:lstStyle/>
            <a:p>
              <a:r>
                <a:rPr lang="en-US" b="1" dirty="0" smtClean="0">
                  <a:solidFill>
                    <a:srgbClr val="C00000"/>
                  </a:solidFill>
                </a:rPr>
                <a:t>1. Horizontal Convergence of Flux of Buoyancy</a:t>
              </a:r>
              <a:endParaRPr lang="en-US" b="1" dirty="0">
                <a:solidFill>
                  <a:srgbClr val="C00000"/>
                </a:solidFill>
              </a:endParaRPr>
            </a:p>
          </p:txBody>
        </p:sp>
        <p:sp>
          <p:nvSpPr>
            <p:cNvPr id="5" name="TextBox 4"/>
            <p:cNvSpPr txBox="1"/>
            <p:nvPr/>
          </p:nvSpPr>
          <p:spPr>
            <a:xfrm>
              <a:off x="294468" y="1676400"/>
              <a:ext cx="4827347" cy="509558"/>
            </a:xfrm>
            <a:prstGeom prst="rect">
              <a:avLst/>
            </a:prstGeom>
            <a:grpFill/>
          </p:spPr>
          <p:txBody>
            <a:bodyPr wrap="none" rtlCol="0">
              <a:spAutoFit/>
            </a:bodyPr>
            <a:lstStyle/>
            <a:p>
              <a:r>
                <a:rPr lang="en-US" sz="2400" b="1" dirty="0" smtClean="0">
                  <a:solidFill>
                    <a:srgbClr val="C00000"/>
                  </a:solidFill>
                </a:rPr>
                <a:t>Term on the right hand side denote: </a:t>
              </a:r>
              <a:endParaRPr lang="en-US" sz="2400" b="1" dirty="0">
                <a:solidFill>
                  <a:srgbClr val="C00000"/>
                </a:solidFill>
              </a:endParaRPr>
            </a:p>
          </p:txBody>
        </p:sp>
        <p:sp>
          <p:nvSpPr>
            <p:cNvPr id="6" name="TextBox 5"/>
            <p:cNvSpPr txBox="1"/>
            <p:nvPr/>
          </p:nvSpPr>
          <p:spPr>
            <a:xfrm>
              <a:off x="239678" y="4648200"/>
              <a:ext cx="4443204" cy="407647"/>
            </a:xfrm>
            <a:prstGeom prst="rect">
              <a:avLst/>
            </a:prstGeom>
            <a:grpFill/>
          </p:spPr>
          <p:txBody>
            <a:bodyPr wrap="none" rtlCol="0">
              <a:spAutoFit/>
            </a:bodyPr>
            <a:lstStyle/>
            <a:p>
              <a:r>
                <a:rPr lang="en-US" b="1" dirty="0" smtClean="0">
                  <a:solidFill>
                    <a:srgbClr val="C00000"/>
                  </a:solidFill>
                </a:rPr>
                <a:t>5. Vertical Advection of virtual temperature  </a:t>
              </a:r>
              <a:endParaRPr lang="en-US" b="1" dirty="0">
                <a:solidFill>
                  <a:srgbClr val="C00000"/>
                </a:solidFill>
              </a:endParaRPr>
            </a:p>
          </p:txBody>
        </p:sp>
        <p:sp>
          <p:nvSpPr>
            <p:cNvPr id="7" name="TextBox 6"/>
            <p:cNvSpPr txBox="1"/>
            <p:nvPr/>
          </p:nvSpPr>
          <p:spPr>
            <a:xfrm>
              <a:off x="228600" y="3429000"/>
              <a:ext cx="4693529" cy="407647"/>
            </a:xfrm>
            <a:prstGeom prst="rect">
              <a:avLst/>
            </a:prstGeom>
            <a:grpFill/>
          </p:spPr>
          <p:txBody>
            <a:bodyPr wrap="none" rtlCol="0">
              <a:spAutoFit/>
            </a:bodyPr>
            <a:lstStyle/>
            <a:p>
              <a:r>
                <a:rPr lang="en-US" b="1" dirty="0" smtClean="0">
                  <a:solidFill>
                    <a:srgbClr val="C00000"/>
                  </a:solidFill>
                </a:rPr>
                <a:t>3. Local change of virtual temperature of cloud </a:t>
              </a:r>
              <a:endParaRPr lang="en-US" b="1" dirty="0">
                <a:solidFill>
                  <a:srgbClr val="C00000"/>
                </a:solidFill>
              </a:endParaRPr>
            </a:p>
          </p:txBody>
        </p:sp>
        <p:sp>
          <p:nvSpPr>
            <p:cNvPr id="8" name="TextBox 7"/>
            <p:cNvSpPr txBox="1"/>
            <p:nvPr/>
          </p:nvSpPr>
          <p:spPr>
            <a:xfrm>
              <a:off x="228600" y="2819400"/>
              <a:ext cx="4363310" cy="407647"/>
            </a:xfrm>
            <a:prstGeom prst="rect">
              <a:avLst/>
            </a:prstGeom>
            <a:grpFill/>
          </p:spPr>
          <p:txBody>
            <a:bodyPr wrap="none" rtlCol="0">
              <a:spAutoFit/>
            </a:bodyPr>
            <a:lstStyle/>
            <a:p>
              <a:r>
                <a:rPr lang="en-US" b="1" dirty="0" smtClean="0">
                  <a:solidFill>
                    <a:srgbClr val="C00000"/>
                  </a:solidFill>
                </a:rPr>
                <a:t>2. Vertical Convergence of Flux of Buoyancy</a:t>
              </a:r>
              <a:endParaRPr lang="en-US" b="1" dirty="0">
                <a:solidFill>
                  <a:srgbClr val="C00000"/>
                </a:solidFill>
              </a:endParaRPr>
            </a:p>
          </p:txBody>
        </p:sp>
        <p:sp>
          <p:nvSpPr>
            <p:cNvPr id="9" name="TextBox 8"/>
            <p:cNvSpPr txBox="1"/>
            <p:nvPr/>
          </p:nvSpPr>
          <p:spPr>
            <a:xfrm>
              <a:off x="228600" y="5181600"/>
              <a:ext cx="6629400" cy="407647"/>
            </a:xfrm>
            <a:prstGeom prst="rect">
              <a:avLst/>
            </a:prstGeom>
            <a:grpFill/>
          </p:spPr>
          <p:txBody>
            <a:bodyPr wrap="square" rtlCol="0">
              <a:spAutoFit/>
            </a:bodyPr>
            <a:lstStyle/>
            <a:p>
              <a:r>
                <a:rPr lang="en-US" b="1" dirty="0" smtClean="0">
                  <a:solidFill>
                    <a:srgbClr val="C00000"/>
                  </a:solidFill>
                </a:rPr>
                <a:t>6. Change of virtual temperature of parcel of  air in the environment </a:t>
              </a:r>
              <a:endParaRPr lang="en-US" b="1" dirty="0">
                <a:solidFill>
                  <a:srgbClr val="C00000"/>
                </a:solidFill>
              </a:endParaRPr>
            </a:p>
          </p:txBody>
        </p:sp>
        <p:sp>
          <p:nvSpPr>
            <p:cNvPr id="10" name="TextBox 9"/>
            <p:cNvSpPr txBox="1"/>
            <p:nvPr/>
          </p:nvSpPr>
          <p:spPr>
            <a:xfrm>
              <a:off x="228600" y="4038600"/>
              <a:ext cx="4601965" cy="407647"/>
            </a:xfrm>
            <a:prstGeom prst="rect">
              <a:avLst/>
            </a:prstGeom>
            <a:grpFill/>
          </p:spPr>
          <p:txBody>
            <a:bodyPr wrap="none" rtlCol="0">
              <a:spAutoFit/>
            </a:bodyPr>
            <a:lstStyle/>
            <a:p>
              <a:r>
                <a:rPr lang="en-US" b="1" dirty="0" smtClean="0">
                  <a:solidFill>
                    <a:srgbClr val="C00000"/>
                  </a:solidFill>
                </a:rPr>
                <a:t>4. Horizontal Advection of virtual temperature</a:t>
              </a:r>
              <a:endParaRPr lang="en-US" b="1" dirty="0">
                <a:solidFill>
                  <a:srgbClr val="C00000"/>
                </a:solidFill>
              </a:endParaRPr>
            </a:p>
          </p:txBody>
        </p:sp>
        <p:sp>
          <p:nvSpPr>
            <p:cNvPr id="11" name="TextBox 10"/>
            <p:cNvSpPr txBox="1"/>
            <p:nvPr/>
          </p:nvSpPr>
          <p:spPr>
            <a:xfrm>
              <a:off x="228600" y="5714999"/>
              <a:ext cx="8837997" cy="407647"/>
            </a:xfrm>
            <a:prstGeom prst="rect">
              <a:avLst/>
            </a:prstGeom>
            <a:grpFill/>
          </p:spPr>
          <p:txBody>
            <a:bodyPr wrap="none" rtlCol="0">
              <a:spAutoFit/>
            </a:bodyPr>
            <a:lstStyle/>
            <a:p>
              <a:r>
                <a:rPr lang="en-US" b="1" dirty="0" smtClean="0">
                  <a:solidFill>
                    <a:srgbClr val="C00000"/>
                  </a:solidFill>
                </a:rPr>
                <a:t>7. Change in Buoyancy from accumulation or depletion of parcels  liquid water mixing ratio</a:t>
              </a:r>
              <a:endParaRPr lang="en-US" b="1" dirty="0">
                <a:solidFill>
                  <a:srgbClr val="C00000"/>
                </a:solidFill>
              </a:endParaRPr>
            </a:p>
          </p:txBody>
        </p:sp>
      </p:grpSp>
      <p:sp>
        <p:nvSpPr>
          <p:cNvPr id="15" name="TextBox 14"/>
          <p:cNvSpPr txBox="1"/>
          <p:nvPr/>
        </p:nvSpPr>
        <p:spPr>
          <a:xfrm>
            <a:off x="2968405" y="611832"/>
            <a:ext cx="4306820" cy="461665"/>
          </a:xfrm>
          <a:prstGeom prst="rect">
            <a:avLst/>
          </a:prstGeom>
          <a:noFill/>
        </p:spPr>
        <p:txBody>
          <a:bodyPr wrap="none" rtlCol="0">
            <a:spAutoFit/>
          </a:bodyPr>
          <a:lstStyle/>
          <a:p>
            <a:r>
              <a:rPr lang="en-US" sz="2400" b="1" dirty="0" smtClean="0">
                <a:solidFill>
                  <a:srgbClr val="C00000"/>
                </a:solidFill>
              </a:rPr>
              <a:t>RATE OF CHANGE OF BUOYANCY</a:t>
            </a:r>
            <a:endParaRPr lang="en-US" sz="2400" b="1" dirty="0">
              <a:solidFill>
                <a:srgbClr val="C00000"/>
              </a:solidFill>
            </a:endParaRPr>
          </a:p>
        </p:txBody>
      </p:sp>
      <p:sp>
        <p:nvSpPr>
          <p:cNvPr id="2" name="Slide Number Placeholder 1"/>
          <p:cNvSpPr>
            <a:spLocks noGrp="1"/>
          </p:cNvSpPr>
          <p:nvPr>
            <p:ph type="sldNum" sz="quarter" idx="12"/>
          </p:nvPr>
        </p:nvSpPr>
        <p:spPr/>
        <p:txBody>
          <a:bodyPr/>
          <a:lstStyle/>
          <a:p>
            <a:fld id="{F6C20618-1625-4C1B-B027-7DF2EBB9C431}" type="slidenum">
              <a:rPr lang="en-US" smtClean="0"/>
              <a:pPr/>
              <a:t>31</a:t>
            </a:fld>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827554829"/>
              </p:ext>
            </p:extLst>
          </p:nvPr>
        </p:nvGraphicFramePr>
        <p:xfrm>
          <a:off x="98425" y="1219200"/>
          <a:ext cx="8948738" cy="808038"/>
        </p:xfrm>
        <a:graphic>
          <a:graphicData uri="http://schemas.openxmlformats.org/presentationml/2006/ole">
            <mc:AlternateContent xmlns:mc="http://schemas.openxmlformats.org/markup-compatibility/2006">
              <mc:Choice xmlns:v="urn:schemas-microsoft-com:vml" Requires="v">
                <p:oleObj spid="_x0000_s16576" name="Equation" r:id="rId3" imgW="4330700" imgH="431800" progId="Equation.3">
                  <p:embed/>
                </p:oleObj>
              </mc:Choice>
              <mc:Fallback>
                <p:oleObj name="Equation" r:id="rId3" imgW="4330700" imgH="431800" progId="Equation.3">
                  <p:embed/>
                  <p:pic>
                    <p:nvPicPr>
                      <p:cNvPr id="0" name="Picture 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1219200"/>
                        <a:ext cx="8948738" cy="808038"/>
                      </a:xfrm>
                      <a:prstGeom prst="rect">
                        <a:avLst/>
                      </a:prstGeom>
                      <a:solidFill>
                        <a:srgbClr val="E6E0EC"/>
                      </a:solidFill>
                    </p:spPr>
                  </p:pic>
                </p:oleObj>
              </mc:Fallback>
            </mc:AlternateContent>
          </a:graphicData>
        </a:graphic>
      </p:graphicFrame>
    </p:spTree>
    <p:extLst>
      <p:ext uri="{BB962C8B-B14F-4D97-AF65-F5344CB8AC3E}">
        <p14:creationId xmlns:p14="http://schemas.microsoft.com/office/powerpoint/2010/main" val="2366256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000" y="304800"/>
            <a:ext cx="8458200" cy="1015663"/>
            <a:chOff x="381000" y="304800"/>
            <a:chExt cx="8458200" cy="1015663"/>
          </a:xfrm>
        </p:grpSpPr>
        <p:sp>
          <p:nvSpPr>
            <p:cNvPr id="3" name="TextBox 2"/>
            <p:cNvSpPr txBox="1"/>
            <p:nvPr/>
          </p:nvSpPr>
          <p:spPr>
            <a:xfrm>
              <a:off x="381000" y="304800"/>
              <a:ext cx="8458200" cy="1015663"/>
            </a:xfrm>
            <a:prstGeom prst="rect">
              <a:avLst/>
            </a:prstGeom>
            <a:noFill/>
          </p:spPr>
          <p:txBody>
            <a:bodyPr wrap="square" rtlCol="0">
              <a:spAutoFit/>
            </a:bodyPr>
            <a:lstStyle/>
            <a:p>
              <a:r>
                <a:rPr lang="en-US" sz="2000" dirty="0" smtClean="0"/>
                <a:t>Noting that                                 </a:t>
              </a:r>
            </a:p>
            <a:p>
              <a:endParaRPr lang="en-US" sz="2000" dirty="0" smtClean="0"/>
            </a:p>
            <a:p>
              <a:r>
                <a:rPr lang="en-US" sz="2000" dirty="0" smtClean="0"/>
                <a:t>        is obtained from the WRF’s use of the first law which is </a:t>
              </a: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1385526021"/>
                </p:ext>
              </p:extLst>
            </p:nvPr>
          </p:nvGraphicFramePr>
          <p:xfrm>
            <a:off x="1728159" y="386443"/>
            <a:ext cx="1752600" cy="375557"/>
          </p:xfrm>
          <a:graphic>
            <a:graphicData uri="http://schemas.openxmlformats.org/presentationml/2006/ole">
              <mc:AlternateContent xmlns:mc="http://schemas.openxmlformats.org/markup-compatibility/2006">
                <mc:Choice xmlns:v="urn:schemas-microsoft-com:vml" Requires="v">
                  <p:oleObj spid="_x0000_s17788" name="Equation" r:id="rId3" imgW="1066680" imgH="228600" progId="Equation.3">
                    <p:embed/>
                  </p:oleObj>
                </mc:Choice>
                <mc:Fallback>
                  <p:oleObj name="Equation" r:id="rId3" imgW="1066680" imgH="228600" progId="Equation.3">
                    <p:embed/>
                    <p:pic>
                      <p:nvPicPr>
                        <p:cNvPr id="0" name="Picture 2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159" y="386443"/>
                          <a:ext cx="1752600" cy="3755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6" name="Object 5"/>
          <p:cNvGraphicFramePr>
            <a:graphicFrameLocks noChangeAspect="1"/>
          </p:cNvGraphicFramePr>
          <p:nvPr>
            <p:extLst>
              <p:ext uri="{D42A27DB-BD31-4B8C-83A1-F6EECF244321}">
                <p14:modId xmlns:p14="http://schemas.microsoft.com/office/powerpoint/2010/main" val="3152636053"/>
              </p:ext>
            </p:extLst>
          </p:nvPr>
        </p:nvGraphicFramePr>
        <p:xfrm>
          <a:off x="496887" y="838200"/>
          <a:ext cx="417513" cy="647700"/>
        </p:xfrm>
        <a:graphic>
          <a:graphicData uri="http://schemas.openxmlformats.org/presentationml/2006/ole">
            <mc:AlternateContent xmlns:mc="http://schemas.openxmlformats.org/markup-compatibility/2006">
              <mc:Choice xmlns:v="urn:schemas-microsoft-com:vml" Requires="v">
                <p:oleObj spid="_x0000_s17789" name="Equation" r:id="rId5" imgW="253800" imgH="393480" progId="Equation.3">
                  <p:embed/>
                </p:oleObj>
              </mc:Choice>
              <mc:Fallback>
                <p:oleObj name="Equation" r:id="rId5" imgW="253800" imgH="393480" progId="Equation.3">
                  <p:embed/>
                  <p:pic>
                    <p:nvPicPr>
                      <p:cNvPr id="0" name="Picture 2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 y="838200"/>
                        <a:ext cx="417513"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9" name="Rectangle 8"/>
              <p:cNvSpPr/>
              <p:nvPr/>
            </p:nvSpPr>
            <p:spPr>
              <a:xfrm>
                <a:off x="381000" y="2606109"/>
                <a:ext cx="8610600" cy="518091"/>
              </a:xfrm>
              <a:prstGeom prst="rect">
                <a:avLst/>
              </a:prstGeom>
            </p:spPr>
            <p:txBody>
              <a:bodyPr wrap="square">
                <a:spAutoFit/>
              </a:bodyPr>
              <a:lstStyle/>
              <a:p>
                <a14:m>
                  <m:oMath xmlns:m="http://schemas.openxmlformats.org/officeDocument/2006/math">
                    <m:f>
                      <m:fPr>
                        <m:ctrlPr>
                          <a:rPr lang="en-US" sz="1600" i="1">
                            <a:latin typeface="Cambria Math"/>
                          </a:rPr>
                        </m:ctrlPr>
                      </m:fPr>
                      <m:num>
                        <m:r>
                          <a:rPr lang="en-US" sz="1600" i="1">
                            <a:latin typeface="Cambria Math"/>
                          </a:rPr>
                          <m:t>𝜕𝜃</m:t>
                        </m:r>
                      </m:num>
                      <m:den>
                        <m:r>
                          <a:rPr lang="en-US" sz="1600" i="1">
                            <a:latin typeface="Cambria Math"/>
                          </a:rPr>
                          <m:t>𝜕</m:t>
                        </m:r>
                        <m:r>
                          <a:rPr lang="en-US" sz="1600" i="1">
                            <a:latin typeface="Cambria Math"/>
                          </a:rPr>
                          <m:t>𝑡</m:t>
                        </m:r>
                      </m:den>
                    </m:f>
                    <m:r>
                      <a:rPr lang="en-US" sz="1600" i="1">
                        <a:latin typeface="Cambria Math"/>
                      </a:rPr>
                      <m:t> = −</m:t>
                    </m:r>
                    <m:acc>
                      <m:accPr>
                        <m:chr m:val="⃑"/>
                        <m:ctrlPr>
                          <a:rPr lang="en-US" sz="1600" i="1">
                            <a:latin typeface="Cambria Math"/>
                          </a:rPr>
                        </m:ctrlPr>
                      </m:accPr>
                      <m:e>
                        <m:r>
                          <a:rPr lang="en-US" sz="1600" i="1">
                            <a:latin typeface="Cambria Math"/>
                          </a:rPr>
                          <m:t>𝑉</m:t>
                        </m:r>
                      </m:e>
                    </m:acc>
                    <m:r>
                      <a:rPr lang="en-US" sz="1600" i="1">
                        <a:latin typeface="Cambria Math"/>
                      </a:rPr>
                      <m:t> . </m:t>
                    </m:r>
                    <m:r>
                      <a:rPr lang="en-US" sz="1600">
                        <a:latin typeface="Cambria Math"/>
                      </a:rPr>
                      <m:t>𝛻</m:t>
                    </m:r>
                    <m:r>
                      <a:rPr lang="en-US" sz="1600" i="1">
                        <a:latin typeface="Cambria Math"/>
                      </a:rPr>
                      <m:t>𝜃</m:t>
                    </m:r>
                    <m:r>
                      <a:rPr lang="en-US" sz="1600" i="1">
                        <a:latin typeface="Cambria Math"/>
                      </a:rPr>
                      <m:t> −</m:t>
                    </m:r>
                    <m:r>
                      <a:rPr lang="en-US" sz="1600" i="1">
                        <a:latin typeface="Cambria Math"/>
                      </a:rPr>
                      <m:t>𝑤</m:t>
                    </m:r>
                    <m:f>
                      <m:fPr>
                        <m:ctrlPr>
                          <a:rPr lang="en-US" sz="1600" i="1">
                            <a:latin typeface="Cambria Math"/>
                          </a:rPr>
                        </m:ctrlPr>
                      </m:fPr>
                      <m:num>
                        <m:r>
                          <a:rPr lang="en-US" sz="1600" i="1">
                            <a:latin typeface="Cambria Math"/>
                          </a:rPr>
                          <m:t>𝜕𝜃</m:t>
                        </m:r>
                      </m:num>
                      <m:den>
                        <m:r>
                          <a:rPr lang="en-US" sz="1600" i="1">
                            <a:latin typeface="Cambria Math"/>
                          </a:rPr>
                          <m:t>𝜕</m:t>
                        </m:r>
                        <m:r>
                          <a:rPr lang="en-US" sz="1600" i="1">
                            <a:latin typeface="Cambria Math"/>
                          </a:rPr>
                          <m:t>𝑧</m:t>
                        </m:r>
                      </m:den>
                    </m:f>
                    <m:r>
                      <a:rPr lang="en-US" sz="1600" i="1">
                        <a:latin typeface="Cambria Math"/>
                      </a:rPr>
                      <m:t> − </m:t>
                    </m:r>
                    <m:f>
                      <m:fPr>
                        <m:ctrlPr>
                          <a:rPr lang="en-US" sz="1600" i="1">
                            <a:latin typeface="Cambria Math"/>
                          </a:rPr>
                        </m:ctrlPr>
                      </m:fPr>
                      <m:num>
                        <m:r>
                          <a:rPr lang="en-US" sz="1600" i="1">
                            <a:latin typeface="Cambria Math"/>
                          </a:rPr>
                          <m:t>1</m:t>
                        </m:r>
                      </m:num>
                      <m:den>
                        <m:r>
                          <a:rPr lang="en-US" sz="1600" i="1">
                            <a:latin typeface="Cambria Math"/>
                          </a:rPr>
                          <m:t>𝜌</m:t>
                        </m:r>
                      </m:den>
                    </m:f>
                    <m:f>
                      <m:fPr>
                        <m:ctrlPr>
                          <a:rPr lang="en-US" sz="1600" i="1">
                            <a:latin typeface="Cambria Math"/>
                          </a:rPr>
                        </m:ctrlPr>
                      </m:fPr>
                      <m:num>
                        <m:r>
                          <a:rPr lang="en-US" sz="1600" i="1">
                            <a:latin typeface="Cambria Math"/>
                          </a:rPr>
                          <m:t>𝜕</m:t>
                        </m:r>
                      </m:num>
                      <m:den>
                        <m:r>
                          <a:rPr lang="en-US" sz="1600" i="1">
                            <a:latin typeface="Cambria Math"/>
                          </a:rPr>
                          <m:t>𝜕</m:t>
                        </m:r>
                        <m:r>
                          <a:rPr lang="en-US" sz="1600" i="1">
                            <a:latin typeface="Cambria Math"/>
                          </a:rPr>
                          <m:t>𝑧</m:t>
                        </m:r>
                      </m:den>
                    </m:f>
                    <m:acc>
                      <m:accPr>
                        <m:chr m:val="̅"/>
                        <m:ctrlPr>
                          <a:rPr lang="en-US" sz="1600" i="1">
                            <a:latin typeface="Cambria Math"/>
                          </a:rPr>
                        </m:ctrlPr>
                      </m:accPr>
                      <m:e>
                        <m:r>
                          <a:rPr lang="en-US" sz="1600" i="1">
                            <a:latin typeface="Cambria Math"/>
                          </a:rPr>
                          <m:t>𝜌</m:t>
                        </m:r>
                        <m:r>
                          <a:rPr lang="en-US" sz="1600" i="1">
                            <a:latin typeface="Cambria Math"/>
                          </a:rPr>
                          <m:t>𝑤</m:t>
                        </m:r>
                        <m:r>
                          <a:rPr lang="en-US" sz="1600" i="1">
                            <a:latin typeface="Cambria Math"/>
                          </a:rPr>
                          <m:t>′</m:t>
                        </m:r>
                        <m:r>
                          <a:rPr lang="en-US" sz="1600" i="1">
                            <a:latin typeface="Cambria Math"/>
                          </a:rPr>
                          <m:t>𝜃</m:t>
                        </m:r>
                        <m:r>
                          <a:rPr lang="en-US" sz="1600" i="1">
                            <a:latin typeface="Cambria Math"/>
                          </a:rPr>
                          <m:t>′</m:t>
                        </m:r>
                      </m:e>
                    </m:acc>
                    <m:r>
                      <a:rPr lang="en-US" sz="1600" i="1">
                        <a:latin typeface="Cambria Math"/>
                      </a:rPr>
                      <m:t> +</m:t>
                    </m:r>
                    <m:sSub>
                      <m:sSubPr>
                        <m:ctrlPr>
                          <a:rPr lang="en-US" sz="1600" i="1">
                            <a:latin typeface="Cambria Math"/>
                          </a:rPr>
                        </m:ctrlPr>
                      </m:sSubPr>
                      <m:e>
                        <m:r>
                          <a:rPr lang="en-US" sz="1600" i="1">
                            <a:latin typeface="Cambria Math"/>
                          </a:rPr>
                          <m:t>𝐷</m:t>
                        </m:r>
                      </m:e>
                      <m:sub>
                        <m:r>
                          <a:rPr lang="en-US" sz="1600" i="1">
                            <a:latin typeface="Cambria Math"/>
                          </a:rPr>
                          <m:t>𝜃</m:t>
                        </m:r>
                      </m:sub>
                    </m:sSub>
                    <m:r>
                      <a:rPr lang="en-US" sz="1600" i="1" smtClean="0">
                        <a:latin typeface="Cambria Math"/>
                      </a:rPr>
                      <m:t>+</m:t>
                    </m:r>
                    <m:f>
                      <m:fPr>
                        <m:ctrlPr>
                          <a:rPr lang="en-US" sz="1600" i="1">
                            <a:latin typeface="Cambria Math"/>
                          </a:rPr>
                        </m:ctrlPr>
                      </m:fPr>
                      <m:num>
                        <m:sSub>
                          <m:sSubPr>
                            <m:ctrlPr>
                              <a:rPr lang="en-US" sz="1600" i="1">
                                <a:latin typeface="Cambria Math"/>
                              </a:rPr>
                            </m:ctrlPr>
                          </m:sSubPr>
                          <m:e>
                            <m:r>
                              <a:rPr lang="en-US" sz="1600" i="1">
                                <a:latin typeface="Cambria Math"/>
                              </a:rPr>
                              <m:t>𝐿</m:t>
                            </m:r>
                          </m:e>
                          <m:sub>
                            <m:r>
                              <a:rPr lang="en-US" sz="1600" i="1">
                                <a:latin typeface="Cambria Math"/>
                              </a:rPr>
                              <m:t>𝑣</m:t>
                            </m:r>
                          </m:sub>
                        </m:sSub>
                      </m:num>
                      <m:den>
                        <m:sSub>
                          <m:sSubPr>
                            <m:ctrlPr>
                              <a:rPr lang="en-US" sz="1600" i="1">
                                <a:latin typeface="Cambria Math"/>
                              </a:rPr>
                            </m:ctrlPr>
                          </m:sSubPr>
                          <m:e>
                            <m:r>
                              <a:rPr lang="en-US" sz="1600" i="1">
                                <a:latin typeface="Cambria Math"/>
                              </a:rPr>
                              <m:t>𝐶</m:t>
                            </m:r>
                          </m:e>
                          <m:sub>
                            <m:r>
                              <a:rPr lang="en-US" sz="1600" i="1">
                                <a:latin typeface="Cambria Math"/>
                              </a:rPr>
                              <m:t>𝑃</m:t>
                            </m:r>
                          </m:sub>
                        </m:sSub>
                      </m:den>
                    </m:f>
                    <m:d>
                      <m:dPr>
                        <m:ctrlPr>
                          <a:rPr lang="en-US" sz="1600" i="1">
                            <a:latin typeface="Cambria Math"/>
                          </a:rPr>
                        </m:ctrlPr>
                      </m:dPr>
                      <m:e>
                        <m:r>
                          <a:rPr lang="en-US" sz="1600" i="1">
                            <a:latin typeface="Cambria Math"/>
                          </a:rPr>
                          <m:t>𝑐</m:t>
                        </m:r>
                        <m:r>
                          <a:rPr lang="en-US" sz="1600" i="1">
                            <a:latin typeface="Cambria Math"/>
                          </a:rPr>
                          <m:t>−</m:t>
                        </m:r>
                        <m:sSub>
                          <m:sSubPr>
                            <m:ctrlPr>
                              <a:rPr lang="en-US" sz="1600" i="1">
                                <a:latin typeface="Cambria Math"/>
                              </a:rPr>
                            </m:ctrlPr>
                          </m:sSubPr>
                          <m:e>
                            <m:r>
                              <a:rPr lang="en-US" sz="1600" i="1">
                                <a:latin typeface="Cambria Math"/>
                              </a:rPr>
                              <m:t>𝑒</m:t>
                            </m:r>
                          </m:e>
                          <m:sub>
                            <m:r>
                              <a:rPr lang="en-US" sz="1600" i="1">
                                <a:latin typeface="Cambria Math"/>
                              </a:rPr>
                              <m:t>𝑐</m:t>
                            </m:r>
                          </m:sub>
                        </m:sSub>
                        <m:r>
                          <a:rPr lang="en-US" sz="1600" i="1">
                            <a:latin typeface="Cambria Math"/>
                          </a:rPr>
                          <m:t>−</m:t>
                        </m:r>
                        <m:sSub>
                          <m:sSubPr>
                            <m:ctrlPr>
                              <a:rPr lang="en-US" sz="1600" i="1">
                                <a:latin typeface="Cambria Math"/>
                              </a:rPr>
                            </m:ctrlPr>
                          </m:sSubPr>
                          <m:e>
                            <m:r>
                              <a:rPr lang="en-US" sz="1600" i="1">
                                <a:latin typeface="Cambria Math"/>
                              </a:rPr>
                              <m:t>𝑒</m:t>
                            </m:r>
                          </m:e>
                          <m:sub>
                            <m:r>
                              <a:rPr lang="en-US" sz="1600" i="1">
                                <a:latin typeface="Cambria Math"/>
                              </a:rPr>
                              <m:t>𝑟</m:t>
                            </m:r>
                          </m:sub>
                        </m:sSub>
                      </m:e>
                    </m:d>
                    <m:r>
                      <a:rPr lang="en-US" sz="1600" i="1">
                        <a:latin typeface="Cambria Math"/>
                      </a:rPr>
                      <m:t>+</m:t>
                    </m:r>
                    <m:f>
                      <m:fPr>
                        <m:ctrlPr>
                          <a:rPr lang="en-US" sz="1600" i="1">
                            <a:latin typeface="Cambria Math"/>
                          </a:rPr>
                        </m:ctrlPr>
                      </m:fPr>
                      <m:num>
                        <m:sSub>
                          <m:sSubPr>
                            <m:ctrlPr>
                              <a:rPr lang="en-US" sz="1600" i="1">
                                <a:latin typeface="Cambria Math"/>
                              </a:rPr>
                            </m:ctrlPr>
                          </m:sSubPr>
                          <m:e>
                            <m:r>
                              <a:rPr lang="en-US" sz="1600" i="1">
                                <a:latin typeface="Cambria Math"/>
                              </a:rPr>
                              <m:t>𝐿</m:t>
                            </m:r>
                          </m:e>
                          <m:sub>
                            <m:r>
                              <a:rPr lang="en-US" sz="1600" i="1">
                                <a:latin typeface="Cambria Math"/>
                              </a:rPr>
                              <m:t>𝑓</m:t>
                            </m:r>
                          </m:sub>
                        </m:sSub>
                      </m:num>
                      <m:den>
                        <m:sSub>
                          <m:sSubPr>
                            <m:ctrlPr>
                              <a:rPr lang="en-US" sz="1600" i="1">
                                <a:latin typeface="Cambria Math"/>
                              </a:rPr>
                            </m:ctrlPr>
                          </m:sSubPr>
                          <m:e>
                            <m:r>
                              <a:rPr lang="en-US" sz="1600" i="1">
                                <a:latin typeface="Cambria Math"/>
                              </a:rPr>
                              <m:t>𝐶</m:t>
                            </m:r>
                          </m:e>
                          <m:sub>
                            <m:r>
                              <a:rPr lang="en-US" sz="1600" i="1">
                                <a:latin typeface="Cambria Math"/>
                              </a:rPr>
                              <m:t>𝑝</m:t>
                            </m:r>
                          </m:sub>
                        </m:sSub>
                      </m:den>
                    </m:f>
                    <m:d>
                      <m:dPr>
                        <m:ctrlPr>
                          <a:rPr lang="en-US" sz="1600" i="1">
                            <a:latin typeface="Cambria Math"/>
                          </a:rPr>
                        </m:ctrlPr>
                      </m:dPr>
                      <m:e>
                        <m:r>
                          <a:rPr lang="en-US" sz="1600" i="1">
                            <a:latin typeface="Cambria Math"/>
                          </a:rPr>
                          <m:t>𝑓</m:t>
                        </m:r>
                        <m:r>
                          <a:rPr lang="en-US" sz="1600" i="1">
                            <a:latin typeface="Cambria Math"/>
                          </a:rPr>
                          <m:t>−</m:t>
                        </m:r>
                        <m:r>
                          <a:rPr lang="en-US" sz="1600" i="1">
                            <a:latin typeface="Cambria Math"/>
                          </a:rPr>
                          <m:t>𝑚</m:t>
                        </m:r>
                      </m:e>
                    </m:d>
                    <m:r>
                      <a:rPr lang="en-US" sz="1600" i="1">
                        <a:latin typeface="Cambria Math"/>
                      </a:rPr>
                      <m:t> +</m:t>
                    </m:r>
                    <m:f>
                      <m:fPr>
                        <m:ctrlPr>
                          <a:rPr lang="en-US" sz="1600" i="1">
                            <a:latin typeface="Cambria Math"/>
                          </a:rPr>
                        </m:ctrlPr>
                      </m:fPr>
                      <m:num>
                        <m:sSub>
                          <m:sSubPr>
                            <m:ctrlPr>
                              <a:rPr lang="en-US" sz="1600" i="1">
                                <a:latin typeface="Cambria Math"/>
                              </a:rPr>
                            </m:ctrlPr>
                          </m:sSubPr>
                          <m:e>
                            <m:r>
                              <a:rPr lang="en-US" sz="1600" i="1">
                                <a:latin typeface="Cambria Math"/>
                              </a:rPr>
                              <m:t>𝐿</m:t>
                            </m:r>
                          </m:e>
                          <m:sub>
                            <m:r>
                              <a:rPr lang="en-US" sz="1600" i="1">
                                <a:latin typeface="Cambria Math"/>
                              </a:rPr>
                              <m:t>𝑠</m:t>
                            </m:r>
                          </m:sub>
                        </m:sSub>
                      </m:num>
                      <m:den>
                        <m:sSub>
                          <m:sSubPr>
                            <m:ctrlPr>
                              <a:rPr lang="en-US" sz="1600" i="1">
                                <a:latin typeface="Cambria Math"/>
                              </a:rPr>
                            </m:ctrlPr>
                          </m:sSubPr>
                          <m:e>
                            <m:r>
                              <a:rPr lang="en-US" sz="1600" i="1">
                                <a:latin typeface="Cambria Math"/>
                              </a:rPr>
                              <m:t>𝐶</m:t>
                            </m:r>
                          </m:e>
                          <m:sub>
                            <m:r>
                              <a:rPr lang="en-US" sz="1600" i="1">
                                <a:latin typeface="Cambria Math"/>
                              </a:rPr>
                              <m:t>𝑝</m:t>
                            </m:r>
                          </m:sub>
                        </m:sSub>
                      </m:den>
                    </m:f>
                    <m:d>
                      <m:dPr>
                        <m:ctrlPr>
                          <a:rPr lang="en-US" sz="1600" i="1">
                            <a:latin typeface="Cambria Math"/>
                          </a:rPr>
                        </m:ctrlPr>
                      </m:dPr>
                      <m:e>
                        <m:r>
                          <a:rPr lang="en-US" sz="1600" i="1">
                            <a:latin typeface="Cambria Math"/>
                          </a:rPr>
                          <m:t>𝑑</m:t>
                        </m:r>
                        <m:r>
                          <a:rPr lang="en-US" sz="1600" i="1">
                            <a:latin typeface="Cambria Math"/>
                          </a:rPr>
                          <m:t>−</m:t>
                        </m:r>
                        <m:r>
                          <a:rPr lang="en-US" sz="1600" i="1">
                            <a:latin typeface="Cambria Math"/>
                          </a:rPr>
                          <m:t>𝑠</m:t>
                        </m:r>
                      </m:e>
                    </m:d>
                    <m:r>
                      <a:rPr lang="en-US" sz="1600" i="1">
                        <a:latin typeface="Cambria Math"/>
                      </a:rPr>
                      <m:t>+</m:t>
                    </m:r>
                    <m:sSub>
                      <m:sSubPr>
                        <m:ctrlPr>
                          <a:rPr lang="en-US" sz="1600" i="1">
                            <a:latin typeface="Cambria Math"/>
                          </a:rPr>
                        </m:ctrlPr>
                      </m:sSubPr>
                      <m:e>
                        <m:r>
                          <a:rPr lang="en-US" sz="1600" i="1">
                            <a:latin typeface="Cambria Math"/>
                          </a:rPr>
                          <m:t>𝑄</m:t>
                        </m:r>
                      </m:e>
                      <m:sub>
                        <m:r>
                          <a:rPr lang="en-US" sz="1600" i="1">
                            <a:latin typeface="Cambria Math"/>
                          </a:rPr>
                          <m:t>𝑅</m:t>
                        </m:r>
                      </m:sub>
                    </m:sSub>
                  </m:oMath>
                </a14:m>
                <a:r>
                  <a:rPr lang="en-US" sz="1600" dirty="0"/>
                  <a:t> </a:t>
                </a:r>
              </a:p>
            </p:txBody>
          </p:sp>
        </mc:Choice>
        <mc:Fallback xmlns="">
          <p:sp>
            <p:nvSpPr>
              <p:cNvPr id="9" name="Rectangle 8"/>
              <p:cNvSpPr>
                <a:spLocks noRot="1" noChangeAspect="1" noMove="1" noResize="1" noEditPoints="1" noAdjustHandles="1" noChangeArrowheads="1" noChangeShapeType="1" noTextEdit="1"/>
              </p:cNvSpPr>
              <p:nvPr/>
            </p:nvSpPr>
            <p:spPr>
              <a:xfrm>
                <a:off x="381000" y="2606109"/>
                <a:ext cx="8610600" cy="518091"/>
              </a:xfrm>
              <a:prstGeom prst="rect">
                <a:avLst/>
              </a:prstGeom>
              <a:blipFill rotWithShape="1">
                <a:blip r:embed="rId7"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04800" y="3872399"/>
                <a:ext cx="8077200" cy="547201"/>
              </a:xfrm>
              <a:prstGeom prst="rect">
                <a:avLst/>
              </a:prstGeom>
            </p:spPr>
            <p:txBody>
              <a:bodyPr wrap="square">
                <a:spAutoFit/>
              </a:bodyPr>
              <a:lstStyle/>
              <a:p>
                <a14:m>
                  <m:oMath xmlns:m="http://schemas.openxmlformats.org/officeDocument/2006/math">
                    <m:f>
                      <m:fPr>
                        <m:ctrlPr>
                          <a:rPr lang="en-US" i="1" smtClean="0">
                            <a:latin typeface="Cambria Math"/>
                          </a:rPr>
                        </m:ctrlPr>
                      </m:fPr>
                      <m:num>
                        <m:r>
                          <a:rPr lang="en-US" i="1">
                            <a:latin typeface="Cambria Math"/>
                          </a:rPr>
                          <m:t>𝜕</m:t>
                        </m:r>
                        <m:sSub>
                          <m:sSubPr>
                            <m:ctrlPr>
                              <a:rPr lang="en-US" i="1">
                                <a:latin typeface="Cambria Math"/>
                              </a:rPr>
                            </m:ctrlPr>
                          </m:sSubPr>
                          <m:e>
                            <m:r>
                              <a:rPr lang="en-US" i="1">
                                <a:latin typeface="Cambria Math"/>
                              </a:rPr>
                              <m:t>𝑞</m:t>
                            </m:r>
                          </m:e>
                          <m:sub>
                            <m:r>
                              <a:rPr lang="en-US" i="1">
                                <a:latin typeface="Cambria Math"/>
                              </a:rPr>
                              <m:t>𝑣</m:t>
                            </m:r>
                          </m:sub>
                        </m:sSub>
                      </m:num>
                      <m:den>
                        <m:r>
                          <a:rPr lang="en-US" i="1">
                            <a:latin typeface="Cambria Math"/>
                          </a:rPr>
                          <m:t>𝜕</m:t>
                        </m:r>
                        <m:r>
                          <a:rPr lang="en-US" i="1">
                            <a:latin typeface="Cambria Math"/>
                          </a:rPr>
                          <m:t>𝑡</m:t>
                        </m:r>
                      </m:den>
                    </m:f>
                    <m:r>
                      <a:rPr lang="en-US" i="1">
                        <a:latin typeface="Cambria Math"/>
                      </a:rPr>
                      <m:t> = −</m:t>
                    </m:r>
                    <m:acc>
                      <m:accPr>
                        <m:chr m:val="⃑"/>
                        <m:ctrlPr>
                          <a:rPr lang="en-US" i="1">
                            <a:latin typeface="Cambria Math"/>
                          </a:rPr>
                        </m:ctrlPr>
                      </m:accPr>
                      <m:e>
                        <m:r>
                          <a:rPr lang="en-US" i="1">
                            <a:latin typeface="Cambria Math"/>
                          </a:rPr>
                          <m:t>𝑉</m:t>
                        </m:r>
                      </m:e>
                    </m:acc>
                    <m:r>
                      <a:rPr lang="en-US" i="1">
                        <a:latin typeface="Cambria Math"/>
                      </a:rPr>
                      <m:t> . </m:t>
                    </m:r>
                    <m:r>
                      <a:rPr lang="en-US">
                        <a:latin typeface="Cambria Math"/>
                      </a:rPr>
                      <m:t>𝛻</m:t>
                    </m:r>
                    <m:sSub>
                      <m:sSubPr>
                        <m:ctrlPr>
                          <a:rPr lang="en-US" i="1">
                            <a:latin typeface="Cambria Math"/>
                          </a:rPr>
                        </m:ctrlPr>
                      </m:sSubPr>
                      <m:e>
                        <m:r>
                          <a:rPr lang="en-US" i="1">
                            <a:latin typeface="Cambria Math"/>
                          </a:rPr>
                          <m:t>𝑞</m:t>
                        </m:r>
                      </m:e>
                      <m:sub>
                        <m:r>
                          <a:rPr lang="en-US" i="1">
                            <a:latin typeface="Cambria Math"/>
                          </a:rPr>
                          <m:t>𝑣</m:t>
                        </m:r>
                      </m:sub>
                    </m:sSub>
                    <m:r>
                      <a:rPr lang="en-US" i="1">
                        <a:latin typeface="Cambria Math"/>
                      </a:rPr>
                      <m:t> –</m:t>
                    </m:r>
                    <m:acc>
                      <m:accPr>
                        <m:chr m:val="̅"/>
                        <m:ctrlPr>
                          <a:rPr lang="en-US" i="1">
                            <a:latin typeface="Cambria Math"/>
                          </a:rPr>
                        </m:ctrlPr>
                      </m:accPr>
                      <m:e>
                        <m:r>
                          <a:rPr lang="en-US" i="1">
                            <a:latin typeface="Cambria Math"/>
                          </a:rPr>
                          <m:t>𝑊</m:t>
                        </m:r>
                        <m:r>
                          <a:rPr lang="en-US" i="1">
                            <a:latin typeface="Cambria Math"/>
                          </a:rPr>
                          <m:t> </m:t>
                        </m:r>
                      </m:e>
                    </m:acc>
                    <m:r>
                      <a:rPr lang="en-US" i="1">
                        <a:latin typeface="Cambria Math"/>
                      </a:rPr>
                      <m:t> </m:t>
                    </m:r>
                    <m:f>
                      <m:fPr>
                        <m:ctrlPr>
                          <a:rPr lang="en-US" i="1">
                            <a:latin typeface="Cambria Math"/>
                          </a:rPr>
                        </m:ctrlPr>
                      </m:fPr>
                      <m:num>
                        <m:r>
                          <a:rPr lang="en-US" i="1">
                            <a:latin typeface="Cambria Math"/>
                          </a:rPr>
                          <m:t>𝜕</m:t>
                        </m:r>
                        <m:acc>
                          <m:accPr>
                            <m:chr m:val="̅"/>
                            <m:ctrlPr>
                              <a:rPr lang="en-US" i="1">
                                <a:latin typeface="Cambria Math"/>
                              </a:rPr>
                            </m:ctrlPr>
                          </m:accPr>
                          <m:e>
                            <m:r>
                              <a:rPr lang="en-US" i="1">
                                <a:latin typeface="Cambria Math"/>
                              </a:rPr>
                              <m:t>𝑞</m:t>
                            </m:r>
                          </m:e>
                        </m:acc>
                      </m:num>
                      <m:den>
                        <m:r>
                          <a:rPr lang="en-US" i="1">
                            <a:latin typeface="Cambria Math"/>
                          </a:rPr>
                          <m:t>𝜕</m:t>
                        </m:r>
                        <m:r>
                          <a:rPr lang="en-US" i="1">
                            <a:latin typeface="Cambria Math"/>
                          </a:rPr>
                          <m:t>𝑧</m:t>
                        </m:r>
                      </m:den>
                    </m:f>
                    <m:r>
                      <a:rPr lang="en-US" i="1">
                        <a:latin typeface="Cambria Math"/>
                      </a:rPr>
                      <m:t> −</m:t>
                    </m:r>
                    <m:f>
                      <m:fPr>
                        <m:ctrlPr>
                          <a:rPr lang="en-US" i="1">
                            <a:latin typeface="Cambria Math"/>
                          </a:rPr>
                        </m:ctrlPr>
                      </m:fPr>
                      <m:num>
                        <m:r>
                          <a:rPr lang="en-US" i="1">
                            <a:latin typeface="Cambria Math"/>
                          </a:rPr>
                          <m:t>1</m:t>
                        </m:r>
                      </m:num>
                      <m:den>
                        <m:r>
                          <a:rPr lang="en-US" i="1">
                            <a:latin typeface="Cambria Math"/>
                          </a:rPr>
                          <m:t>𝜌</m:t>
                        </m:r>
                      </m:den>
                    </m:f>
                    <m:r>
                      <a:rPr lang="en-US" i="1">
                        <a:latin typeface="Cambria Math"/>
                      </a:rPr>
                      <m:t> </m:t>
                    </m:r>
                    <m:f>
                      <m:fPr>
                        <m:ctrlPr>
                          <a:rPr lang="en-US" i="1">
                            <a:latin typeface="Cambria Math"/>
                          </a:rPr>
                        </m:ctrlPr>
                      </m:fPr>
                      <m:num>
                        <m:r>
                          <a:rPr lang="en-US" i="1">
                            <a:latin typeface="Cambria Math"/>
                          </a:rPr>
                          <m:t>𝜕</m:t>
                        </m:r>
                      </m:num>
                      <m:den>
                        <m:r>
                          <a:rPr lang="en-US" i="1">
                            <a:latin typeface="Cambria Math"/>
                          </a:rPr>
                          <m:t>𝜕</m:t>
                        </m:r>
                        <m:r>
                          <a:rPr lang="en-US" i="1">
                            <a:latin typeface="Cambria Math"/>
                          </a:rPr>
                          <m:t>𝑧</m:t>
                        </m:r>
                      </m:den>
                    </m:f>
                    <m:r>
                      <a:rPr lang="en-US" i="1">
                        <a:latin typeface="Cambria Math"/>
                      </a:rPr>
                      <m:t>𝜌</m:t>
                    </m:r>
                    <m:acc>
                      <m:accPr>
                        <m:chr m:val="̅"/>
                        <m:ctrlPr>
                          <a:rPr lang="en-US" i="1">
                            <a:latin typeface="Cambria Math"/>
                          </a:rPr>
                        </m:ctrlPr>
                      </m:accPr>
                      <m:e>
                        <m:sSup>
                          <m:sSupPr>
                            <m:ctrlPr>
                              <a:rPr lang="en-US" i="1">
                                <a:latin typeface="Cambria Math"/>
                              </a:rPr>
                            </m:ctrlPr>
                          </m:sSupPr>
                          <m:e>
                            <m:r>
                              <a:rPr lang="en-US" i="1">
                                <a:latin typeface="Cambria Math"/>
                              </a:rPr>
                              <m:t>𝑤</m:t>
                            </m:r>
                          </m:e>
                          <m:sup>
                            <m:r>
                              <a:rPr lang="en-US" i="1">
                                <a:latin typeface="Cambria Math"/>
                              </a:rPr>
                              <m:t>′</m:t>
                            </m:r>
                            <m:sSub>
                              <m:sSubPr>
                                <m:ctrlPr>
                                  <a:rPr lang="en-US" i="1">
                                    <a:latin typeface="Cambria Math"/>
                                  </a:rPr>
                                </m:ctrlPr>
                              </m:sSubPr>
                              <m:e>
                                <m:r>
                                  <a:rPr lang="en-US" i="1">
                                    <a:latin typeface="Cambria Math"/>
                                  </a:rPr>
                                  <m:t>𝑞</m:t>
                                </m:r>
                              </m:e>
                              <m:sub>
                                <m:r>
                                  <a:rPr lang="en-US" i="1">
                                    <a:latin typeface="Cambria Math"/>
                                  </a:rPr>
                                  <m:t>𝑣</m:t>
                                </m:r>
                              </m:sub>
                            </m:sSub>
                            <m:r>
                              <a:rPr lang="en-US" i="1">
                                <a:latin typeface="Cambria Math"/>
                              </a:rPr>
                              <m:t>′</m:t>
                            </m:r>
                          </m:sup>
                        </m:sSup>
                      </m:e>
                    </m:acc>
                    <m:r>
                      <a:rPr lang="en-US" i="1">
                        <a:latin typeface="Cambria Math"/>
                      </a:rPr>
                      <m:t> +</m:t>
                    </m:r>
                    <m:acc>
                      <m:accPr>
                        <m:chr m:val="̅"/>
                        <m:ctrlPr>
                          <a:rPr lang="en-US" i="1">
                            <a:latin typeface="Cambria Math"/>
                          </a:rPr>
                        </m:ctrlPr>
                      </m:accPr>
                      <m:e>
                        <m:r>
                          <a:rPr lang="en-US" i="1">
                            <a:latin typeface="Cambria Math"/>
                          </a:rPr>
                          <m:t>𝐷</m:t>
                        </m:r>
                        <m:sSub>
                          <m:sSubPr>
                            <m:ctrlPr>
                              <a:rPr lang="en-US" i="1">
                                <a:latin typeface="Cambria Math"/>
                              </a:rPr>
                            </m:ctrlPr>
                          </m:sSubPr>
                          <m:e>
                            <m:r>
                              <a:rPr lang="en-US" i="1">
                                <a:latin typeface="Cambria Math"/>
                              </a:rPr>
                              <m:t>𝑞</m:t>
                            </m:r>
                          </m:e>
                          <m:sub>
                            <m:r>
                              <a:rPr lang="en-US" i="1">
                                <a:latin typeface="Cambria Math"/>
                              </a:rPr>
                              <m:t>𝑣</m:t>
                            </m:r>
                          </m:sub>
                        </m:sSub>
                      </m:e>
                    </m:acc>
                    <m:r>
                      <a:rPr lang="en-US" i="1">
                        <a:latin typeface="Cambria Math"/>
                      </a:rPr>
                      <m:t> –</m:t>
                    </m:r>
                    <m:d>
                      <m:dPr>
                        <m:ctrlPr>
                          <a:rPr lang="en-US" i="1">
                            <a:latin typeface="Cambria Math"/>
                          </a:rPr>
                        </m:ctrlPr>
                      </m:dPr>
                      <m:e>
                        <m:r>
                          <a:rPr lang="en-US" i="1">
                            <a:latin typeface="Cambria Math"/>
                          </a:rPr>
                          <m:t>𝑐</m:t>
                        </m:r>
                        <m:r>
                          <a:rPr lang="en-US" i="1">
                            <a:latin typeface="Cambria Math"/>
                          </a:rPr>
                          <m:t>−</m:t>
                        </m:r>
                        <m:sSub>
                          <m:sSubPr>
                            <m:ctrlPr>
                              <a:rPr lang="en-US" i="1">
                                <a:latin typeface="Cambria Math"/>
                              </a:rPr>
                            </m:ctrlPr>
                          </m:sSubPr>
                          <m:e>
                            <m:r>
                              <a:rPr lang="en-US" i="1">
                                <a:latin typeface="Cambria Math"/>
                              </a:rPr>
                              <m:t>𝑒</m:t>
                            </m:r>
                          </m:e>
                          <m:sub>
                            <m:r>
                              <a:rPr lang="en-US" i="1">
                                <a:latin typeface="Cambria Math"/>
                              </a:rPr>
                              <m:t>𝑐</m:t>
                            </m:r>
                          </m:sub>
                        </m:sSub>
                        <m:r>
                          <a:rPr lang="en-US" i="1">
                            <a:latin typeface="Cambria Math"/>
                          </a:rPr>
                          <m:t>−</m:t>
                        </m:r>
                        <m:sSub>
                          <m:sSubPr>
                            <m:ctrlPr>
                              <a:rPr lang="en-US" i="1">
                                <a:latin typeface="Cambria Math"/>
                              </a:rPr>
                            </m:ctrlPr>
                          </m:sSubPr>
                          <m:e>
                            <m:r>
                              <a:rPr lang="en-US" i="1">
                                <a:latin typeface="Cambria Math"/>
                              </a:rPr>
                              <m:t>𝑒</m:t>
                            </m:r>
                          </m:e>
                          <m:sub>
                            <m:r>
                              <a:rPr lang="en-US" i="1">
                                <a:latin typeface="Cambria Math"/>
                              </a:rPr>
                              <m:t>𝑟</m:t>
                            </m:r>
                          </m:sub>
                        </m:sSub>
                      </m:e>
                    </m:d>
                    <m:r>
                      <a:rPr lang="en-US" i="1">
                        <a:latin typeface="Cambria Math"/>
                      </a:rPr>
                      <m:t> –</m:t>
                    </m:r>
                    <m:d>
                      <m:dPr>
                        <m:ctrlPr>
                          <a:rPr lang="en-US" i="1">
                            <a:latin typeface="Cambria Math"/>
                          </a:rPr>
                        </m:ctrlPr>
                      </m:dPr>
                      <m:e>
                        <m:r>
                          <a:rPr lang="en-US" i="1">
                            <a:latin typeface="Cambria Math"/>
                          </a:rPr>
                          <m:t>𝑑</m:t>
                        </m:r>
                        <m:r>
                          <a:rPr lang="en-US" i="1">
                            <a:latin typeface="Cambria Math"/>
                          </a:rPr>
                          <m:t>−</m:t>
                        </m:r>
                        <m:r>
                          <a:rPr lang="en-US" i="1">
                            <a:latin typeface="Cambria Math"/>
                          </a:rPr>
                          <m:t>𝑠</m:t>
                        </m:r>
                      </m:e>
                    </m:d>
                  </m:oMath>
                </a14:m>
                <a:r>
                  <a:rPr lang="en-US" dirty="0"/>
                  <a:t> </a:t>
                </a:r>
              </a:p>
            </p:txBody>
          </p:sp>
        </mc:Choice>
        <mc:Fallback xmlns="">
          <p:sp>
            <p:nvSpPr>
              <p:cNvPr id="10" name="Rectangle 9"/>
              <p:cNvSpPr>
                <a:spLocks noRot="1" noChangeAspect="1" noMove="1" noResize="1" noEditPoints="1" noAdjustHandles="1" noChangeArrowheads="1" noChangeShapeType="1" noTextEdit="1"/>
              </p:cNvSpPr>
              <p:nvPr/>
            </p:nvSpPr>
            <p:spPr>
              <a:xfrm>
                <a:off x="304800" y="3872399"/>
                <a:ext cx="8077200" cy="547201"/>
              </a:xfrm>
              <a:prstGeom prst="rect">
                <a:avLst/>
              </a:prstGeom>
              <a:blipFill rotWithShape="1">
                <a:blip r:embed="rId8" cstate="print"/>
                <a:stretch>
                  <a:fillRect b="-1111"/>
                </a:stretch>
              </a:blipFill>
            </p:spPr>
            <p:txBody>
              <a:bodyPr/>
              <a:lstStyle/>
              <a:p>
                <a:r>
                  <a:rPr lang="en-US">
                    <a:noFill/>
                  </a:rPr>
                  <a:t> </a:t>
                </a:r>
              </a:p>
            </p:txBody>
          </p:sp>
        </mc:Fallback>
      </mc:AlternateContent>
      <p:sp>
        <p:nvSpPr>
          <p:cNvPr id="11" name="TextBox 10"/>
          <p:cNvSpPr txBox="1"/>
          <p:nvPr/>
        </p:nvSpPr>
        <p:spPr>
          <a:xfrm>
            <a:off x="304800" y="3276600"/>
            <a:ext cx="3902735" cy="369332"/>
          </a:xfrm>
          <a:prstGeom prst="rect">
            <a:avLst/>
          </a:prstGeom>
          <a:noFill/>
        </p:spPr>
        <p:txBody>
          <a:bodyPr wrap="none" rtlCol="0">
            <a:spAutoFit/>
          </a:bodyPr>
          <a:lstStyle/>
          <a:p>
            <a:r>
              <a:rPr lang="en-US" dirty="0"/>
              <a:t>The moisture equation is expressed by :</a:t>
            </a:r>
          </a:p>
        </p:txBody>
      </p:sp>
      <p:sp>
        <p:nvSpPr>
          <p:cNvPr id="12" name="TextBox 11"/>
          <p:cNvSpPr txBox="1"/>
          <p:nvPr/>
        </p:nvSpPr>
        <p:spPr>
          <a:xfrm>
            <a:off x="304800" y="1981200"/>
            <a:ext cx="4038600" cy="646331"/>
          </a:xfrm>
          <a:prstGeom prst="rect">
            <a:avLst/>
          </a:prstGeom>
          <a:noFill/>
        </p:spPr>
        <p:txBody>
          <a:bodyPr wrap="square" rtlCol="0">
            <a:spAutoFit/>
          </a:bodyPr>
          <a:lstStyle/>
          <a:p>
            <a:r>
              <a:rPr lang="en-US" dirty="0"/>
              <a:t>The thermal equation can be written as:</a:t>
            </a:r>
          </a:p>
          <a:p>
            <a:endParaRPr lang="en-US" dirty="0"/>
          </a:p>
        </p:txBody>
      </p:sp>
      <p:sp>
        <p:nvSpPr>
          <p:cNvPr id="2" name="Slide Number Placeholder 1"/>
          <p:cNvSpPr>
            <a:spLocks noGrp="1"/>
          </p:cNvSpPr>
          <p:nvPr>
            <p:ph type="sldNum" sz="quarter" idx="12"/>
          </p:nvPr>
        </p:nvSpPr>
        <p:spPr/>
        <p:txBody>
          <a:bodyPr/>
          <a:lstStyle/>
          <a:p>
            <a:fld id="{F6C20618-1625-4C1B-B027-7DF2EBB9C431}" type="slidenum">
              <a:rPr lang="en-US" smtClean="0"/>
              <a:pPr/>
              <a:t>32</a:t>
            </a:fld>
            <a:endParaRPr lang="en-US"/>
          </a:p>
        </p:txBody>
      </p:sp>
    </p:spTree>
    <p:extLst>
      <p:ext uri="{BB962C8B-B14F-4D97-AF65-F5344CB8AC3E}">
        <p14:creationId xmlns:p14="http://schemas.microsoft.com/office/powerpoint/2010/main" val="2563986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53" t="2077" r="12996" b="5524"/>
          <a:stretch/>
        </p:blipFill>
        <p:spPr bwMode="auto">
          <a:xfrm>
            <a:off x="152400" y="457201"/>
            <a:ext cx="489712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257800" y="152400"/>
            <a:ext cx="3581400" cy="5632311"/>
          </a:xfrm>
          <a:prstGeom prst="rect">
            <a:avLst/>
          </a:prstGeom>
        </p:spPr>
        <p:txBody>
          <a:bodyPr wrap="square">
            <a:spAutoFit/>
          </a:bodyPr>
          <a:lstStyle/>
          <a:p>
            <a:r>
              <a:rPr lang="en-US" dirty="0"/>
              <a:t>The leading terms of the local buoyancy production at 750mb include </a:t>
            </a:r>
            <a:endParaRPr lang="en-US" dirty="0" smtClean="0"/>
          </a:p>
          <a:p>
            <a:pPr marL="342900" indent="-342900">
              <a:buAutoNum type="alphaLcParenBoth"/>
            </a:pPr>
            <a:r>
              <a:rPr lang="en-US" dirty="0" smtClean="0"/>
              <a:t>the </a:t>
            </a:r>
            <a:r>
              <a:rPr lang="en-US" dirty="0"/>
              <a:t>horizontal convergence of flux of bouncy </a:t>
            </a:r>
            <a:endParaRPr lang="en-US" dirty="0" smtClean="0"/>
          </a:p>
          <a:p>
            <a:pPr marL="342900" indent="-342900">
              <a:buAutoNum type="alphaLcParenBoth"/>
            </a:pPr>
            <a:r>
              <a:rPr lang="en-US" dirty="0" smtClean="0"/>
              <a:t>the </a:t>
            </a:r>
            <a:r>
              <a:rPr lang="en-US" dirty="0"/>
              <a:t>vertical convergence of flux of buoyancy, </a:t>
            </a:r>
            <a:endParaRPr lang="en-US" dirty="0" smtClean="0"/>
          </a:p>
          <a:p>
            <a:pPr marL="342900" indent="-342900">
              <a:buAutoNum type="alphaLcParenBoth"/>
            </a:pPr>
            <a:r>
              <a:rPr lang="en-US" dirty="0" smtClean="0"/>
              <a:t>the </a:t>
            </a:r>
            <a:r>
              <a:rPr lang="en-US" dirty="0"/>
              <a:t>vertical advection of the cloud virtual temperature and </a:t>
            </a:r>
            <a:endParaRPr lang="en-US" dirty="0" smtClean="0"/>
          </a:p>
          <a:p>
            <a:pPr marL="342900" indent="-342900">
              <a:buAutoNum type="alphaLcParenBoth"/>
            </a:pPr>
            <a:r>
              <a:rPr lang="en-US" dirty="0" smtClean="0"/>
              <a:t>the </a:t>
            </a:r>
            <a:r>
              <a:rPr lang="en-US" dirty="0"/>
              <a:t>change of virtual temperature of the parcels of air in the cloud environment. </a:t>
            </a:r>
            <a:endParaRPr lang="en-US" dirty="0" smtClean="0"/>
          </a:p>
          <a:p>
            <a:endParaRPr lang="en-US"/>
          </a:p>
          <a:p>
            <a:r>
              <a:rPr lang="en-US" smtClean="0"/>
              <a:t>These </a:t>
            </a:r>
            <a:r>
              <a:rPr lang="en-US" dirty="0"/>
              <a:t>terms were computed for the 2% enhance of the boundary layer moisture (over the control experiment) </a:t>
            </a:r>
            <a:r>
              <a:rPr lang="en-US" b="1" dirty="0" smtClean="0"/>
              <a:t>Below</a:t>
            </a:r>
            <a:r>
              <a:rPr lang="en-US" dirty="0" smtClean="0"/>
              <a:t> and </a:t>
            </a:r>
            <a:r>
              <a:rPr lang="en-US" b="1" dirty="0"/>
              <a:t>Above</a:t>
            </a:r>
            <a:r>
              <a:rPr lang="en-US" dirty="0"/>
              <a:t> 825mb over the target area of the respective initial states. Units of buoyancy production m/sec</a:t>
            </a:r>
            <a:r>
              <a:rPr lang="en-US" baseline="30000" dirty="0"/>
              <a:t>3</a:t>
            </a:r>
            <a:r>
              <a:rPr lang="en-US" dirty="0"/>
              <a:t>. </a:t>
            </a:r>
          </a:p>
        </p:txBody>
      </p:sp>
      <p:sp>
        <p:nvSpPr>
          <p:cNvPr id="6" name="Rectangle 5"/>
          <p:cNvSpPr/>
          <p:nvPr/>
        </p:nvSpPr>
        <p:spPr>
          <a:xfrm>
            <a:off x="145024" y="0"/>
            <a:ext cx="2293376" cy="461665"/>
          </a:xfrm>
          <a:prstGeom prst="rect">
            <a:avLst/>
          </a:prstGeom>
        </p:spPr>
        <p:txBody>
          <a:bodyPr wrap="square">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Enhancing moisture by 2% below 825mb over the target area </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00960" y="0"/>
            <a:ext cx="2293376" cy="461665"/>
          </a:xfrm>
          <a:prstGeom prst="rect">
            <a:avLst/>
          </a:prstGeom>
        </p:spPr>
        <p:txBody>
          <a:bodyPr wrap="square">
            <a:spAutoFit/>
          </a:bodyPr>
          <a:lstStyle/>
          <a:p>
            <a:r>
              <a:rPr lang="en-US" sz="1200" dirty="0" smtClean="0">
                <a:solidFill>
                  <a:srgbClr val="FF0000"/>
                </a:solidFill>
                <a:latin typeface="Times New Roman" panose="02020603050405020304" pitchFamily="18" charset="0"/>
                <a:cs typeface="Times New Roman" panose="02020603050405020304" pitchFamily="18" charset="0"/>
              </a:rPr>
              <a:t>Enhancing moisture by 2% above 825mb over the target area </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68662" y="533400"/>
            <a:ext cx="436338"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1447800" y="1992868"/>
            <a:ext cx="447558"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1447800" y="3516868"/>
            <a:ext cx="423514" cy="369332"/>
          </a:xfrm>
          <a:prstGeom prst="rect">
            <a:avLst/>
          </a:prstGeom>
          <a:noFill/>
        </p:spPr>
        <p:txBody>
          <a:bodyPr wrap="none" rtlCol="0">
            <a:spAutoFit/>
          </a:bodyPr>
          <a:lstStyle/>
          <a:p>
            <a:r>
              <a:rPr lang="en-US" dirty="0" smtClean="0"/>
              <a:t>(c)</a:t>
            </a:r>
            <a:endParaRPr lang="en-US" dirty="0"/>
          </a:p>
        </p:txBody>
      </p:sp>
      <p:sp>
        <p:nvSpPr>
          <p:cNvPr id="10" name="TextBox 9"/>
          <p:cNvSpPr txBox="1"/>
          <p:nvPr/>
        </p:nvSpPr>
        <p:spPr>
          <a:xfrm>
            <a:off x="1447800" y="4812268"/>
            <a:ext cx="447558" cy="369332"/>
          </a:xfrm>
          <a:prstGeom prst="rect">
            <a:avLst/>
          </a:prstGeom>
          <a:noFill/>
        </p:spPr>
        <p:txBody>
          <a:bodyPr wrap="none" rtlCol="0">
            <a:spAutoFit/>
          </a:bodyPr>
          <a:lstStyle/>
          <a:p>
            <a:r>
              <a:rPr lang="en-US" dirty="0" smtClean="0"/>
              <a:t>(d)</a:t>
            </a:r>
            <a:endParaRPr lang="en-US" dirty="0"/>
          </a:p>
        </p:txBody>
      </p:sp>
    </p:spTree>
    <p:extLst>
      <p:ext uri="{BB962C8B-B14F-4D97-AF65-F5344CB8AC3E}">
        <p14:creationId xmlns:p14="http://schemas.microsoft.com/office/powerpoint/2010/main" val="31151078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34</a:t>
            </a:fld>
            <a:endParaRPr lang="en-US"/>
          </a:p>
        </p:txBody>
      </p:sp>
      <p:sp>
        <p:nvSpPr>
          <p:cNvPr id="5" name="TextBox 4"/>
          <p:cNvSpPr txBox="1"/>
          <p:nvPr/>
        </p:nvSpPr>
        <p:spPr>
          <a:xfrm>
            <a:off x="2362200" y="2786390"/>
            <a:ext cx="4329198" cy="523220"/>
          </a:xfrm>
          <a:prstGeom prst="rect">
            <a:avLst/>
          </a:prstGeom>
          <a:noFill/>
        </p:spPr>
        <p:txBody>
          <a:bodyPr wrap="none" rtlCol="0">
            <a:spAutoFit/>
          </a:bodyPr>
          <a:lstStyle/>
          <a:p>
            <a:r>
              <a:rPr lang="en-US" sz="2800" b="1" dirty="0" smtClean="0">
                <a:solidFill>
                  <a:srgbClr val="FF0000"/>
                </a:solidFill>
              </a:rPr>
              <a:t>A HURRICANE APPLICATION</a:t>
            </a:r>
            <a:endParaRPr lang="en-US" sz="2800" b="1" dirty="0">
              <a:solidFill>
                <a:srgbClr val="FF0000"/>
              </a:solidFill>
            </a:endParaRPr>
          </a:p>
        </p:txBody>
      </p:sp>
    </p:spTree>
    <p:extLst>
      <p:ext uri="{BB962C8B-B14F-4D97-AF65-F5344CB8AC3E}">
        <p14:creationId xmlns:p14="http://schemas.microsoft.com/office/powerpoint/2010/main" val="3716418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7200" y="57113"/>
            <a:ext cx="8228160" cy="840121"/>
          </a:xfrm>
          <a:ln/>
        </p:spPr>
        <p:txBody>
          <a:bodyPr tIns="35203"/>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altLang="en-US" b="1" cap="all" dirty="0">
                <a:solidFill>
                  <a:srgbClr val="C00000"/>
                </a:solidFill>
              </a:rPr>
              <a:t>Hurricane </a:t>
            </a:r>
            <a:r>
              <a:rPr lang="en-US" altLang="en-US" b="1" cap="all" dirty="0" smtClean="0">
                <a:solidFill>
                  <a:srgbClr val="C00000"/>
                </a:solidFill>
              </a:rPr>
              <a:t>Ingrid (2013)</a:t>
            </a:r>
            <a:endParaRPr lang="en-US" altLang="en-US" b="1" cap="all" dirty="0">
              <a:solidFill>
                <a:srgbClr val="C0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25490" t="20074" r="13541" b="23190"/>
          <a:stretch>
            <a:fillRect/>
          </a:stretch>
        </p:blipFill>
        <p:spPr bwMode="auto">
          <a:xfrm>
            <a:off x="152400" y="1295400"/>
            <a:ext cx="4460004" cy="3320281"/>
          </a:xfrm>
          <a:prstGeom prst="rect">
            <a:avLst/>
          </a:prstGeom>
          <a:noFill/>
          <a:ln>
            <a:noFill/>
          </a:ln>
          <a:effectLst/>
          <a:extLst>
            <a:ext uri="{909E8E84-426E-40DD-AFC4-6F175D3DCCD1}">
              <a14:hiddenFill xmlns:a14="http://schemas.microsoft.com/office/drawing/2010/main">
                <a:blipFill dpi="0" rotWithShape="0">
                  <a:blip/>
                  <a:srcRect l="25490" t="20074" r="13541" b="23190"/>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p:cNvSpPr txBox="1">
            <a:spLocks noChangeArrowheads="1"/>
          </p:cNvSpPr>
          <p:nvPr/>
        </p:nvSpPr>
        <p:spPr bwMode="auto">
          <a:xfrm>
            <a:off x="3581400" y="6193907"/>
            <a:ext cx="5789400" cy="476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457200" algn="l"/>
                <a:tab pos="914400" algn="l"/>
                <a:tab pos="1371600" algn="l"/>
              </a:tabLst>
              <a:defRPr>
                <a:solidFill>
                  <a:srgbClr val="000000"/>
                </a:solidFill>
                <a:latin typeface="Arial" charset="0"/>
                <a:ea typeface="DejaVu Sans" charset="0"/>
                <a:cs typeface="DejaVu Sans" charset="0"/>
              </a:defRPr>
            </a:lvl1pPr>
            <a:lvl2pPr>
              <a:tabLst>
                <a:tab pos="457200" algn="l"/>
                <a:tab pos="914400" algn="l"/>
                <a:tab pos="1371600" algn="l"/>
              </a:tabLst>
              <a:defRPr>
                <a:solidFill>
                  <a:srgbClr val="000000"/>
                </a:solidFill>
                <a:latin typeface="Arial" charset="0"/>
                <a:ea typeface="DejaVu Sans" charset="0"/>
                <a:cs typeface="DejaVu Sans" charset="0"/>
              </a:defRPr>
            </a:lvl2pPr>
            <a:lvl3pPr>
              <a:tabLst>
                <a:tab pos="457200" algn="l"/>
                <a:tab pos="914400" algn="l"/>
                <a:tab pos="1371600" algn="l"/>
              </a:tabLst>
              <a:defRPr>
                <a:solidFill>
                  <a:srgbClr val="000000"/>
                </a:solidFill>
                <a:latin typeface="Arial" charset="0"/>
                <a:ea typeface="DejaVu Sans" charset="0"/>
                <a:cs typeface="DejaVu Sans" charset="0"/>
              </a:defRPr>
            </a:lvl3pPr>
            <a:lvl4pPr>
              <a:tabLst>
                <a:tab pos="457200" algn="l"/>
                <a:tab pos="914400" algn="l"/>
                <a:tab pos="1371600" algn="l"/>
              </a:tabLst>
              <a:defRPr>
                <a:solidFill>
                  <a:srgbClr val="000000"/>
                </a:solidFill>
                <a:latin typeface="Arial" charset="0"/>
                <a:ea typeface="DejaVu Sans" charset="0"/>
                <a:cs typeface="DejaVu Sans" charset="0"/>
              </a:defRPr>
            </a:lvl4pPr>
            <a:lvl5pPr>
              <a:tabLst>
                <a:tab pos="457200" algn="l"/>
                <a:tab pos="914400" algn="l"/>
                <a:tab pos="1371600" algn="l"/>
              </a:tabLst>
              <a:defRPr>
                <a:solidFill>
                  <a:srgbClr val="000000"/>
                </a:solidFill>
                <a:latin typeface="Arial" charset="0"/>
                <a:ea typeface="DejaVu Sans" charset="0"/>
                <a:cs typeface="DejaVu Sans"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457200" algn="l"/>
                <a:tab pos="914400" algn="l"/>
                <a:tab pos="1371600" algn="l"/>
              </a:tabLst>
              <a:defRPr>
                <a:solidFill>
                  <a:srgbClr val="000000"/>
                </a:solidFill>
                <a:latin typeface="Arial" charset="0"/>
                <a:ea typeface="DejaVu Sans" charset="0"/>
                <a:cs typeface="DejaVu Sans" charset="0"/>
              </a:defRPr>
            </a:lvl9pPr>
          </a:lstStyle>
          <a:p>
            <a:r>
              <a:rPr lang="en-US" altLang="en-US" dirty="0"/>
              <a:t>Image courtesy of the National Hurricane Center</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l="28392" t="24791" r="15477" b="25607"/>
          <a:stretch>
            <a:fillRect/>
          </a:stretch>
        </p:blipFill>
        <p:spPr bwMode="auto">
          <a:xfrm>
            <a:off x="4686416" y="1295400"/>
            <a:ext cx="4106095" cy="3320281"/>
          </a:xfrm>
          <a:prstGeom prst="rect">
            <a:avLst/>
          </a:prstGeom>
          <a:noFill/>
          <a:ln>
            <a:noFill/>
          </a:ln>
          <a:effectLst/>
          <a:extLst>
            <a:ext uri="{909E8E84-426E-40DD-AFC4-6F175D3DCCD1}">
              <a14:hiddenFill xmlns:a14="http://schemas.microsoft.com/office/drawing/2010/main">
                <a:blipFill dpi="0" rotWithShape="0">
                  <a:blip/>
                  <a:srcRect l="28392" t="24791" r="15477" b="25607"/>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1752600" y="921194"/>
            <a:ext cx="1024255" cy="461665"/>
          </a:xfrm>
          <a:prstGeom prst="rect">
            <a:avLst/>
          </a:prstGeom>
          <a:noFill/>
        </p:spPr>
        <p:txBody>
          <a:bodyPr wrap="none" rtlCol="0">
            <a:spAutoFit/>
          </a:bodyPr>
          <a:lstStyle/>
          <a:p>
            <a:r>
              <a:rPr lang="en-US" sz="2400" b="1" dirty="0" smtClean="0">
                <a:solidFill>
                  <a:srgbClr val="FF0000"/>
                </a:solidFill>
              </a:rPr>
              <a:t>TRACK</a:t>
            </a:r>
            <a:endParaRPr lang="en-US" sz="2400" b="1" dirty="0">
              <a:solidFill>
                <a:srgbClr val="FF0000"/>
              </a:solidFill>
            </a:endParaRPr>
          </a:p>
        </p:txBody>
      </p:sp>
      <p:sp>
        <p:nvSpPr>
          <p:cNvPr id="8" name="TextBox 7"/>
          <p:cNvSpPr txBox="1"/>
          <p:nvPr/>
        </p:nvSpPr>
        <p:spPr>
          <a:xfrm>
            <a:off x="5832003" y="934842"/>
            <a:ext cx="1814920" cy="461665"/>
          </a:xfrm>
          <a:prstGeom prst="rect">
            <a:avLst/>
          </a:prstGeom>
          <a:noFill/>
        </p:spPr>
        <p:txBody>
          <a:bodyPr wrap="none" rtlCol="0">
            <a:spAutoFit/>
          </a:bodyPr>
          <a:lstStyle/>
          <a:p>
            <a:r>
              <a:rPr lang="en-US" sz="2400" b="1" dirty="0" smtClean="0">
                <a:solidFill>
                  <a:srgbClr val="FF0000"/>
                </a:solidFill>
              </a:rPr>
              <a:t>WIND SPEED</a:t>
            </a:r>
            <a:endParaRPr lang="en-US" sz="2400" b="1" dirty="0">
              <a:solidFill>
                <a:srgbClr val="FF0000"/>
              </a:solidFill>
            </a:endParaRPr>
          </a:p>
        </p:txBody>
      </p:sp>
    </p:spTree>
    <p:extLst>
      <p:ext uri="{BB962C8B-B14F-4D97-AF65-F5344CB8AC3E}">
        <p14:creationId xmlns:p14="http://schemas.microsoft.com/office/powerpoint/2010/main" val="354171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9808" y="118680"/>
            <a:ext cx="9040392" cy="6652196"/>
            <a:chOff x="179808" y="118680"/>
            <a:chExt cx="9040392" cy="6652196"/>
          </a:xfrm>
        </p:grpSpPr>
        <p:pic>
          <p:nvPicPr>
            <p:cNvPr id="16" name="Picture 3" descr="D:\vkumar\ppt\HS3\ingridphy1-49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667000"/>
              <a:ext cx="4724399" cy="36943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vkumar\ppt\HS3\ingridctl1-49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211" y="228600"/>
              <a:ext cx="4569389"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8520" y="3810000"/>
              <a:ext cx="2265680" cy="446276"/>
            </a:xfrm>
            <a:prstGeom prst="rect">
              <a:avLst/>
            </a:prstGeom>
            <a:noFill/>
          </p:spPr>
          <p:txBody>
            <a:bodyPr wrap="square" rtlCol="0">
              <a:spAutoFit/>
            </a:bodyPr>
            <a:lstStyle/>
            <a:p>
              <a:r>
                <a:rPr lang="en-US" sz="2300" b="1" dirty="0" smtClean="0">
                  <a:solidFill>
                    <a:srgbClr val="FF0000"/>
                  </a:solidFill>
                </a:rPr>
                <a:t>Ingrid </a:t>
              </a:r>
              <a:r>
                <a:rPr lang="en-US" sz="2300" b="1" dirty="0" smtClean="0">
                  <a:solidFill>
                    <a:srgbClr val="008080"/>
                  </a:solidFill>
                </a:rPr>
                <a:t>Control</a:t>
              </a:r>
              <a:endParaRPr lang="en-US" sz="2300" b="1" dirty="0">
                <a:solidFill>
                  <a:srgbClr val="008080"/>
                </a:solidFill>
              </a:endParaRPr>
            </a:p>
          </p:txBody>
        </p:sp>
        <p:sp>
          <p:nvSpPr>
            <p:cNvPr id="6" name="TextBox 5"/>
            <p:cNvSpPr txBox="1"/>
            <p:nvPr/>
          </p:nvSpPr>
          <p:spPr>
            <a:xfrm>
              <a:off x="5514673" y="6324600"/>
              <a:ext cx="2714927" cy="446276"/>
            </a:xfrm>
            <a:prstGeom prst="rect">
              <a:avLst/>
            </a:prstGeom>
            <a:noFill/>
          </p:spPr>
          <p:txBody>
            <a:bodyPr wrap="square" rtlCol="0">
              <a:spAutoFit/>
            </a:bodyPr>
            <a:lstStyle/>
            <a:p>
              <a:r>
                <a:rPr lang="en-US" sz="2300" b="1" dirty="0" smtClean="0">
                  <a:solidFill>
                    <a:srgbClr val="FF0000"/>
                  </a:solidFill>
                </a:rPr>
                <a:t>Ingrid </a:t>
              </a:r>
              <a:r>
                <a:rPr lang="en-US" sz="2300" b="1" dirty="0" smtClean="0">
                  <a:solidFill>
                    <a:srgbClr val="008080"/>
                  </a:solidFill>
                </a:rPr>
                <a:t>Physical </a:t>
              </a:r>
              <a:r>
                <a:rPr lang="en-US" sz="2300" b="1" dirty="0" err="1" smtClean="0">
                  <a:solidFill>
                    <a:srgbClr val="008080"/>
                  </a:solidFill>
                </a:rPr>
                <a:t>Init</a:t>
              </a:r>
              <a:endParaRPr lang="en-US" sz="2300" b="1" dirty="0">
                <a:solidFill>
                  <a:srgbClr val="008080"/>
                </a:solidFill>
              </a:endParaRPr>
            </a:p>
          </p:txBody>
        </p:sp>
        <p:sp>
          <p:nvSpPr>
            <p:cNvPr id="7" name="TextBox 6"/>
            <p:cNvSpPr txBox="1"/>
            <p:nvPr/>
          </p:nvSpPr>
          <p:spPr>
            <a:xfrm>
              <a:off x="5029200" y="118680"/>
              <a:ext cx="4114800" cy="1969770"/>
            </a:xfrm>
            <a:prstGeom prst="rect">
              <a:avLst/>
            </a:prstGeom>
            <a:noFill/>
          </p:spPr>
          <p:txBody>
            <a:bodyPr wrap="square" rtlCol="0">
              <a:spAutoFit/>
            </a:bodyPr>
            <a:lstStyle/>
            <a:p>
              <a:pPr algn="ctr"/>
              <a:r>
                <a:rPr lang="en-US" sz="2300" b="1" dirty="0" smtClean="0">
                  <a:solidFill>
                    <a:srgbClr val="0070C0"/>
                  </a:solidFill>
                </a:rPr>
                <a:t>Animation</a:t>
              </a:r>
              <a:r>
                <a:rPr lang="en-US" sz="2300" b="1" dirty="0" smtClean="0">
                  <a:solidFill>
                    <a:srgbClr val="FF0000"/>
                  </a:solidFill>
                </a:rPr>
                <a:t>: Buoyancy  </a:t>
              </a:r>
              <a:r>
                <a:rPr lang="en-US" sz="2800" b="1" dirty="0" smtClean="0">
                  <a:solidFill>
                    <a:srgbClr val="008080"/>
                  </a:solidFill>
                  <a:latin typeface="Times New Roman" panose="02020603050405020304" pitchFamily="18" charset="0"/>
                  <a:cs typeface="Times New Roman" panose="02020603050405020304" pitchFamily="18" charset="0"/>
                </a:rPr>
                <a:t>(</a:t>
              </a:r>
              <a:r>
                <a:rPr lang="en-US" sz="2400" b="1" dirty="0">
                  <a:solidFill>
                    <a:schemeClr val="accent6">
                      <a:lumMod val="75000"/>
                    </a:schemeClr>
                  </a:solidFill>
                  <a:latin typeface="Times New Roman" panose="02020603050405020304" pitchFamily="18" charset="0"/>
                  <a:cs typeface="Times New Roman" panose="02020603050405020304" pitchFamily="18" charset="0"/>
                </a:rPr>
                <a:t>m sec</a:t>
              </a:r>
              <a:r>
                <a:rPr lang="en-US" sz="2400" b="1" baseline="30000" dirty="0">
                  <a:solidFill>
                    <a:schemeClr val="accent6">
                      <a:lumMod val="75000"/>
                    </a:schemeClr>
                  </a:solidFill>
                  <a:latin typeface="Times New Roman" panose="02020603050405020304" pitchFamily="18" charset="0"/>
                  <a:cs typeface="Times New Roman" panose="02020603050405020304" pitchFamily="18" charset="0"/>
                </a:rPr>
                <a:t>-2</a:t>
              </a:r>
              <a:r>
                <a:rPr lang="en-US" sz="2800" b="1" dirty="0">
                  <a:solidFill>
                    <a:srgbClr val="008080"/>
                  </a:solidFill>
                  <a:latin typeface="Times New Roman" panose="02020603050405020304" pitchFamily="18" charset="0"/>
                  <a:cs typeface="Times New Roman" panose="02020603050405020304" pitchFamily="18" charset="0"/>
                </a:rPr>
                <a:t>)</a:t>
              </a:r>
            </a:p>
            <a:p>
              <a:pPr algn="ctr"/>
              <a:r>
                <a:rPr lang="en-US" sz="2300" b="1" dirty="0" smtClean="0">
                  <a:solidFill>
                    <a:srgbClr val="FF0000"/>
                  </a:solidFill>
                </a:rPr>
                <a:t> for  Ingrid Hurricane</a:t>
              </a:r>
            </a:p>
            <a:p>
              <a:pPr algn="ctr"/>
              <a:r>
                <a:rPr lang="en-US" sz="2400" b="1" dirty="0"/>
                <a:t>15:00Z to 17:00Z Sept 2013 </a:t>
              </a:r>
              <a:endParaRPr lang="en-US" sz="2400" b="1" dirty="0" smtClean="0"/>
            </a:p>
            <a:p>
              <a:pPr algn="ctr"/>
              <a:r>
                <a:rPr lang="en-US" sz="2400" b="1" dirty="0" smtClean="0"/>
                <a:t>(Integrated, 950-500hPa)</a:t>
              </a:r>
              <a:endParaRPr lang="en-US" sz="2300" b="1" dirty="0" smtClean="0">
                <a:solidFill>
                  <a:srgbClr val="FF0000"/>
                </a:solidFill>
              </a:endParaRPr>
            </a:p>
            <a:p>
              <a:pPr algn="ctr"/>
              <a:endParaRPr lang="en-US" sz="2300" b="1" dirty="0">
                <a:solidFill>
                  <a:srgbClr val="008080"/>
                </a:solidFill>
              </a:endParaRPr>
            </a:p>
          </p:txBody>
        </p:sp>
        <p:cxnSp>
          <p:nvCxnSpPr>
            <p:cNvPr id="8" name="Straight Arrow Connector 7"/>
            <p:cNvCxnSpPr/>
            <p:nvPr/>
          </p:nvCxnSpPr>
          <p:spPr>
            <a:xfrm flipH="1">
              <a:off x="3124200" y="572890"/>
              <a:ext cx="838200" cy="102731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3429000" y="228600"/>
              <a:ext cx="1524000" cy="276999"/>
            </a:xfrm>
            <a:prstGeom prst="rect">
              <a:avLst/>
            </a:prstGeom>
            <a:noFill/>
          </p:spPr>
          <p:txBody>
            <a:bodyPr wrap="square" rtlCol="0">
              <a:spAutoFit/>
            </a:bodyPr>
            <a:lstStyle/>
            <a:p>
              <a:pPr algn="ctr"/>
              <a:r>
                <a:rPr lang="en-US" sz="1200" b="1" dirty="0" smtClean="0">
                  <a:solidFill>
                    <a:srgbClr val="C00000"/>
                  </a:solidFill>
                </a:rPr>
                <a:t>Watch this region</a:t>
              </a:r>
              <a:endParaRPr lang="en-US" sz="1200" b="1" dirty="0">
                <a:solidFill>
                  <a:srgbClr val="C00000"/>
                </a:solidFill>
              </a:endParaRPr>
            </a:p>
          </p:txBody>
        </p:sp>
        <p:cxnSp>
          <p:nvCxnSpPr>
            <p:cNvPr id="13" name="Straight Arrow Connector 12"/>
            <p:cNvCxnSpPr/>
            <p:nvPr/>
          </p:nvCxnSpPr>
          <p:spPr>
            <a:xfrm flipH="1">
              <a:off x="7391400" y="3087490"/>
              <a:ext cx="838200" cy="102731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7696200" y="2743200"/>
              <a:ext cx="1524000" cy="276999"/>
            </a:xfrm>
            <a:prstGeom prst="rect">
              <a:avLst/>
            </a:prstGeom>
            <a:noFill/>
          </p:spPr>
          <p:txBody>
            <a:bodyPr wrap="square" rtlCol="0">
              <a:spAutoFit/>
            </a:bodyPr>
            <a:lstStyle/>
            <a:p>
              <a:pPr algn="ctr"/>
              <a:r>
                <a:rPr lang="en-US" sz="1200" b="1" dirty="0" smtClean="0">
                  <a:solidFill>
                    <a:srgbClr val="C00000"/>
                  </a:solidFill>
                </a:rPr>
                <a:t>Watch this region</a:t>
              </a:r>
              <a:endParaRPr lang="en-US" sz="1200" b="1" dirty="0">
                <a:solidFill>
                  <a:srgbClr val="C00000"/>
                </a:solidFill>
              </a:endParaRPr>
            </a:p>
          </p:txBody>
        </p:sp>
        <p:sp>
          <p:nvSpPr>
            <p:cNvPr id="15" name="TextBox 14"/>
            <p:cNvSpPr txBox="1"/>
            <p:nvPr/>
          </p:nvSpPr>
          <p:spPr>
            <a:xfrm>
              <a:off x="179808" y="5791200"/>
              <a:ext cx="3858792" cy="646331"/>
            </a:xfrm>
            <a:prstGeom prst="rect">
              <a:avLst/>
            </a:prstGeom>
            <a:noFill/>
          </p:spPr>
          <p:txBody>
            <a:bodyPr wrap="square" rtlCol="0">
              <a:spAutoFit/>
            </a:bodyPr>
            <a:lstStyle/>
            <a:p>
              <a:r>
                <a:rPr lang="en-US" dirty="0" smtClean="0">
                  <a:solidFill>
                    <a:srgbClr val="C00000"/>
                  </a:solidFill>
                </a:rPr>
                <a:t>Click once in the middle of picture to show animation </a:t>
              </a:r>
              <a:endParaRPr lang="en-US" dirty="0">
                <a:solidFill>
                  <a:srgbClr val="C00000"/>
                </a:solidFill>
              </a:endParaRPr>
            </a:p>
          </p:txBody>
        </p:sp>
        <p:sp>
          <p:nvSpPr>
            <p:cNvPr id="17" name="Rectangle 16"/>
            <p:cNvSpPr/>
            <p:nvPr/>
          </p:nvSpPr>
          <p:spPr>
            <a:xfrm>
              <a:off x="1981200" y="242502"/>
              <a:ext cx="1030004" cy="26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INGRID</a:t>
              </a:r>
              <a:endParaRPr lang="en-US" sz="1200" b="1" dirty="0">
                <a:solidFill>
                  <a:schemeClr val="tx1"/>
                </a:solidFill>
              </a:endParaRPr>
            </a:p>
          </p:txBody>
        </p:sp>
        <p:sp>
          <p:nvSpPr>
            <p:cNvPr id="18" name="Rectangle 17"/>
            <p:cNvSpPr/>
            <p:nvPr/>
          </p:nvSpPr>
          <p:spPr>
            <a:xfrm>
              <a:off x="6248399" y="2748888"/>
              <a:ext cx="914400" cy="165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INGRID</a:t>
              </a:r>
              <a:endParaRPr lang="en-US" sz="1200" b="1" dirty="0">
                <a:solidFill>
                  <a:schemeClr val="tx1"/>
                </a:solidFill>
              </a:endParaRPr>
            </a:p>
          </p:txBody>
        </p:sp>
      </p:grpSp>
    </p:spTree>
    <p:extLst>
      <p:ext uri="{BB962C8B-B14F-4D97-AF65-F5344CB8AC3E}">
        <p14:creationId xmlns:p14="http://schemas.microsoft.com/office/powerpoint/2010/main" val="2688961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37</a:t>
            </a:fld>
            <a:endParaRPr lang="en-US"/>
          </a:p>
        </p:txBody>
      </p:sp>
      <p:pic>
        <p:nvPicPr>
          <p:cNvPr id="24578" name="Picture 2" descr="D:\vkumar\ppt\Hawaii-talk-July2014\deltaQING1-49.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7620001"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162609"/>
            <a:ext cx="8915400" cy="400110"/>
          </a:xfrm>
          <a:prstGeom prst="rect">
            <a:avLst/>
          </a:prstGeom>
        </p:spPr>
        <p:txBody>
          <a:bodyPr wrap="square">
            <a:spAutoFit/>
          </a:bodyPr>
          <a:lstStyle/>
          <a:p>
            <a:pPr lvl="0"/>
            <a:r>
              <a:rPr lang="en-US" sz="2000" b="1" dirty="0" smtClean="0">
                <a:solidFill>
                  <a:srgbClr val="C00000"/>
                </a:solidFill>
              </a:rPr>
              <a:t>Delta Q of </a:t>
            </a:r>
            <a:r>
              <a:rPr lang="en-US" sz="2000" b="1" dirty="0">
                <a:solidFill>
                  <a:srgbClr val="C00000"/>
                </a:solidFill>
              </a:rPr>
              <a:t>Ingrid = Specific Humidity of </a:t>
            </a:r>
            <a:r>
              <a:rPr lang="en-US" sz="2000" b="1" dirty="0" err="1">
                <a:solidFill>
                  <a:srgbClr val="C00000"/>
                </a:solidFill>
              </a:rPr>
              <a:t>Phy</a:t>
            </a:r>
            <a:r>
              <a:rPr lang="en-US" sz="2000" b="1" dirty="0">
                <a:solidFill>
                  <a:srgbClr val="C00000"/>
                </a:solidFill>
              </a:rPr>
              <a:t>. </a:t>
            </a:r>
            <a:r>
              <a:rPr lang="en-US" sz="2000" b="1" dirty="0" err="1">
                <a:solidFill>
                  <a:srgbClr val="C00000"/>
                </a:solidFill>
              </a:rPr>
              <a:t>init.</a:t>
            </a:r>
            <a:r>
              <a:rPr lang="en-US" sz="2000" b="1" dirty="0">
                <a:solidFill>
                  <a:srgbClr val="C00000"/>
                </a:solidFill>
              </a:rPr>
              <a:t> - Specific Humidity of Control  </a:t>
            </a:r>
          </a:p>
        </p:txBody>
      </p:sp>
      <p:sp>
        <p:nvSpPr>
          <p:cNvPr id="7" name="Rectangle 6"/>
          <p:cNvSpPr/>
          <p:nvPr/>
        </p:nvSpPr>
        <p:spPr>
          <a:xfrm>
            <a:off x="123967" y="990600"/>
            <a:ext cx="1257300" cy="2308324"/>
          </a:xfrm>
          <a:prstGeom prst="rect">
            <a:avLst/>
          </a:prstGeom>
        </p:spPr>
        <p:txBody>
          <a:bodyPr wrap="square">
            <a:spAutoFit/>
          </a:bodyPr>
          <a:lstStyle/>
          <a:p>
            <a:pPr lvl="0"/>
            <a:r>
              <a:rPr lang="en-US" b="1" dirty="0" smtClean="0">
                <a:solidFill>
                  <a:srgbClr val="FF0000"/>
                </a:solidFill>
              </a:rPr>
              <a:t>Color scale g/</a:t>
            </a:r>
            <a:r>
              <a:rPr lang="en-US" b="1" dirty="0" err="1" smtClean="0">
                <a:solidFill>
                  <a:srgbClr val="FF0000"/>
                </a:solidFill>
              </a:rPr>
              <a:t>kgm</a:t>
            </a:r>
            <a:r>
              <a:rPr lang="en-US" b="1" dirty="0" smtClean="0">
                <a:solidFill>
                  <a:srgbClr val="FF0000"/>
                </a:solidFill>
              </a:rPr>
              <a:t>,  moisture integrated between surface and 700 </a:t>
            </a:r>
            <a:r>
              <a:rPr lang="en-US" b="1" dirty="0" err="1" smtClean="0">
                <a:solidFill>
                  <a:srgbClr val="FF0000"/>
                </a:solidFill>
              </a:rPr>
              <a:t>hPa</a:t>
            </a:r>
            <a:r>
              <a:rPr lang="en-US" b="1" dirty="0" smtClean="0">
                <a:solidFill>
                  <a:srgbClr val="FF0000"/>
                </a:solidFill>
              </a:rPr>
              <a:t> </a:t>
            </a:r>
            <a:endParaRPr lang="en-US" b="1" dirty="0">
              <a:solidFill>
                <a:srgbClr val="FF0000"/>
              </a:solidFill>
            </a:endParaRPr>
          </a:p>
        </p:txBody>
      </p:sp>
      <p:cxnSp>
        <p:nvCxnSpPr>
          <p:cNvPr id="8" name="Straight Arrow Connector 7"/>
          <p:cNvCxnSpPr/>
          <p:nvPr/>
        </p:nvCxnSpPr>
        <p:spPr>
          <a:xfrm flipH="1">
            <a:off x="6019800" y="990600"/>
            <a:ext cx="1295400" cy="2133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7010401" y="713601"/>
            <a:ext cx="1524000" cy="276999"/>
          </a:xfrm>
          <a:prstGeom prst="rect">
            <a:avLst/>
          </a:prstGeom>
          <a:noFill/>
        </p:spPr>
        <p:txBody>
          <a:bodyPr wrap="square" rtlCol="0">
            <a:spAutoFit/>
          </a:bodyPr>
          <a:lstStyle/>
          <a:p>
            <a:pPr algn="ctr"/>
            <a:r>
              <a:rPr lang="en-US" sz="1200" b="1" dirty="0" smtClean="0">
                <a:solidFill>
                  <a:srgbClr val="C00000"/>
                </a:solidFill>
              </a:rPr>
              <a:t>Watch this region</a:t>
            </a:r>
            <a:endParaRPr lang="en-US" sz="1200" b="1" dirty="0">
              <a:solidFill>
                <a:srgbClr val="C00000"/>
              </a:solidFill>
            </a:endParaRPr>
          </a:p>
        </p:txBody>
      </p:sp>
    </p:spTree>
    <p:extLst>
      <p:ext uri="{BB962C8B-B14F-4D97-AF65-F5344CB8AC3E}">
        <p14:creationId xmlns:p14="http://schemas.microsoft.com/office/powerpoint/2010/main" val="414078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38</a:t>
            </a:fld>
            <a:endParaRPr lang="en-US"/>
          </a:p>
        </p:txBody>
      </p:sp>
      <p:sp>
        <p:nvSpPr>
          <p:cNvPr id="5" name="TextBox 4"/>
          <p:cNvSpPr txBox="1"/>
          <p:nvPr/>
        </p:nvSpPr>
        <p:spPr>
          <a:xfrm>
            <a:off x="561340" y="25797"/>
            <a:ext cx="8232140" cy="923330"/>
          </a:xfrm>
          <a:prstGeom prst="rect">
            <a:avLst/>
          </a:prstGeom>
          <a:solidFill>
            <a:schemeClr val="accent2">
              <a:lumMod val="20000"/>
              <a:lumOff val="80000"/>
            </a:schemeClr>
          </a:solidFill>
        </p:spPr>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HORIZONTAL CONVERGENCE OF FLUX OF BUOYANCY (*1E5)</a:t>
            </a:r>
          </a:p>
          <a:p>
            <a:endParaRPr lang="en-US" dirty="0" smtClean="0">
              <a:solidFill>
                <a:srgbClr val="FF0000"/>
              </a:solidFill>
            </a:endParaRPr>
          </a:p>
          <a:p>
            <a:r>
              <a:rPr lang="en-US" dirty="0" smtClean="0">
                <a:solidFill>
                  <a:srgbClr val="FF0000"/>
                </a:solidFill>
              </a:rPr>
              <a:t>  </a:t>
            </a:r>
            <a:r>
              <a:rPr lang="en-US" b="1" dirty="0" smtClean="0"/>
              <a:t>averaged for 15:00Z to 17:00Z Sept 2013 at 832mb :         Unit</a:t>
            </a:r>
            <a:r>
              <a:rPr lang="en-US" b="1" dirty="0"/>
              <a:t>: m </a:t>
            </a:r>
            <a:r>
              <a:rPr lang="en-US" b="1" dirty="0" smtClean="0"/>
              <a:t>sec</a:t>
            </a:r>
            <a:r>
              <a:rPr lang="en-US" b="1" baseline="30000" dirty="0" smtClean="0"/>
              <a:t>-3</a:t>
            </a:r>
            <a:endParaRPr lang="en-US" b="1" baseline="30000" dirty="0"/>
          </a:p>
        </p:txBody>
      </p:sp>
      <p:sp>
        <p:nvSpPr>
          <p:cNvPr id="17" name="TextBox 16"/>
          <p:cNvSpPr txBox="1"/>
          <p:nvPr/>
        </p:nvSpPr>
        <p:spPr>
          <a:xfrm>
            <a:off x="2209800" y="1397000"/>
            <a:ext cx="2265680" cy="446276"/>
          </a:xfrm>
          <a:prstGeom prst="rect">
            <a:avLst/>
          </a:prstGeom>
          <a:noFill/>
        </p:spPr>
        <p:txBody>
          <a:bodyPr wrap="square" rtlCol="0">
            <a:spAutoFit/>
          </a:bodyPr>
          <a:lstStyle/>
          <a:p>
            <a:r>
              <a:rPr lang="en-US" sz="2300" b="1" dirty="0" smtClean="0">
                <a:solidFill>
                  <a:srgbClr val="FF0000"/>
                </a:solidFill>
              </a:rPr>
              <a:t>Ingrid _</a:t>
            </a:r>
            <a:r>
              <a:rPr lang="en-US" sz="2300" b="1" dirty="0" smtClean="0">
                <a:solidFill>
                  <a:srgbClr val="008080"/>
                </a:solidFill>
              </a:rPr>
              <a:t>Control</a:t>
            </a:r>
            <a:endParaRPr lang="en-US" sz="2300" b="1" dirty="0">
              <a:solidFill>
                <a:srgbClr val="00808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01072576"/>
              </p:ext>
            </p:extLst>
          </p:nvPr>
        </p:nvGraphicFramePr>
        <p:xfrm>
          <a:off x="7711440" y="46117"/>
          <a:ext cx="1074738" cy="333375"/>
        </p:xfrm>
        <a:graphic>
          <a:graphicData uri="http://schemas.openxmlformats.org/presentationml/2006/ole">
            <mc:AlternateContent xmlns:mc="http://schemas.openxmlformats.org/markup-compatibility/2006">
              <mc:Choice xmlns:v="urn:schemas-microsoft-com:vml" Requires="v">
                <p:oleObj spid="_x0000_s21588" name="Equation" r:id="rId3" imgW="520560" imgH="177480" progId="Equation.3">
                  <p:embed/>
                </p:oleObj>
              </mc:Choice>
              <mc:Fallback>
                <p:oleObj name="Equation" r:id="rId3" imgW="520560" imgH="177480" progId="Equation.3">
                  <p:embed/>
                  <p:pic>
                    <p:nvPicPr>
                      <p:cNvPr id="0" name=""/>
                      <p:cNvPicPr>
                        <a:picLocks noChangeAspect="1" noChangeArrowheads="1"/>
                      </p:cNvPicPr>
                      <p:nvPr/>
                    </p:nvPicPr>
                    <p:blipFill>
                      <a:blip r:embed="rId4"/>
                      <a:srcRect/>
                      <a:stretch>
                        <a:fillRect/>
                      </a:stretch>
                    </p:blipFill>
                    <p:spPr bwMode="auto">
                      <a:xfrm>
                        <a:off x="7711440" y="46117"/>
                        <a:ext cx="10747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5362273" y="1371600"/>
            <a:ext cx="2286000" cy="800219"/>
          </a:xfrm>
          <a:prstGeom prst="rect">
            <a:avLst/>
          </a:prstGeom>
          <a:noFill/>
        </p:spPr>
        <p:txBody>
          <a:bodyPr wrap="square" rtlCol="0">
            <a:spAutoFit/>
          </a:bodyPr>
          <a:lstStyle/>
          <a:p>
            <a:r>
              <a:rPr lang="en-US" sz="2300" b="1" dirty="0" err="1" smtClean="0">
                <a:solidFill>
                  <a:srgbClr val="FF0000"/>
                </a:solidFill>
              </a:rPr>
              <a:t>Ingrid_</a:t>
            </a:r>
            <a:r>
              <a:rPr lang="en-US" sz="2300" b="1" dirty="0" err="1" smtClean="0">
                <a:solidFill>
                  <a:srgbClr val="008080"/>
                </a:solidFill>
              </a:rPr>
              <a:t>Physical</a:t>
            </a:r>
            <a:r>
              <a:rPr lang="en-US" sz="2300" b="1" dirty="0" smtClean="0">
                <a:solidFill>
                  <a:srgbClr val="008080"/>
                </a:solidFill>
              </a:rPr>
              <a:t> </a:t>
            </a:r>
            <a:r>
              <a:rPr lang="en-US" sz="2300" b="1" dirty="0" err="1" smtClean="0">
                <a:solidFill>
                  <a:srgbClr val="008080"/>
                </a:solidFill>
              </a:rPr>
              <a:t>Init</a:t>
            </a:r>
            <a:endParaRPr lang="en-US" sz="2300" b="1" dirty="0">
              <a:solidFill>
                <a:srgbClr val="008080"/>
              </a:solidFill>
            </a:endParaRPr>
          </a:p>
        </p:txBody>
      </p:sp>
      <p:sp>
        <p:nvSpPr>
          <p:cNvPr id="3" name="Rectangle 2"/>
          <p:cNvSpPr/>
          <p:nvPr/>
        </p:nvSpPr>
        <p:spPr>
          <a:xfrm>
            <a:off x="381000" y="1427480"/>
            <a:ext cx="1336713" cy="369332"/>
          </a:xfrm>
          <a:prstGeom prst="rect">
            <a:avLst/>
          </a:prstGeom>
        </p:spPr>
        <p:txBody>
          <a:bodyPr wrap="none">
            <a:spAutoFit/>
          </a:bodyPr>
          <a:lstStyle/>
          <a:p>
            <a:r>
              <a:rPr lang="en-US" b="1" dirty="0"/>
              <a:t>Experiment</a:t>
            </a:r>
            <a:r>
              <a:rPr lang="en-US" b="1" dirty="0">
                <a:solidFill>
                  <a:srgbClr val="FF0000"/>
                </a:solidFill>
              </a:rPr>
              <a:t> </a:t>
            </a:r>
            <a:endParaRPr lang="en-US" dirty="0"/>
          </a:p>
        </p:txBody>
      </p:sp>
      <p:cxnSp>
        <p:nvCxnSpPr>
          <p:cNvPr id="7" name="Straight Arrow Connector 6"/>
          <p:cNvCxnSpPr/>
          <p:nvPr/>
        </p:nvCxnSpPr>
        <p:spPr>
          <a:xfrm>
            <a:off x="1828800" y="1612146"/>
            <a:ext cx="381000" cy="0"/>
          </a:xfrm>
          <a:prstGeom prst="straightConnector1">
            <a:avLst/>
          </a:prstGeom>
          <a:ln w="3492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7171" name="Picture 3" descr="D:\vkumar\ppt\HFIP\INGCNT_HConv_Buo.gif"/>
          <p:cNvPicPr>
            <a:picLocks noChangeAspect="1" noChangeArrowheads="1"/>
          </p:cNvPicPr>
          <p:nvPr/>
        </p:nvPicPr>
        <p:blipFill rotWithShape="1">
          <a:blip r:embed="rId5">
            <a:extLst>
              <a:ext uri="{28A0092B-C50C-407E-A947-70E740481C1C}">
                <a14:useLocalDpi xmlns:a14="http://schemas.microsoft.com/office/drawing/2010/main" val="0"/>
              </a:ext>
            </a:extLst>
          </a:blip>
          <a:srcRect l="13508" t="8027" r="21463" b="4542"/>
          <a:stretch/>
        </p:blipFill>
        <p:spPr bwMode="auto">
          <a:xfrm>
            <a:off x="914400" y="1828800"/>
            <a:ext cx="3672840" cy="49380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vkumar\ppt\HFIP\INGPHY_HConv_Buo.gif"/>
          <p:cNvPicPr>
            <a:picLocks noChangeAspect="1" noChangeArrowheads="1"/>
          </p:cNvPicPr>
          <p:nvPr/>
        </p:nvPicPr>
        <p:blipFill rotWithShape="1">
          <a:blip r:embed="rId6">
            <a:extLst>
              <a:ext uri="{28A0092B-C50C-407E-A947-70E740481C1C}">
                <a14:useLocalDpi xmlns:a14="http://schemas.microsoft.com/office/drawing/2010/main" val="0"/>
              </a:ext>
            </a:extLst>
          </a:blip>
          <a:srcRect l="13821" t="8027" r="21462" b="4855"/>
          <a:stretch/>
        </p:blipFill>
        <p:spPr bwMode="auto">
          <a:xfrm>
            <a:off x="4648200" y="1828800"/>
            <a:ext cx="3714146" cy="49997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vkumar\ppt\HFIP\INGPHY_HConv_Buo.gif"/>
          <p:cNvPicPr>
            <a:picLocks noChangeAspect="1" noChangeArrowheads="1"/>
          </p:cNvPicPr>
          <p:nvPr/>
        </p:nvPicPr>
        <p:blipFill rotWithShape="1">
          <a:blip r:embed="rId6">
            <a:extLst>
              <a:ext uri="{28A0092B-C50C-407E-A947-70E740481C1C}">
                <a14:useLocalDpi xmlns:a14="http://schemas.microsoft.com/office/drawing/2010/main" val="0"/>
              </a:ext>
            </a:extLst>
          </a:blip>
          <a:srcRect l="84295" t="8028" r="5583" b="7917"/>
          <a:stretch/>
        </p:blipFill>
        <p:spPr bwMode="auto">
          <a:xfrm>
            <a:off x="8534400" y="1974334"/>
            <a:ext cx="518160" cy="430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69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39</a:t>
            </a:fld>
            <a:endParaRPr lang="en-US"/>
          </a:p>
        </p:txBody>
      </p:sp>
      <p:sp>
        <p:nvSpPr>
          <p:cNvPr id="5" name="TextBox 4"/>
          <p:cNvSpPr txBox="1"/>
          <p:nvPr/>
        </p:nvSpPr>
        <p:spPr>
          <a:xfrm>
            <a:off x="685800" y="10160"/>
            <a:ext cx="7696200" cy="923330"/>
          </a:xfrm>
          <a:prstGeom prst="rect">
            <a:avLst/>
          </a:prstGeom>
          <a:solidFill>
            <a:schemeClr val="accent2">
              <a:lumMod val="20000"/>
              <a:lumOff val="80000"/>
              <a:alpha val="93000"/>
            </a:schemeClr>
          </a:solidFill>
        </p:spPr>
        <p:txBody>
          <a:bodyPr wrap="square" rtlCol="0">
            <a:spAutoFit/>
          </a:bodyPr>
          <a:lstStyle/>
          <a:p>
            <a:r>
              <a:rPr lang="en-US" b="1" dirty="0" smtClean="0">
                <a:solidFill>
                  <a:srgbClr val="FF0000"/>
                </a:solidFill>
              </a:rPr>
              <a:t>Vertical advection of cloud’s virtual temperature </a:t>
            </a:r>
            <a:r>
              <a:rPr lang="en-US" b="1" dirty="0">
                <a:solidFill>
                  <a:srgbClr val="FF0000"/>
                </a:solidFill>
                <a:latin typeface="Arial" panose="020B0604020202020204" pitchFamily="34" charset="0"/>
                <a:cs typeface="Arial" panose="020B0604020202020204" pitchFamily="34" charset="0"/>
              </a:rPr>
              <a:t>(*</a:t>
            </a:r>
            <a:r>
              <a:rPr lang="en-US" b="1" dirty="0" smtClean="0">
                <a:solidFill>
                  <a:srgbClr val="FF0000"/>
                </a:solidFill>
                <a:latin typeface="Arial" panose="020B0604020202020204" pitchFamily="34" charset="0"/>
                <a:cs typeface="Arial" panose="020B0604020202020204" pitchFamily="34" charset="0"/>
              </a:rPr>
              <a:t>1E8)</a:t>
            </a:r>
            <a:endParaRPr lang="en-US" b="1" dirty="0">
              <a:solidFill>
                <a:srgbClr val="FF0000"/>
              </a:solidFill>
              <a:latin typeface="Arial" panose="020B0604020202020204" pitchFamily="34" charset="0"/>
              <a:cs typeface="Arial" panose="020B0604020202020204" pitchFamily="34" charset="0"/>
            </a:endParaRPr>
          </a:p>
          <a:p>
            <a:endParaRPr lang="en-US" dirty="0">
              <a:solidFill>
                <a:srgbClr val="FF0000"/>
              </a:solidFill>
            </a:endParaRPr>
          </a:p>
          <a:p>
            <a:r>
              <a:rPr lang="en-US" b="1" dirty="0" smtClean="0"/>
              <a:t>averaged for </a:t>
            </a:r>
            <a:r>
              <a:rPr lang="en-US" b="1" dirty="0"/>
              <a:t>15:00Z to 17:00Z Sept 2013 at 832mb </a:t>
            </a:r>
            <a:r>
              <a:rPr lang="en-US" b="1" dirty="0" smtClean="0"/>
              <a:t>;    Unit</a:t>
            </a:r>
            <a:r>
              <a:rPr lang="en-US" b="1" dirty="0"/>
              <a:t>: m </a:t>
            </a:r>
            <a:r>
              <a:rPr lang="en-US" b="1" dirty="0" smtClean="0"/>
              <a:t>sec</a:t>
            </a:r>
            <a:r>
              <a:rPr lang="en-US" b="1" baseline="30000" dirty="0" smtClean="0"/>
              <a:t>-3</a:t>
            </a:r>
            <a:endParaRPr lang="en-US" b="1" baseline="30000" dirty="0"/>
          </a:p>
        </p:txBody>
      </p:sp>
      <p:graphicFrame>
        <p:nvGraphicFramePr>
          <p:cNvPr id="7" name="Object 6"/>
          <p:cNvGraphicFramePr>
            <a:graphicFrameLocks noChangeAspect="1"/>
          </p:cNvGraphicFramePr>
          <p:nvPr>
            <p:extLst>
              <p:ext uri="{D42A27DB-BD31-4B8C-83A1-F6EECF244321}">
                <p14:modId xmlns:p14="http://schemas.microsoft.com/office/powerpoint/2010/main" val="3639919663"/>
              </p:ext>
            </p:extLst>
          </p:nvPr>
        </p:nvGraphicFramePr>
        <p:xfrm>
          <a:off x="7121525" y="20320"/>
          <a:ext cx="1260475" cy="760413"/>
        </p:xfrm>
        <a:graphic>
          <a:graphicData uri="http://schemas.openxmlformats.org/presentationml/2006/ole">
            <mc:AlternateContent xmlns:mc="http://schemas.openxmlformats.org/markup-compatibility/2006">
              <mc:Choice xmlns:v="urn:schemas-microsoft-com:vml" Requires="v">
                <p:oleObj spid="_x0000_s22613" name="Equation" r:id="rId3" imgW="609480" imgH="406080" progId="Equation.3">
                  <p:embed/>
                </p:oleObj>
              </mc:Choice>
              <mc:Fallback>
                <p:oleObj name="Equation" r:id="rId3" imgW="609480" imgH="406080" progId="Equation.3">
                  <p:embed/>
                  <p:pic>
                    <p:nvPicPr>
                      <p:cNvPr id="0" name=""/>
                      <p:cNvPicPr>
                        <a:picLocks noChangeAspect="1" noChangeArrowheads="1"/>
                      </p:cNvPicPr>
                      <p:nvPr/>
                    </p:nvPicPr>
                    <p:blipFill>
                      <a:blip r:embed="rId4"/>
                      <a:srcRect/>
                      <a:stretch>
                        <a:fillRect/>
                      </a:stretch>
                    </p:blipFill>
                    <p:spPr bwMode="auto">
                      <a:xfrm>
                        <a:off x="7121525" y="20320"/>
                        <a:ext cx="12604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2362200" y="1320800"/>
            <a:ext cx="1960880" cy="369332"/>
          </a:xfrm>
          <a:prstGeom prst="rect">
            <a:avLst/>
          </a:prstGeom>
          <a:noFill/>
        </p:spPr>
        <p:txBody>
          <a:bodyPr wrap="square" rtlCol="0">
            <a:spAutoFit/>
          </a:bodyPr>
          <a:lstStyle/>
          <a:p>
            <a:r>
              <a:rPr lang="en-US" b="1" dirty="0" err="1" smtClean="0">
                <a:solidFill>
                  <a:srgbClr val="FF0000"/>
                </a:solidFill>
              </a:rPr>
              <a:t>Ingrid_</a:t>
            </a:r>
            <a:r>
              <a:rPr lang="en-US" b="1" dirty="0" err="1" smtClean="0">
                <a:solidFill>
                  <a:srgbClr val="008080"/>
                </a:solidFill>
              </a:rPr>
              <a:t>Control</a:t>
            </a:r>
            <a:endParaRPr lang="en-US" b="1" dirty="0">
              <a:solidFill>
                <a:srgbClr val="008080"/>
              </a:solidFill>
            </a:endParaRPr>
          </a:p>
        </p:txBody>
      </p:sp>
      <p:sp>
        <p:nvSpPr>
          <p:cNvPr id="9" name="TextBox 8"/>
          <p:cNvSpPr txBox="1"/>
          <p:nvPr/>
        </p:nvSpPr>
        <p:spPr>
          <a:xfrm>
            <a:off x="5506720" y="1275358"/>
            <a:ext cx="2286000" cy="369332"/>
          </a:xfrm>
          <a:prstGeom prst="rect">
            <a:avLst/>
          </a:prstGeom>
          <a:noFill/>
        </p:spPr>
        <p:txBody>
          <a:bodyPr wrap="square" rtlCol="0">
            <a:spAutoFit/>
          </a:bodyPr>
          <a:lstStyle/>
          <a:p>
            <a:r>
              <a:rPr lang="en-US" b="1" dirty="0" err="1" smtClean="0">
                <a:solidFill>
                  <a:srgbClr val="FF0000"/>
                </a:solidFill>
              </a:rPr>
              <a:t>Ingrid_</a:t>
            </a:r>
            <a:r>
              <a:rPr lang="en-US" b="1" dirty="0" err="1" smtClean="0">
                <a:solidFill>
                  <a:srgbClr val="008080"/>
                </a:solidFill>
              </a:rPr>
              <a:t>Physical</a:t>
            </a:r>
            <a:r>
              <a:rPr lang="en-US" b="1" dirty="0" smtClean="0">
                <a:solidFill>
                  <a:srgbClr val="008080"/>
                </a:solidFill>
              </a:rPr>
              <a:t> </a:t>
            </a:r>
            <a:r>
              <a:rPr lang="en-US" b="1" dirty="0" err="1" smtClean="0">
                <a:solidFill>
                  <a:srgbClr val="008080"/>
                </a:solidFill>
              </a:rPr>
              <a:t>Init</a:t>
            </a:r>
            <a:endParaRPr lang="en-US" b="1" dirty="0">
              <a:solidFill>
                <a:srgbClr val="008080"/>
              </a:solidFill>
            </a:endParaRPr>
          </a:p>
        </p:txBody>
      </p:sp>
      <p:sp>
        <p:nvSpPr>
          <p:cNvPr id="10" name="Rectangle 9"/>
          <p:cNvSpPr/>
          <p:nvPr/>
        </p:nvSpPr>
        <p:spPr>
          <a:xfrm>
            <a:off x="256540" y="1307068"/>
            <a:ext cx="1336713" cy="369332"/>
          </a:xfrm>
          <a:prstGeom prst="rect">
            <a:avLst/>
          </a:prstGeom>
        </p:spPr>
        <p:txBody>
          <a:bodyPr wrap="none">
            <a:spAutoFit/>
          </a:bodyPr>
          <a:lstStyle/>
          <a:p>
            <a:r>
              <a:rPr lang="en-US" b="1" dirty="0">
                <a:solidFill>
                  <a:srgbClr val="0070C0"/>
                </a:solidFill>
              </a:rPr>
              <a:t>Experiment </a:t>
            </a:r>
            <a:endParaRPr lang="en-US" dirty="0">
              <a:solidFill>
                <a:srgbClr val="0070C0"/>
              </a:solidFill>
            </a:endParaRPr>
          </a:p>
        </p:txBody>
      </p:sp>
      <p:cxnSp>
        <p:nvCxnSpPr>
          <p:cNvPr id="11" name="Straight Arrow Connector 10"/>
          <p:cNvCxnSpPr/>
          <p:nvPr/>
        </p:nvCxnSpPr>
        <p:spPr>
          <a:xfrm>
            <a:off x="1770716" y="1535946"/>
            <a:ext cx="515284" cy="0"/>
          </a:xfrm>
          <a:prstGeom prst="straightConnector1">
            <a:avLst/>
          </a:prstGeom>
          <a:ln w="3492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3" name="Picture 9" descr="D:\vkumar\ppt\HFIP\GABPHY_BTERM5.gif"/>
          <p:cNvPicPr>
            <a:picLocks noChangeAspect="1" noChangeArrowheads="1"/>
          </p:cNvPicPr>
          <p:nvPr/>
        </p:nvPicPr>
        <p:blipFill rotWithShape="1">
          <a:blip r:embed="rId5">
            <a:extLst>
              <a:ext uri="{28A0092B-C50C-407E-A947-70E740481C1C}">
                <a14:useLocalDpi xmlns:a14="http://schemas.microsoft.com/office/drawing/2010/main" val="0"/>
              </a:ext>
            </a:extLst>
          </a:blip>
          <a:srcRect l="83312" t="8284" r="5997" b="8646"/>
          <a:stretch/>
        </p:blipFill>
        <p:spPr bwMode="auto">
          <a:xfrm>
            <a:off x="8229600" y="1634530"/>
            <a:ext cx="690880" cy="464792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vkumar\ppt\HFIP\INGCTL_BTERM5.gif"/>
          <p:cNvPicPr>
            <a:picLocks noChangeAspect="1" noChangeArrowheads="1"/>
          </p:cNvPicPr>
          <p:nvPr/>
        </p:nvPicPr>
        <p:blipFill rotWithShape="1">
          <a:blip r:embed="rId6">
            <a:extLst>
              <a:ext uri="{28A0092B-C50C-407E-A947-70E740481C1C}">
                <a14:useLocalDpi xmlns:a14="http://schemas.microsoft.com/office/drawing/2010/main" val="0"/>
              </a:ext>
            </a:extLst>
          </a:blip>
          <a:srcRect l="14756" t="8129" r="22710" b="4542"/>
          <a:stretch/>
        </p:blipFill>
        <p:spPr bwMode="auto">
          <a:xfrm>
            <a:off x="558800" y="1690132"/>
            <a:ext cx="3606800" cy="503692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vkumar\ppt\HFIP\INGPHY_BTERM5.gif"/>
          <p:cNvPicPr>
            <a:picLocks noChangeAspect="1" noChangeArrowheads="1"/>
          </p:cNvPicPr>
          <p:nvPr/>
        </p:nvPicPr>
        <p:blipFill rotWithShape="1">
          <a:blip r:embed="rId7">
            <a:extLst>
              <a:ext uri="{28A0092B-C50C-407E-A947-70E740481C1C}">
                <a14:useLocalDpi xmlns:a14="http://schemas.microsoft.com/office/drawing/2010/main" val="0"/>
              </a:ext>
            </a:extLst>
          </a:blip>
          <a:srcRect l="13977" t="7973" r="21618" b="5010"/>
          <a:stretch/>
        </p:blipFill>
        <p:spPr bwMode="auto">
          <a:xfrm>
            <a:off x="4368800" y="1725692"/>
            <a:ext cx="3626803" cy="501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806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isocrone1000.gif"/>
          <p:cNvPicPr>
            <a:picLocks noChangeAspect="1" noChangeArrowheads="1"/>
          </p:cNvPicPr>
          <p:nvPr/>
        </p:nvPicPr>
        <p:blipFill>
          <a:blip r:embed="rId2">
            <a:extLst>
              <a:ext uri="{28A0092B-C50C-407E-A947-70E740481C1C}">
                <a14:useLocalDpi xmlns:a14="http://schemas.microsoft.com/office/drawing/2010/main" val="0"/>
              </a:ext>
            </a:extLst>
          </a:blip>
          <a:srcRect t="11078"/>
          <a:stretch>
            <a:fillRect/>
          </a:stretch>
        </p:blipFill>
        <p:spPr bwMode="auto">
          <a:xfrm>
            <a:off x="609600" y="369888"/>
            <a:ext cx="56451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descr="isocrone20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24213"/>
            <a:ext cx="564515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6"/>
          <p:cNvSpPr>
            <a:spLocks noChangeArrowheads="1"/>
          </p:cNvSpPr>
          <p:nvPr/>
        </p:nvSpPr>
        <p:spPr bwMode="auto">
          <a:xfrm>
            <a:off x="2667000" y="150813"/>
            <a:ext cx="1143000"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UKMO-GS4</a:t>
            </a:r>
          </a:p>
        </p:txBody>
      </p:sp>
      <p:sp>
        <p:nvSpPr>
          <p:cNvPr id="3077" name="Rectangle 7"/>
          <p:cNvSpPr>
            <a:spLocks noChangeArrowheads="1"/>
          </p:cNvSpPr>
          <p:nvPr/>
        </p:nvSpPr>
        <p:spPr bwMode="auto">
          <a:xfrm>
            <a:off x="4419600" y="150813"/>
            <a:ext cx="1143000"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CFSV2</a:t>
            </a:r>
          </a:p>
        </p:txBody>
      </p:sp>
      <p:sp>
        <p:nvSpPr>
          <p:cNvPr id="3078" name="Rectangle 8"/>
          <p:cNvSpPr>
            <a:spLocks noChangeArrowheads="1"/>
          </p:cNvSpPr>
          <p:nvPr/>
        </p:nvSpPr>
        <p:spPr bwMode="auto">
          <a:xfrm>
            <a:off x="914400" y="131763"/>
            <a:ext cx="1143000" cy="230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OBS</a:t>
            </a:r>
          </a:p>
        </p:txBody>
      </p:sp>
      <p:sp>
        <p:nvSpPr>
          <p:cNvPr id="10" name="TextBox 3"/>
          <p:cNvSpPr txBox="1">
            <a:spLocks noChangeArrowheads="1"/>
          </p:cNvSpPr>
          <p:nvPr/>
        </p:nvSpPr>
        <p:spPr bwMode="auto">
          <a:xfrm>
            <a:off x="6397625" y="4800600"/>
            <a:ext cx="2667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IN" altLang="en-US" sz="1600" b="1" dirty="0" smtClean="0">
                <a:solidFill>
                  <a:schemeClr val="accent2">
                    <a:lumMod val="50000"/>
                  </a:schemeClr>
                </a:solidFill>
              </a:rPr>
              <a:t>Movement of Isochrones of Rainfall In Coupled Model During Onset/Progress of Monsoon</a:t>
            </a:r>
          </a:p>
        </p:txBody>
      </p:sp>
      <p:sp>
        <p:nvSpPr>
          <p:cNvPr id="3080" name="Rectangle 10"/>
          <p:cNvSpPr>
            <a:spLocks noChangeArrowheads="1"/>
          </p:cNvSpPr>
          <p:nvPr/>
        </p:nvSpPr>
        <p:spPr bwMode="auto">
          <a:xfrm>
            <a:off x="6397625" y="742950"/>
            <a:ext cx="258127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800" b="1">
                <a:solidFill>
                  <a:srgbClr val="002060"/>
                </a:solidFill>
                <a:latin typeface="Arial" charset="0"/>
              </a:rPr>
              <a:t>7-days mean climatological rainfall (mm/day)</a:t>
            </a:r>
          </a:p>
          <a:p>
            <a:pPr algn="ctr" eaLnBrk="1" hangingPunct="1">
              <a:spcBef>
                <a:spcPct val="0"/>
              </a:spcBef>
              <a:buFontTx/>
              <a:buNone/>
            </a:pPr>
            <a:endParaRPr lang="en-IN" altLang="en-US" sz="1800" b="1">
              <a:solidFill>
                <a:srgbClr val="002060"/>
              </a:solidFill>
              <a:latin typeface="Arial" charset="0"/>
            </a:endParaRPr>
          </a:p>
          <a:p>
            <a:pPr algn="ctr" eaLnBrk="1" hangingPunct="1">
              <a:spcBef>
                <a:spcPct val="0"/>
              </a:spcBef>
              <a:buFontTx/>
              <a:buNone/>
            </a:pPr>
            <a:endParaRPr lang="en-IN" altLang="en-US" sz="1800" b="1">
              <a:solidFill>
                <a:srgbClr val="002060"/>
              </a:solidFill>
              <a:latin typeface="Arial" charset="0"/>
            </a:endParaRPr>
          </a:p>
          <a:p>
            <a:pPr algn="ctr" eaLnBrk="1" hangingPunct="1">
              <a:spcBef>
                <a:spcPct val="0"/>
              </a:spcBef>
              <a:buFontTx/>
              <a:buNone/>
            </a:pPr>
            <a:endParaRPr lang="en-IN" altLang="en-US" sz="1800" b="1">
              <a:solidFill>
                <a:srgbClr val="002060"/>
              </a:solidFill>
              <a:latin typeface="Arial" charset="0"/>
            </a:endParaRPr>
          </a:p>
          <a:p>
            <a:pPr algn="ctr" eaLnBrk="1" hangingPunct="1">
              <a:spcBef>
                <a:spcPct val="0"/>
              </a:spcBef>
              <a:buFontTx/>
              <a:buNone/>
            </a:pPr>
            <a:r>
              <a:rPr lang="en-IN" altLang="en-US" sz="1800" b="1">
                <a:solidFill>
                  <a:srgbClr val="002060"/>
                </a:solidFill>
                <a:latin typeface="Arial" charset="0"/>
              </a:rPr>
              <a:t>Calendar day </a:t>
            </a:r>
          </a:p>
          <a:p>
            <a:pPr algn="ctr" eaLnBrk="1" hangingPunct="1">
              <a:spcBef>
                <a:spcPct val="0"/>
              </a:spcBef>
              <a:buFontTx/>
              <a:buNone/>
            </a:pPr>
            <a:r>
              <a:rPr lang="en-IN" altLang="en-US" sz="1800" b="1">
                <a:solidFill>
                  <a:srgbClr val="002060"/>
                </a:solidFill>
                <a:latin typeface="Arial" charset="0"/>
              </a:rPr>
              <a:t>based climatology of isochrone motion</a:t>
            </a:r>
          </a:p>
          <a:p>
            <a:pPr algn="ctr" eaLnBrk="1" hangingPunct="1">
              <a:spcBef>
                <a:spcPct val="0"/>
              </a:spcBef>
              <a:buFontTx/>
              <a:buNone/>
            </a:pPr>
            <a:endParaRPr lang="en-IN" altLang="en-US" sz="1800" b="1">
              <a:solidFill>
                <a:srgbClr val="002060"/>
              </a:solidFill>
              <a:latin typeface="Arial" charset="0"/>
            </a:endParaRPr>
          </a:p>
          <a:p>
            <a:pPr algn="ctr" eaLnBrk="1" hangingPunct="1">
              <a:spcBef>
                <a:spcPct val="0"/>
              </a:spcBef>
              <a:buFontTx/>
              <a:buNone/>
            </a:pPr>
            <a:r>
              <a:rPr lang="en-IN" altLang="en-US" sz="1800" b="1">
                <a:solidFill>
                  <a:srgbClr val="FF0000"/>
                </a:solidFill>
                <a:latin typeface="Arial" charset="0"/>
              </a:rPr>
              <a:t>11-17 May</a:t>
            </a:r>
          </a:p>
          <a:p>
            <a:pPr algn="ctr" eaLnBrk="1" hangingPunct="1">
              <a:spcBef>
                <a:spcPct val="0"/>
              </a:spcBef>
              <a:buFontTx/>
              <a:buNone/>
            </a:pPr>
            <a:r>
              <a:rPr lang="en-IN" altLang="en-US" sz="1800" b="1">
                <a:solidFill>
                  <a:srgbClr val="FF0000"/>
                </a:solidFill>
                <a:latin typeface="Arial" charset="0"/>
              </a:rPr>
              <a:t>18-24 May</a:t>
            </a:r>
          </a:p>
          <a:p>
            <a:pPr algn="ctr" eaLnBrk="1" hangingPunct="1">
              <a:spcBef>
                <a:spcPct val="0"/>
              </a:spcBef>
              <a:buFontTx/>
              <a:buNone/>
            </a:pPr>
            <a:r>
              <a:rPr lang="en-IN" altLang="en-US" sz="1800" b="1">
                <a:solidFill>
                  <a:srgbClr val="FF0000"/>
                </a:solidFill>
                <a:latin typeface="Arial" charset="0"/>
              </a:rPr>
              <a:t>25-31 May</a:t>
            </a:r>
          </a:p>
          <a:p>
            <a:pPr algn="ctr" eaLnBrk="1" hangingPunct="1">
              <a:spcBef>
                <a:spcPct val="0"/>
              </a:spcBef>
              <a:buFontTx/>
              <a:buNone/>
            </a:pPr>
            <a:r>
              <a:rPr lang="en-IN" altLang="en-US" sz="1800" b="1">
                <a:solidFill>
                  <a:srgbClr val="FF0000"/>
                </a:solidFill>
                <a:latin typeface="Arial" charset="0"/>
              </a:rPr>
              <a:t>1-7 June</a:t>
            </a:r>
          </a:p>
        </p:txBody>
      </p:sp>
      <p:sp>
        <p:nvSpPr>
          <p:cNvPr id="3081" name="Rectangle 3"/>
          <p:cNvSpPr>
            <a:spLocks noChangeArrowheads="1"/>
          </p:cNvSpPr>
          <p:nvPr/>
        </p:nvSpPr>
        <p:spPr bwMode="auto">
          <a:xfrm>
            <a:off x="4572000" y="6324600"/>
            <a:ext cx="430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IN" altLang="en-US" sz="1800" b="1">
                <a:solidFill>
                  <a:srgbClr val="00B050"/>
                </a:solidFill>
                <a:latin typeface="Arial" charset="0"/>
              </a:rPr>
              <a:t>Each year simulation starts at 9</a:t>
            </a:r>
            <a:r>
              <a:rPr lang="en-IN" altLang="en-US" sz="1800" b="1" baseline="30000">
                <a:solidFill>
                  <a:srgbClr val="00B050"/>
                </a:solidFill>
                <a:latin typeface="Arial" charset="0"/>
              </a:rPr>
              <a:t>th</a:t>
            </a:r>
            <a:r>
              <a:rPr lang="en-IN" altLang="en-US" sz="1800" b="1">
                <a:solidFill>
                  <a:srgbClr val="00B050"/>
                </a:solidFill>
                <a:latin typeface="Arial" charset="0"/>
              </a:rPr>
              <a:t> May</a:t>
            </a:r>
            <a:endParaRPr lang="en-US" altLang="en-US" sz="1800">
              <a:solidFill>
                <a:srgbClr val="00B050"/>
              </a:solidFill>
              <a:latin typeface="Arial" charset="0"/>
            </a:endParaRPr>
          </a:p>
        </p:txBody>
      </p:sp>
    </p:spTree>
    <p:extLst>
      <p:ext uri="{BB962C8B-B14F-4D97-AF65-F5344CB8AC3E}">
        <p14:creationId xmlns:p14="http://schemas.microsoft.com/office/powerpoint/2010/main" val="25931653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070943280"/>
              </p:ext>
            </p:extLst>
          </p:nvPr>
        </p:nvGraphicFramePr>
        <p:xfrm>
          <a:off x="152400" y="457200"/>
          <a:ext cx="8534399" cy="5943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50015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468" y="720948"/>
            <a:ext cx="7062766" cy="338554"/>
          </a:xfrm>
          <a:prstGeom prst="rect">
            <a:avLst/>
          </a:prstGeom>
          <a:noFill/>
        </p:spPr>
        <p:txBody>
          <a:bodyPr wrap="none" rtlCol="0">
            <a:spAutoFit/>
          </a:bodyPr>
          <a:lstStyle/>
          <a:p>
            <a:pPr algn="ctr"/>
            <a:r>
              <a:rPr lang="en-US" sz="1600" b="1" dirty="0" smtClean="0">
                <a:solidFill>
                  <a:srgbClr val="C00000"/>
                </a:solidFill>
              </a:rPr>
              <a:t>NASA Modern Era Retrospective Analysis for Research and Applications [MERRA]</a:t>
            </a:r>
            <a:endParaRPr lang="en-US" sz="1600" b="1" dirty="0">
              <a:solidFill>
                <a:srgbClr val="C00000"/>
              </a:solidFill>
            </a:endParaRPr>
          </a:p>
        </p:txBody>
      </p:sp>
      <p:sp>
        <p:nvSpPr>
          <p:cNvPr id="4" name="TextBox 3"/>
          <p:cNvSpPr txBox="1"/>
          <p:nvPr/>
        </p:nvSpPr>
        <p:spPr>
          <a:xfrm>
            <a:off x="371856" y="1006525"/>
            <a:ext cx="8382000" cy="6232475"/>
          </a:xfrm>
          <a:prstGeom prst="rect">
            <a:avLst/>
          </a:prstGeom>
          <a:noFill/>
        </p:spPr>
        <p:txBody>
          <a:bodyPr wrap="square" rtlCol="0">
            <a:spAutoFit/>
          </a:bodyPr>
          <a:lstStyle/>
          <a:p>
            <a:pPr algn="just">
              <a:lnSpc>
                <a:spcPct val="150000"/>
              </a:lnSpc>
            </a:pPr>
            <a:r>
              <a:rPr lang="en-US" b="1" dirty="0"/>
              <a:t>The MERRA </a:t>
            </a:r>
            <a:r>
              <a:rPr lang="en-US" b="1" dirty="0" smtClean="0"/>
              <a:t>uses the </a:t>
            </a:r>
          </a:p>
          <a:p>
            <a:pPr marL="285750" indent="-285750" algn="just">
              <a:lnSpc>
                <a:spcPct val="150000"/>
              </a:lnSpc>
              <a:buFont typeface="Arial" panose="020B0604020202020204" pitchFamily="34" charset="0"/>
              <a:buChar char="•"/>
            </a:pPr>
            <a:r>
              <a:rPr lang="en-US" b="1" dirty="0" smtClean="0">
                <a:solidFill>
                  <a:schemeClr val="accent6">
                    <a:lumMod val="75000"/>
                  </a:schemeClr>
                </a:solidFill>
              </a:rPr>
              <a:t>Goddard </a:t>
            </a:r>
            <a:r>
              <a:rPr lang="en-US" b="1" dirty="0">
                <a:solidFill>
                  <a:schemeClr val="accent6">
                    <a:lumMod val="75000"/>
                  </a:schemeClr>
                </a:solidFill>
              </a:rPr>
              <a:t>Earth Observing System Model, version </a:t>
            </a:r>
            <a:r>
              <a:rPr lang="en-US" b="1" dirty="0" smtClean="0">
                <a:solidFill>
                  <a:schemeClr val="accent6">
                    <a:lumMod val="75000"/>
                  </a:schemeClr>
                </a:solidFill>
              </a:rPr>
              <a:t>5 (</a:t>
            </a:r>
            <a:r>
              <a:rPr lang="en-US" b="1" dirty="0">
                <a:solidFill>
                  <a:schemeClr val="accent6">
                    <a:lumMod val="75000"/>
                  </a:schemeClr>
                </a:solidFill>
              </a:rPr>
              <a:t>GEOS-5) </a:t>
            </a:r>
            <a:r>
              <a:rPr lang="en-US" b="1" dirty="0" smtClean="0">
                <a:solidFill>
                  <a:schemeClr val="accent6">
                    <a:lumMod val="75000"/>
                  </a:schemeClr>
                </a:solidFill>
              </a:rPr>
              <a:t>atmospheric circulation model</a:t>
            </a:r>
            <a:endParaRPr lang="en-US" b="1" dirty="0"/>
          </a:p>
          <a:p>
            <a:pPr marL="285750" indent="-285750" algn="just">
              <a:lnSpc>
                <a:spcPct val="150000"/>
              </a:lnSpc>
              <a:buFont typeface="Arial" panose="020B0604020202020204" pitchFamily="34" charset="0"/>
              <a:buChar char="•"/>
            </a:pPr>
            <a:r>
              <a:rPr lang="en-US" b="1" dirty="0" smtClean="0">
                <a:solidFill>
                  <a:srgbClr val="00B0F0"/>
                </a:solidFill>
              </a:rPr>
              <a:t>Catchment land </a:t>
            </a:r>
            <a:r>
              <a:rPr lang="en-US" b="1" dirty="0">
                <a:solidFill>
                  <a:srgbClr val="00B0F0"/>
                </a:solidFill>
              </a:rPr>
              <a:t>surface </a:t>
            </a:r>
            <a:r>
              <a:rPr lang="en-US" b="1" dirty="0" smtClean="0">
                <a:solidFill>
                  <a:srgbClr val="00B0F0"/>
                </a:solidFill>
              </a:rPr>
              <a:t>model</a:t>
            </a:r>
          </a:p>
          <a:p>
            <a:pPr marL="285750" indent="-285750" algn="just">
              <a:lnSpc>
                <a:spcPct val="150000"/>
              </a:lnSpc>
              <a:buFont typeface="Arial" panose="020B0604020202020204" pitchFamily="34" charset="0"/>
              <a:buChar char="•"/>
            </a:pPr>
            <a:r>
              <a:rPr lang="en-US" b="1" dirty="0" smtClean="0">
                <a:solidFill>
                  <a:srgbClr val="C00000"/>
                </a:solidFill>
              </a:rPr>
              <a:t>Three-dimensional variational </a:t>
            </a:r>
            <a:r>
              <a:rPr lang="en-US" b="1" dirty="0">
                <a:solidFill>
                  <a:srgbClr val="C00000"/>
                </a:solidFill>
              </a:rPr>
              <a:t>data assimilation (3DVAR) analysis </a:t>
            </a:r>
            <a:r>
              <a:rPr lang="en-US" b="1" dirty="0" smtClean="0">
                <a:solidFill>
                  <a:srgbClr val="C00000"/>
                </a:solidFill>
              </a:rPr>
              <a:t>algorithm</a:t>
            </a:r>
            <a:r>
              <a:rPr lang="en-US" b="1" dirty="0"/>
              <a:t>. </a:t>
            </a:r>
            <a:endParaRPr lang="en-US" b="1" dirty="0" smtClean="0"/>
          </a:p>
          <a:p>
            <a:pPr>
              <a:lnSpc>
                <a:spcPct val="150000"/>
              </a:lnSpc>
            </a:pPr>
            <a:r>
              <a:rPr lang="en-US" b="1" dirty="0" smtClean="0">
                <a:solidFill>
                  <a:srgbClr val="FF33CC"/>
                </a:solidFill>
              </a:rPr>
              <a:t>Incremental </a:t>
            </a:r>
            <a:r>
              <a:rPr lang="en-US" b="1" dirty="0">
                <a:solidFill>
                  <a:srgbClr val="FF33CC"/>
                </a:solidFill>
              </a:rPr>
              <a:t>analysis updates (IAU) </a:t>
            </a:r>
            <a:r>
              <a:rPr lang="en-US" b="1" dirty="0" smtClean="0">
                <a:solidFill>
                  <a:srgbClr val="FF33CC"/>
                </a:solidFill>
              </a:rPr>
              <a:t>procedure</a:t>
            </a:r>
            <a:r>
              <a:rPr lang="en-US" b="1" dirty="0" smtClean="0">
                <a:solidFill>
                  <a:srgbClr val="0000CC"/>
                </a:solidFill>
              </a:rPr>
              <a:t>- </a:t>
            </a:r>
            <a:r>
              <a:rPr lang="en-US" b="1" dirty="0">
                <a:solidFill>
                  <a:srgbClr val="0000CC"/>
                </a:solidFill>
              </a:rPr>
              <a:t>analysis correction is applied to the </a:t>
            </a:r>
            <a:r>
              <a:rPr lang="en-US" b="1" dirty="0" smtClean="0">
                <a:solidFill>
                  <a:srgbClr val="0000CC"/>
                </a:solidFill>
              </a:rPr>
              <a:t>forecast model </a:t>
            </a:r>
            <a:r>
              <a:rPr lang="en-US" b="1" dirty="0">
                <a:solidFill>
                  <a:srgbClr val="0000CC"/>
                </a:solidFill>
              </a:rPr>
              <a:t>states </a:t>
            </a:r>
            <a:r>
              <a:rPr lang="en-US" b="1" dirty="0" smtClean="0">
                <a:solidFill>
                  <a:srgbClr val="0000CC"/>
                </a:solidFill>
              </a:rPr>
              <a:t>gradually</a:t>
            </a:r>
            <a:r>
              <a:rPr lang="en-US" b="1" dirty="0">
                <a:solidFill>
                  <a:srgbClr val="0000CC"/>
                </a:solidFill>
              </a:rPr>
              <a:t> </a:t>
            </a:r>
            <a:r>
              <a:rPr lang="en-US" b="1" dirty="0" smtClean="0">
                <a:solidFill>
                  <a:srgbClr val="0000CC"/>
                </a:solidFill>
              </a:rPr>
              <a:t>to improve the spin- down </a:t>
            </a:r>
            <a:r>
              <a:rPr lang="en-US" b="1" dirty="0">
                <a:solidFill>
                  <a:srgbClr val="0000CC"/>
                </a:solidFill>
              </a:rPr>
              <a:t>problem with </a:t>
            </a:r>
            <a:r>
              <a:rPr lang="en-US" b="1" dirty="0" smtClean="0">
                <a:solidFill>
                  <a:srgbClr val="0000CC"/>
                </a:solidFill>
              </a:rPr>
              <a:t>precipitation.</a:t>
            </a:r>
          </a:p>
          <a:p>
            <a:pPr algn="just">
              <a:lnSpc>
                <a:spcPct val="150000"/>
              </a:lnSpc>
            </a:pPr>
            <a:r>
              <a:rPr lang="en-US" b="1" dirty="0"/>
              <a:t>MERRA incorporates </a:t>
            </a:r>
            <a:r>
              <a:rPr lang="en-US" b="1" dirty="0" smtClean="0"/>
              <a:t>observations from:</a:t>
            </a:r>
          </a:p>
          <a:p>
            <a:pPr marL="285750" indent="-285750" algn="just">
              <a:lnSpc>
                <a:spcPct val="150000"/>
              </a:lnSpc>
              <a:buFont typeface="Wingdings" panose="05000000000000000000" pitchFamily="2" charset="2"/>
              <a:buChar char="Ø"/>
            </a:pPr>
            <a:r>
              <a:rPr lang="en-US" b="1" dirty="0" smtClean="0">
                <a:solidFill>
                  <a:schemeClr val="accent6">
                    <a:lumMod val="75000"/>
                  </a:schemeClr>
                </a:solidFill>
              </a:rPr>
              <a:t> </a:t>
            </a:r>
            <a:r>
              <a:rPr lang="en-US" b="1" dirty="0">
                <a:solidFill>
                  <a:schemeClr val="accent6">
                    <a:lumMod val="75000"/>
                  </a:schemeClr>
                </a:solidFill>
              </a:rPr>
              <a:t>NASA Earth Observing Systems (EOS</a:t>
            </a:r>
            <a:r>
              <a:rPr lang="en-US" b="1" dirty="0" smtClean="0">
                <a:solidFill>
                  <a:schemeClr val="accent6">
                    <a:lumMod val="75000"/>
                  </a:schemeClr>
                </a:solidFill>
              </a:rPr>
              <a:t>) satellites</a:t>
            </a:r>
            <a:r>
              <a:rPr lang="en-US" b="1" dirty="0">
                <a:solidFill>
                  <a:schemeClr val="accent6">
                    <a:lumMod val="75000"/>
                  </a:schemeClr>
                </a:solidFill>
              </a:rPr>
              <a:t>, particularly those from </a:t>
            </a:r>
            <a:r>
              <a:rPr lang="en-US" b="1" dirty="0" smtClean="0">
                <a:solidFill>
                  <a:schemeClr val="accent6">
                    <a:lumMod val="75000"/>
                  </a:schemeClr>
                </a:solidFill>
              </a:rPr>
              <a:t>EOS/Aqua.</a:t>
            </a:r>
            <a:endParaRPr lang="en-US" b="1" dirty="0">
              <a:solidFill>
                <a:schemeClr val="accent6">
                  <a:lumMod val="75000"/>
                </a:schemeClr>
              </a:solidFill>
            </a:endParaRPr>
          </a:p>
          <a:p>
            <a:pPr marL="285750" indent="-285750" algn="just">
              <a:lnSpc>
                <a:spcPct val="150000"/>
              </a:lnSpc>
              <a:buFont typeface="Wingdings" panose="05000000000000000000" pitchFamily="2" charset="2"/>
              <a:buChar char="Ø"/>
            </a:pPr>
            <a:r>
              <a:rPr lang="en-US" b="1" dirty="0" smtClean="0">
                <a:solidFill>
                  <a:srgbClr val="0070C0"/>
                </a:solidFill>
              </a:rPr>
              <a:t> The </a:t>
            </a:r>
            <a:r>
              <a:rPr lang="en-US" b="1" dirty="0">
                <a:solidFill>
                  <a:srgbClr val="0070C0"/>
                </a:solidFill>
              </a:rPr>
              <a:t>MERRA is updated in </a:t>
            </a:r>
            <a:r>
              <a:rPr lang="en-US" b="1" dirty="0" smtClean="0">
                <a:solidFill>
                  <a:srgbClr val="0070C0"/>
                </a:solidFill>
              </a:rPr>
              <a:t>real time</a:t>
            </a:r>
            <a:r>
              <a:rPr lang="en-US" b="1" dirty="0">
                <a:solidFill>
                  <a:srgbClr val="0070C0"/>
                </a:solidFill>
              </a:rPr>
              <a:t>, spanning the period from 1979 to the present. </a:t>
            </a:r>
            <a:endParaRPr lang="en-US" b="1" dirty="0" smtClean="0">
              <a:solidFill>
                <a:srgbClr val="0070C0"/>
              </a:solidFill>
            </a:endParaRPr>
          </a:p>
          <a:p>
            <a:pPr marL="285750" indent="-285750" algn="just">
              <a:lnSpc>
                <a:spcPct val="150000"/>
              </a:lnSpc>
              <a:buFont typeface="Wingdings" panose="05000000000000000000" pitchFamily="2" charset="2"/>
              <a:buChar char="Ø"/>
            </a:pPr>
            <a:r>
              <a:rPr lang="en-US" b="1" dirty="0" smtClean="0">
                <a:solidFill>
                  <a:srgbClr val="336600"/>
                </a:solidFill>
              </a:rPr>
              <a:t>The three-dimensional </a:t>
            </a:r>
            <a:r>
              <a:rPr lang="en-US" b="1" dirty="0">
                <a:solidFill>
                  <a:srgbClr val="336600"/>
                </a:solidFill>
              </a:rPr>
              <a:t>3-hourly atmospheric diagnostics </a:t>
            </a:r>
            <a:r>
              <a:rPr lang="en-US" b="1" dirty="0" smtClean="0">
                <a:solidFill>
                  <a:srgbClr val="336600"/>
                </a:solidFill>
              </a:rPr>
              <a:t>on 42 </a:t>
            </a:r>
            <a:r>
              <a:rPr lang="en-US" b="1" dirty="0">
                <a:solidFill>
                  <a:srgbClr val="336600"/>
                </a:solidFill>
              </a:rPr>
              <a:t>pressure levels are available at a </a:t>
            </a:r>
            <a:r>
              <a:rPr lang="en-US" b="1" dirty="0" smtClean="0">
                <a:solidFill>
                  <a:srgbClr val="336600"/>
                </a:solidFill>
              </a:rPr>
              <a:t>1.25 resolution is used for the present work..</a:t>
            </a:r>
            <a:endParaRPr lang="en-US" b="1" dirty="0">
              <a:solidFill>
                <a:srgbClr val="336600"/>
              </a:solidFill>
            </a:endParaRPr>
          </a:p>
          <a:p>
            <a:pPr algn="just">
              <a:lnSpc>
                <a:spcPct val="150000"/>
              </a:lnSpc>
            </a:pPr>
            <a:endParaRPr lang="en-US" sz="1600" dirty="0" smtClean="0">
              <a:solidFill>
                <a:srgbClr val="0000CC"/>
              </a:solidFill>
            </a:endParaRPr>
          </a:p>
          <a:p>
            <a:pPr algn="just">
              <a:lnSpc>
                <a:spcPct val="150000"/>
              </a:lnSpc>
            </a:pPr>
            <a:endParaRPr lang="en-US" sz="1600" dirty="0"/>
          </a:p>
          <a:p>
            <a:pPr>
              <a:lnSpc>
                <a:spcPct val="150000"/>
              </a:lnSpc>
            </a:pPr>
            <a:endParaRPr lang="en-US" dirty="0"/>
          </a:p>
        </p:txBody>
      </p:sp>
      <p:sp>
        <p:nvSpPr>
          <p:cNvPr id="5" name="TextBox 4"/>
          <p:cNvSpPr txBox="1"/>
          <p:nvPr/>
        </p:nvSpPr>
        <p:spPr>
          <a:xfrm>
            <a:off x="5638800" y="6128266"/>
            <a:ext cx="2819400" cy="369332"/>
          </a:xfrm>
          <a:prstGeom prst="rect">
            <a:avLst/>
          </a:prstGeom>
          <a:noFill/>
        </p:spPr>
        <p:txBody>
          <a:bodyPr wrap="square" rtlCol="0">
            <a:spAutoFit/>
          </a:bodyPr>
          <a:lstStyle/>
          <a:p>
            <a:r>
              <a:rPr lang="en-US" b="1" dirty="0" smtClean="0">
                <a:solidFill>
                  <a:srgbClr val="CC00CC"/>
                </a:solidFill>
              </a:rPr>
              <a:t>Rienecker et al. (2011)</a:t>
            </a:r>
            <a:endParaRPr lang="en-US" b="1" dirty="0">
              <a:solidFill>
                <a:srgbClr val="CC00CC"/>
              </a:solidFill>
            </a:endParaRPr>
          </a:p>
        </p:txBody>
      </p:sp>
      <p:sp>
        <p:nvSpPr>
          <p:cNvPr id="3" name="TextBox 2"/>
          <p:cNvSpPr txBox="1"/>
          <p:nvPr/>
        </p:nvSpPr>
        <p:spPr>
          <a:xfrm>
            <a:off x="863902" y="197728"/>
            <a:ext cx="5892960" cy="523220"/>
          </a:xfrm>
          <a:prstGeom prst="rect">
            <a:avLst/>
          </a:prstGeom>
          <a:noFill/>
        </p:spPr>
        <p:txBody>
          <a:bodyPr wrap="none" rtlCol="0">
            <a:spAutoFit/>
          </a:bodyPr>
          <a:lstStyle/>
          <a:p>
            <a:pPr algn="ctr"/>
            <a:r>
              <a:rPr lang="en-US" sz="2800" b="1" dirty="0" smtClean="0">
                <a:solidFill>
                  <a:srgbClr val="C00000"/>
                </a:solidFill>
              </a:rPr>
              <a:t>Some more Extreme Events……………….</a:t>
            </a:r>
            <a:endParaRPr lang="en-US" sz="2800" b="1" dirty="0">
              <a:solidFill>
                <a:srgbClr val="C00000"/>
              </a:solidFill>
            </a:endParaRPr>
          </a:p>
        </p:txBody>
      </p:sp>
    </p:spTree>
    <p:extLst>
      <p:ext uri="{BB962C8B-B14F-4D97-AF65-F5344CB8AC3E}">
        <p14:creationId xmlns:p14="http://schemas.microsoft.com/office/powerpoint/2010/main" val="2497175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C20618-1625-4C1B-B027-7DF2EBB9C431}" type="slidenum">
              <a:rPr lang="en-US" smtClean="0"/>
              <a:pPr/>
              <a:t>42</a:t>
            </a:fld>
            <a:endParaRPr lang="en-US"/>
          </a:p>
        </p:txBody>
      </p:sp>
      <p:pic>
        <p:nvPicPr>
          <p:cNvPr id="26626" name="Picture 2" descr="C:\Users\default user.wave\Desktop\Deepa\EVANSVILLE\EVANSVILLEmovienew.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57200"/>
            <a:ext cx="4495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C:\Users\default user.wave\Desktop\Deepa\ALBERTA\ALBERTAmoviene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4267200" cy="5257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6659" y="333359"/>
            <a:ext cx="7741543" cy="461665"/>
          </a:xfrm>
          <a:prstGeom prst="rect">
            <a:avLst/>
          </a:prstGeom>
          <a:noFill/>
        </p:spPr>
        <p:txBody>
          <a:bodyPr wrap="none" rtlCol="0">
            <a:spAutoFit/>
          </a:bodyPr>
          <a:lstStyle/>
          <a:p>
            <a:pPr>
              <a:tabLst>
                <a:tab pos="2862263" algn="l"/>
              </a:tabLst>
            </a:pPr>
            <a:r>
              <a:rPr lang="en-US" sz="2400" b="1" dirty="0" smtClean="0">
                <a:solidFill>
                  <a:srgbClr val="FF33CC"/>
                </a:solidFill>
              </a:rPr>
              <a:t>Vertically Integrated Buoyancy and Moist Transport Vectors</a:t>
            </a:r>
            <a:endParaRPr lang="en-US" sz="2400" b="1" dirty="0">
              <a:solidFill>
                <a:srgbClr val="FF33CC"/>
              </a:solidFill>
            </a:endParaRPr>
          </a:p>
        </p:txBody>
      </p:sp>
      <p:sp>
        <p:nvSpPr>
          <p:cNvPr id="7" name="TextBox 6"/>
          <p:cNvSpPr txBox="1"/>
          <p:nvPr/>
        </p:nvSpPr>
        <p:spPr>
          <a:xfrm>
            <a:off x="1066800" y="1239748"/>
            <a:ext cx="3012363" cy="584775"/>
          </a:xfrm>
          <a:prstGeom prst="rect">
            <a:avLst/>
          </a:prstGeom>
          <a:noFill/>
        </p:spPr>
        <p:txBody>
          <a:bodyPr wrap="none" rtlCol="0">
            <a:spAutoFit/>
          </a:bodyPr>
          <a:lstStyle/>
          <a:p>
            <a:r>
              <a:rPr lang="en-US" sz="1600" dirty="0" smtClean="0">
                <a:solidFill>
                  <a:srgbClr val="FF0000"/>
                </a:solidFill>
              </a:rPr>
              <a:t>CALGARY ALBERTA CANADA, 2013</a:t>
            </a:r>
          </a:p>
          <a:p>
            <a:r>
              <a:rPr lang="en-US" sz="1600" dirty="0" smtClean="0">
                <a:solidFill>
                  <a:srgbClr val="FF0000"/>
                </a:solidFill>
              </a:rPr>
              <a:t>June 19</a:t>
            </a:r>
            <a:endParaRPr lang="en-US" sz="1600" dirty="0">
              <a:solidFill>
                <a:srgbClr val="FF0000"/>
              </a:solidFill>
            </a:endParaRPr>
          </a:p>
        </p:txBody>
      </p:sp>
      <p:sp>
        <p:nvSpPr>
          <p:cNvPr id="8" name="TextBox 7"/>
          <p:cNvSpPr txBox="1"/>
          <p:nvPr/>
        </p:nvSpPr>
        <p:spPr>
          <a:xfrm>
            <a:off x="5715000" y="1231612"/>
            <a:ext cx="2086020" cy="584775"/>
          </a:xfrm>
          <a:prstGeom prst="rect">
            <a:avLst/>
          </a:prstGeom>
          <a:noFill/>
        </p:spPr>
        <p:txBody>
          <a:bodyPr wrap="none" rtlCol="0">
            <a:spAutoFit/>
          </a:bodyPr>
          <a:lstStyle/>
          <a:p>
            <a:r>
              <a:rPr lang="en-US" sz="1600" dirty="0" smtClean="0">
                <a:solidFill>
                  <a:srgbClr val="FF0000"/>
                </a:solidFill>
              </a:rPr>
              <a:t>EVANSVILLE USA, 2006</a:t>
            </a:r>
          </a:p>
          <a:p>
            <a:r>
              <a:rPr lang="en-US" sz="1600" dirty="0" smtClean="0">
                <a:solidFill>
                  <a:srgbClr val="FF0000"/>
                </a:solidFill>
              </a:rPr>
              <a:t>Sep 12-13</a:t>
            </a:r>
            <a:endParaRPr lang="en-US" sz="1600" dirty="0">
              <a:solidFill>
                <a:srgbClr val="FF0000"/>
              </a:solidFill>
            </a:endParaRPr>
          </a:p>
        </p:txBody>
      </p:sp>
      <p:sp>
        <p:nvSpPr>
          <p:cNvPr id="9" name="Rectangle 8"/>
          <p:cNvSpPr/>
          <p:nvPr/>
        </p:nvSpPr>
        <p:spPr>
          <a:xfrm>
            <a:off x="2590800" y="2590800"/>
            <a:ext cx="685801" cy="685800"/>
          </a:xfrm>
          <a:prstGeom prst="rect">
            <a:avLst/>
          </a:prstGeom>
          <a:solidFill>
            <a:schemeClr val="bg1">
              <a:lumMod val="95000"/>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00800" y="2362200"/>
            <a:ext cx="838200" cy="914400"/>
          </a:xfrm>
          <a:prstGeom prst="rect">
            <a:avLst/>
          </a:prstGeom>
          <a:solidFill>
            <a:schemeClr val="bg1">
              <a:lumMod val="95000"/>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8818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43</a:t>
            </a:fld>
            <a:endParaRPr lang="en-US"/>
          </a:p>
        </p:txBody>
      </p:sp>
      <p:sp>
        <p:nvSpPr>
          <p:cNvPr id="5" name="TextBox 4"/>
          <p:cNvSpPr txBox="1"/>
          <p:nvPr/>
        </p:nvSpPr>
        <p:spPr>
          <a:xfrm>
            <a:off x="228600" y="381000"/>
            <a:ext cx="8534400" cy="6263253"/>
          </a:xfrm>
          <a:prstGeom prst="rect">
            <a:avLst/>
          </a:prstGeom>
          <a:noFill/>
        </p:spPr>
        <p:txBody>
          <a:bodyPr wrap="square" rtlCol="0">
            <a:spAutoFit/>
          </a:bodyPr>
          <a:lstStyle/>
          <a:p>
            <a:pPr algn="ctr"/>
            <a:r>
              <a:rPr lang="en-US" sz="3200" b="1" dirty="0">
                <a:solidFill>
                  <a:srgbClr val="800000"/>
                </a:solidFill>
              </a:rPr>
              <a:t>ONGOING WORK ON MONSOON MISSION:</a:t>
            </a:r>
          </a:p>
          <a:p>
            <a:endParaRPr lang="en-US" dirty="0">
              <a:solidFill>
                <a:srgbClr val="800000"/>
              </a:solidFill>
            </a:endParaRPr>
          </a:p>
          <a:p>
            <a:pPr algn="just">
              <a:lnSpc>
                <a:spcPct val="150000"/>
              </a:lnSpc>
            </a:pPr>
            <a:r>
              <a:rPr lang="en-US" b="1" dirty="0">
                <a:solidFill>
                  <a:srgbClr val="0070C0"/>
                </a:solidFill>
              </a:rPr>
              <a:t>T</a:t>
            </a:r>
            <a:r>
              <a:rPr lang="en-US" b="1" dirty="0" smtClean="0">
                <a:solidFill>
                  <a:srgbClr val="0070C0"/>
                </a:solidFill>
              </a:rPr>
              <a:t>his work on the buoyancy driven extreme rain event forecasts will be continued by Dr. Deepa Raveendranpillai of FSU and by Dr. </a:t>
            </a:r>
            <a:r>
              <a:rPr lang="en-US" b="1" dirty="0">
                <a:solidFill>
                  <a:srgbClr val="0070C0"/>
                </a:solidFill>
              </a:rPr>
              <a:t>S</a:t>
            </a:r>
            <a:r>
              <a:rPr lang="en-US" b="1" dirty="0" smtClean="0">
                <a:solidFill>
                  <a:srgbClr val="0070C0"/>
                </a:solidFill>
              </a:rPr>
              <a:t>oma </a:t>
            </a:r>
            <a:r>
              <a:rPr lang="en-US" b="1" dirty="0">
                <a:solidFill>
                  <a:srgbClr val="0070C0"/>
                </a:solidFill>
              </a:rPr>
              <a:t>S</a:t>
            </a:r>
            <a:r>
              <a:rPr lang="en-US" b="1" dirty="0" smtClean="0">
                <a:solidFill>
                  <a:srgbClr val="0070C0"/>
                </a:solidFill>
              </a:rPr>
              <a:t>en </a:t>
            </a:r>
            <a:r>
              <a:rPr lang="en-US" b="1" dirty="0">
                <a:solidFill>
                  <a:srgbClr val="0070C0"/>
                </a:solidFill>
              </a:rPr>
              <a:t>R</a:t>
            </a:r>
            <a:r>
              <a:rPr lang="en-US" b="1" dirty="0" smtClean="0">
                <a:solidFill>
                  <a:srgbClr val="0070C0"/>
                </a:solidFill>
              </a:rPr>
              <a:t>oy of IMD New Delhi. Dr. Sen Roy will be visiting FSU during March to June of 2015, she will we working towards preparations for implementing the codes at IMD.</a:t>
            </a:r>
          </a:p>
          <a:p>
            <a:pPr algn="just">
              <a:lnSpc>
                <a:spcPct val="150000"/>
              </a:lnSpc>
            </a:pPr>
            <a:endParaRPr lang="en-US" dirty="0" smtClean="0"/>
          </a:p>
          <a:p>
            <a:pPr algn="just">
              <a:lnSpc>
                <a:spcPct val="150000"/>
              </a:lnSpc>
            </a:pPr>
            <a:r>
              <a:rPr lang="en-US" b="1" dirty="0">
                <a:solidFill>
                  <a:srgbClr val="CC00CC"/>
                </a:solidFill>
              </a:rPr>
              <a:t>T</a:t>
            </a:r>
            <a:r>
              <a:rPr lang="en-US" b="1" dirty="0" smtClean="0">
                <a:solidFill>
                  <a:srgbClr val="CC00CC"/>
                </a:solidFill>
              </a:rPr>
              <a:t>he research on tagging errors of  GFS/CFS arising from different components of model physics is currently being done jointly among FSU, IISC (</a:t>
            </a:r>
            <a:r>
              <a:rPr lang="en-US" b="1" dirty="0">
                <a:solidFill>
                  <a:srgbClr val="CC00CC"/>
                </a:solidFill>
              </a:rPr>
              <a:t>B</a:t>
            </a:r>
            <a:r>
              <a:rPr lang="en-US" b="1" dirty="0" smtClean="0">
                <a:solidFill>
                  <a:srgbClr val="CC00CC"/>
                </a:solidFill>
              </a:rPr>
              <a:t>angalore) and NCMRWF (New </a:t>
            </a:r>
            <a:r>
              <a:rPr lang="en-US" b="1" dirty="0">
                <a:solidFill>
                  <a:srgbClr val="CC00CC"/>
                </a:solidFill>
              </a:rPr>
              <a:t>D</a:t>
            </a:r>
            <a:r>
              <a:rPr lang="en-US" b="1" dirty="0" smtClean="0">
                <a:solidFill>
                  <a:srgbClr val="CC00CC"/>
                </a:solidFill>
              </a:rPr>
              <a:t>elhi) at this AMS meeting Dr. </a:t>
            </a:r>
            <a:r>
              <a:rPr lang="en-US" b="1" dirty="0">
                <a:solidFill>
                  <a:srgbClr val="CC00CC"/>
                </a:solidFill>
              </a:rPr>
              <a:t>S</a:t>
            </a:r>
            <a:r>
              <a:rPr lang="en-US" b="1" dirty="0" smtClean="0">
                <a:solidFill>
                  <a:srgbClr val="CC00CC"/>
                </a:solidFill>
              </a:rPr>
              <a:t>arvesh  Kumar Dubey of FSU has a poster on this topic.</a:t>
            </a:r>
          </a:p>
          <a:p>
            <a:pPr algn="just">
              <a:lnSpc>
                <a:spcPct val="150000"/>
              </a:lnSpc>
            </a:pPr>
            <a:endParaRPr lang="en-US" b="1" dirty="0" smtClean="0">
              <a:solidFill>
                <a:srgbClr val="CC00CC"/>
              </a:solidFill>
            </a:endParaRPr>
          </a:p>
          <a:p>
            <a:pPr algn="just">
              <a:lnSpc>
                <a:spcPct val="150000"/>
              </a:lnSpc>
            </a:pPr>
            <a:r>
              <a:rPr lang="en-US" b="1" dirty="0" smtClean="0">
                <a:solidFill>
                  <a:srgbClr val="336600"/>
                </a:solidFill>
              </a:rPr>
              <a:t>The research on the march of the monsoon onset  isochrones during the first month of the summer monsoon over </a:t>
            </a:r>
            <a:r>
              <a:rPr lang="en-US" b="1" dirty="0">
                <a:solidFill>
                  <a:srgbClr val="336600"/>
                </a:solidFill>
              </a:rPr>
              <a:t>I</a:t>
            </a:r>
            <a:r>
              <a:rPr lang="en-US" b="1" dirty="0" smtClean="0">
                <a:solidFill>
                  <a:srgbClr val="336600"/>
                </a:solidFill>
              </a:rPr>
              <a:t>ndia is continuing at FSU. </a:t>
            </a:r>
            <a:r>
              <a:rPr lang="en-US" b="1" dirty="0" err="1">
                <a:solidFill>
                  <a:srgbClr val="336600"/>
                </a:solidFill>
              </a:rPr>
              <a:t>D</a:t>
            </a:r>
            <a:r>
              <a:rPr lang="en-US" b="1" dirty="0" err="1" smtClean="0">
                <a:solidFill>
                  <a:srgbClr val="336600"/>
                </a:solidFill>
              </a:rPr>
              <a:t>r</a:t>
            </a:r>
            <a:r>
              <a:rPr lang="en-US" b="1" dirty="0" smtClean="0">
                <a:solidFill>
                  <a:srgbClr val="336600"/>
                </a:solidFill>
              </a:rPr>
              <a:t> </a:t>
            </a:r>
            <a:r>
              <a:rPr lang="en-US" b="1" dirty="0">
                <a:solidFill>
                  <a:srgbClr val="336600"/>
                </a:solidFill>
              </a:rPr>
              <a:t>V</a:t>
            </a:r>
            <a:r>
              <a:rPr lang="en-US" b="1" dirty="0" smtClean="0">
                <a:solidFill>
                  <a:srgbClr val="336600"/>
                </a:solidFill>
              </a:rPr>
              <a:t>inay </a:t>
            </a:r>
            <a:r>
              <a:rPr lang="en-US" b="1" dirty="0">
                <a:solidFill>
                  <a:srgbClr val="336600"/>
                </a:solidFill>
              </a:rPr>
              <a:t>K</a:t>
            </a:r>
            <a:r>
              <a:rPr lang="en-US" b="1" dirty="0" smtClean="0">
                <a:solidFill>
                  <a:srgbClr val="336600"/>
                </a:solidFill>
              </a:rPr>
              <a:t>umar presented a talk at NCMRWF on this topic in </a:t>
            </a:r>
            <a:r>
              <a:rPr lang="en-US" b="1" dirty="0">
                <a:solidFill>
                  <a:srgbClr val="336600"/>
                </a:solidFill>
              </a:rPr>
              <a:t>D</a:t>
            </a:r>
            <a:r>
              <a:rPr lang="en-US" b="1" dirty="0" smtClean="0">
                <a:solidFill>
                  <a:srgbClr val="336600"/>
                </a:solidFill>
              </a:rPr>
              <a:t>ecember 2014. </a:t>
            </a:r>
            <a:r>
              <a:rPr lang="en-US" b="1" dirty="0" err="1" smtClean="0">
                <a:solidFill>
                  <a:srgbClr val="336600"/>
                </a:solidFill>
              </a:rPr>
              <a:t>Dr</a:t>
            </a:r>
            <a:r>
              <a:rPr lang="en-US" b="1" dirty="0" smtClean="0">
                <a:solidFill>
                  <a:srgbClr val="336600"/>
                </a:solidFill>
              </a:rPr>
              <a:t> Samir </a:t>
            </a:r>
            <a:r>
              <a:rPr lang="en-US" b="1" dirty="0">
                <a:solidFill>
                  <a:srgbClr val="336600"/>
                </a:solidFill>
              </a:rPr>
              <a:t>P</a:t>
            </a:r>
            <a:r>
              <a:rPr lang="en-US" b="1" dirty="0" smtClean="0">
                <a:solidFill>
                  <a:srgbClr val="336600"/>
                </a:solidFill>
              </a:rPr>
              <a:t>okhrel of IITM will emphasize our work on the sensitivity of the march of isochrones to various model parameters.</a:t>
            </a:r>
            <a:endParaRPr lang="en-US" b="1" dirty="0">
              <a:solidFill>
                <a:srgbClr val="336600"/>
              </a:solidFill>
            </a:endParaRPr>
          </a:p>
        </p:txBody>
      </p:sp>
    </p:spTree>
    <p:extLst>
      <p:ext uri="{BB962C8B-B14F-4D97-AF65-F5344CB8AC3E}">
        <p14:creationId xmlns:p14="http://schemas.microsoft.com/office/powerpoint/2010/main" val="7629274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44</a:t>
            </a:fld>
            <a:endParaRPr lang="en-US"/>
          </a:p>
        </p:txBody>
      </p:sp>
      <p:sp>
        <p:nvSpPr>
          <p:cNvPr id="6" name="TextBox 5"/>
          <p:cNvSpPr txBox="1"/>
          <p:nvPr/>
        </p:nvSpPr>
        <p:spPr>
          <a:xfrm>
            <a:off x="152400" y="609600"/>
            <a:ext cx="8534400" cy="687880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n-US" b="1" dirty="0" smtClean="0">
                <a:solidFill>
                  <a:srgbClr val="7030A0"/>
                </a:solidFill>
                <a:latin typeface="Tahoma" panose="020B0604030504040204" pitchFamily="34" charset="0"/>
                <a:ea typeface="Tahoma" panose="020B0604030504040204" pitchFamily="34" charset="0"/>
                <a:cs typeface="Tahoma" panose="020B0604030504040204" pitchFamily="34" charset="0"/>
              </a:rPr>
              <a:t>Importance </a:t>
            </a:r>
            <a:r>
              <a:rPr lang="en-US" b="1" dirty="0">
                <a:solidFill>
                  <a:srgbClr val="7030A0"/>
                </a:solidFill>
                <a:latin typeface="Tahoma" panose="020B0604030504040204" pitchFamily="34" charset="0"/>
                <a:ea typeface="Tahoma" panose="020B0604030504040204" pitchFamily="34" charset="0"/>
                <a:cs typeface="Tahoma" panose="020B0604030504040204" pitchFamily="34" charset="0"/>
              </a:rPr>
              <a:t>of moisture measurements for assimilating features such as atmospheric rivers and also land surface soil </a:t>
            </a:r>
            <a:r>
              <a:rPr lang="en-US" b="1" dirty="0" smtClean="0">
                <a:solidFill>
                  <a:srgbClr val="7030A0"/>
                </a:solidFill>
                <a:latin typeface="Tahoma" panose="020B0604030504040204" pitchFamily="34" charset="0"/>
                <a:ea typeface="Tahoma" panose="020B0604030504040204" pitchFamily="34" charset="0"/>
                <a:cs typeface="Tahoma" panose="020B0604030504040204" pitchFamily="34" charset="0"/>
              </a:rPr>
              <a:t>temperatures.</a:t>
            </a:r>
          </a:p>
          <a:p>
            <a:pPr marL="285750" indent="-285750">
              <a:lnSpc>
                <a:spcPct val="150000"/>
              </a:lnSpc>
              <a:buFont typeface="Wingdings" panose="05000000000000000000" pitchFamily="2" charset="2"/>
              <a:buChar char="Ø"/>
            </a:pPr>
            <a:r>
              <a:rPr lang="en-US" b="1" dirty="0" smtClean="0">
                <a:solidFill>
                  <a:srgbClr val="CC00CC"/>
                </a:solidFill>
                <a:latin typeface="Tahoma" panose="020B0604030504040204" pitchFamily="34" charset="0"/>
                <a:ea typeface="Tahoma" panose="020B0604030504040204" pitchFamily="34" charset="0"/>
                <a:cs typeface="Tahoma" panose="020B0604030504040204" pitchFamily="34" charset="0"/>
              </a:rPr>
              <a:t>Rain </a:t>
            </a:r>
            <a:r>
              <a:rPr lang="en-US" b="1" dirty="0">
                <a:solidFill>
                  <a:srgbClr val="CC00CC"/>
                </a:solidFill>
                <a:latin typeface="Tahoma" panose="020B0604030504040204" pitchFamily="34" charset="0"/>
                <a:ea typeface="Tahoma" panose="020B0604030504040204" pitchFamily="34" charset="0"/>
                <a:cs typeface="Tahoma" panose="020B0604030504040204" pitchFamily="34" charset="0"/>
              </a:rPr>
              <a:t>rate initialization using  high resolution modeling for </a:t>
            </a:r>
            <a:r>
              <a:rPr lang="en-US" b="1" dirty="0" smtClean="0">
                <a:solidFill>
                  <a:srgbClr val="CC00CC"/>
                </a:solidFill>
                <a:latin typeface="Tahoma" panose="020B0604030504040204" pitchFamily="34" charset="0"/>
                <a:ea typeface="Tahoma" panose="020B0604030504040204" pitchFamily="34" charset="0"/>
                <a:cs typeface="Tahoma" panose="020B0604030504040204" pitchFamily="34" charset="0"/>
              </a:rPr>
              <a:t>extreme events</a:t>
            </a:r>
            <a:r>
              <a:rPr lang="en-US" b="1" dirty="0">
                <a:solidFill>
                  <a:srgbClr val="CC00CC"/>
                </a:solidFill>
                <a:latin typeface="Tahoma" panose="020B0604030504040204" pitchFamily="34" charset="0"/>
                <a:ea typeface="Tahoma" panose="020B0604030504040204" pitchFamily="34" charset="0"/>
                <a:cs typeface="Tahoma" panose="020B0604030504040204" pitchFamily="34" charset="0"/>
              </a:rPr>
              <a:t>. </a:t>
            </a:r>
            <a:br>
              <a:rPr lang="en-US" b="1" dirty="0">
                <a:solidFill>
                  <a:srgbClr val="CC00CC"/>
                </a:solidFill>
                <a:latin typeface="Tahoma" panose="020B0604030504040204" pitchFamily="34" charset="0"/>
                <a:ea typeface="Tahoma" panose="020B0604030504040204" pitchFamily="34" charset="0"/>
                <a:cs typeface="Tahoma" panose="020B0604030504040204" pitchFamily="34" charset="0"/>
              </a:rPr>
            </a:br>
            <a:r>
              <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Physical </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initialization seems to consistently show high rain rate initialization skills (for pattern correlations skills are generally greater than 90 percent). </a:t>
            </a:r>
            <a:endPar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Font typeface="Wingdings" panose="05000000000000000000" pitchFamily="2" charset="2"/>
              <a:buChar char="Ø"/>
            </a:pPr>
            <a:r>
              <a:rPr lang="en-US" b="1" dirty="0" smtClean="0">
                <a:solidFill>
                  <a:srgbClr val="008080"/>
                </a:solidFill>
                <a:latin typeface="Tahoma" panose="020B0604030504040204" pitchFamily="34" charset="0"/>
                <a:ea typeface="Tahoma" panose="020B0604030504040204" pitchFamily="34" charset="0"/>
                <a:cs typeface="Tahoma" panose="020B0604030504040204" pitchFamily="34" charset="0"/>
              </a:rPr>
              <a:t>An </a:t>
            </a:r>
            <a:r>
              <a:rPr lang="en-US" b="1" dirty="0">
                <a:solidFill>
                  <a:srgbClr val="008080"/>
                </a:solidFill>
                <a:latin typeface="Tahoma" panose="020B0604030504040204" pitchFamily="34" charset="0"/>
                <a:ea typeface="Tahoma" panose="020B0604030504040204" pitchFamily="34" charset="0"/>
                <a:cs typeface="Tahoma" panose="020B0604030504040204" pitchFamily="34" charset="0"/>
              </a:rPr>
              <a:t>ensemble of forecasts should be used to identify possibilities for extended duration growth of amplitudes and geographical distributions of Buoyancy and CAPE over a prospective  heavy rain areas. This ensemble should explore the </a:t>
            </a:r>
            <a:r>
              <a:rPr lang="en-US" b="1" dirty="0" smtClean="0">
                <a:solidFill>
                  <a:srgbClr val="008080"/>
                </a:solidFill>
                <a:latin typeface="Tahoma" panose="020B0604030504040204" pitchFamily="34" charset="0"/>
                <a:ea typeface="Tahoma" panose="020B0604030504040204" pitchFamily="34" charset="0"/>
                <a:cs typeface="Tahoma" panose="020B0604030504040204" pitchFamily="34" charset="0"/>
              </a:rPr>
              <a:t>impacts </a:t>
            </a:r>
            <a:r>
              <a:rPr lang="en-US" b="1" dirty="0">
                <a:solidFill>
                  <a:srgbClr val="008080"/>
                </a:solidFill>
                <a:latin typeface="Tahoma" panose="020B0604030504040204" pitchFamily="34" charset="0"/>
                <a:ea typeface="Tahoma" panose="020B0604030504040204" pitchFamily="34" charset="0"/>
                <a:cs typeface="Tahoma" panose="020B0604030504040204" pitchFamily="34" charset="0"/>
              </a:rPr>
              <a:t>of perturbations of the warm land surface regions  and of moist rivers  (originating from neighboring oceans) on heavy rainfall events. </a:t>
            </a:r>
          </a:p>
          <a:p>
            <a:pPr marL="285750" indent="-285750" algn="just">
              <a:buFont typeface="Wingdings" panose="05000000000000000000" pitchFamily="2" charset="2"/>
              <a:buChar char="Ø"/>
            </a:pPr>
            <a:endParaRPr 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Ø"/>
            </a:pP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endParaRPr lang="en-US" b="1" dirty="0">
              <a:solidFill>
                <a:srgbClr val="CC00CC"/>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7" name="TextBox 6"/>
          <p:cNvSpPr txBox="1"/>
          <p:nvPr/>
        </p:nvSpPr>
        <p:spPr>
          <a:xfrm>
            <a:off x="3123513" y="209490"/>
            <a:ext cx="2026389" cy="461665"/>
          </a:xfrm>
          <a:prstGeom prst="rect">
            <a:avLst/>
          </a:prstGeom>
          <a:noFill/>
        </p:spPr>
        <p:txBody>
          <a:bodyPr wrap="none" rtlCol="0">
            <a:spAutoFit/>
          </a:bodyPr>
          <a:lstStyle/>
          <a:p>
            <a:pPr algn="ctr"/>
            <a:r>
              <a:rPr lang="en-US" sz="2400" b="1" dirty="0" smtClean="0"/>
              <a:t>CONCLUSIONS</a:t>
            </a:r>
            <a:endParaRPr lang="en-US" sz="2400" b="1" dirty="0"/>
          </a:p>
        </p:txBody>
      </p:sp>
    </p:spTree>
    <p:extLst>
      <p:ext uri="{BB962C8B-B14F-4D97-AF65-F5344CB8AC3E}">
        <p14:creationId xmlns:p14="http://schemas.microsoft.com/office/powerpoint/2010/main" val="3408263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8127" y="152400"/>
            <a:ext cx="4642945" cy="1219200"/>
          </a:xfrm>
        </p:spPr>
        <p:txBody>
          <a:bodyPr>
            <a:noAutofit/>
          </a:bodyPr>
          <a:lstStyle/>
          <a:p>
            <a:pPr marL="0" indent="0" algn="ctr">
              <a:buNone/>
            </a:pPr>
            <a:r>
              <a:rPr lang="en-US" sz="4400" b="1" dirty="0" smtClean="0">
                <a:solidFill>
                  <a:srgbClr val="008080"/>
                </a:solidFill>
                <a:latin typeface="Tempus Sans ITC" panose="04020404030D07020202" pitchFamily="82" charset="0"/>
                <a:cs typeface="Arabic Typesetting" panose="03020402040406030203" pitchFamily="66" charset="-78"/>
              </a:rPr>
              <a:t>THANKS..</a:t>
            </a:r>
            <a:endParaRPr lang="en-US" sz="4400" b="1" dirty="0">
              <a:solidFill>
                <a:srgbClr val="008080"/>
              </a:solidFill>
              <a:latin typeface="Tempus Sans ITC" panose="04020404030D07020202" pitchFamily="82" charset="0"/>
              <a:cs typeface="Arabic Typesetting" panose="03020402040406030203" pitchFamily="66" charset="-78"/>
            </a:endParaRPr>
          </a:p>
        </p:txBody>
      </p:sp>
      <p:sp>
        <p:nvSpPr>
          <p:cNvPr id="2" name="Slide Number Placeholder 1"/>
          <p:cNvSpPr>
            <a:spLocks noGrp="1"/>
          </p:cNvSpPr>
          <p:nvPr>
            <p:ph type="sldNum" sz="quarter" idx="12"/>
          </p:nvPr>
        </p:nvSpPr>
        <p:spPr/>
        <p:txBody>
          <a:bodyPr/>
          <a:lstStyle/>
          <a:p>
            <a:fld id="{F6C20618-1625-4C1B-B027-7DF2EBB9C431}" type="slidenum">
              <a:rPr lang="en-US" smtClean="0"/>
              <a:pPr/>
              <a:t>45</a:t>
            </a:fld>
            <a:endParaRPr lang="en-US"/>
          </a:p>
        </p:txBody>
      </p:sp>
      <p:pic>
        <p:nvPicPr>
          <p:cNvPr id="25604" name="Picture 4" descr="http://i.dailymail.co.uk/i/pix/2013/06/20/article-2345206-1A69DD8C000005DC-598_634x4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79248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01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isocrone30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0988"/>
            <a:ext cx="56705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isocrone40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52788"/>
            <a:ext cx="567055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3"/>
          <p:cNvSpPr txBox="1">
            <a:spLocks noChangeArrowheads="1"/>
          </p:cNvSpPr>
          <p:nvPr/>
        </p:nvSpPr>
        <p:spPr bwMode="auto">
          <a:xfrm>
            <a:off x="6059488" y="4800600"/>
            <a:ext cx="2971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IN" altLang="en-US" sz="1600" b="1" dirty="0" smtClean="0">
                <a:solidFill>
                  <a:schemeClr val="accent2">
                    <a:lumMod val="50000"/>
                  </a:schemeClr>
                </a:solidFill>
              </a:rPr>
              <a:t>Movement of Isochrones of Rainfall In Coupled Model During Onset/Progress of Monsoon</a:t>
            </a:r>
          </a:p>
        </p:txBody>
      </p:sp>
      <p:sp>
        <p:nvSpPr>
          <p:cNvPr id="4101" name="Rectangle 4"/>
          <p:cNvSpPr>
            <a:spLocks noChangeArrowheads="1"/>
          </p:cNvSpPr>
          <p:nvPr/>
        </p:nvSpPr>
        <p:spPr bwMode="auto">
          <a:xfrm>
            <a:off x="2362200" y="74613"/>
            <a:ext cx="1143000"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UKMO-GS4</a:t>
            </a:r>
          </a:p>
        </p:txBody>
      </p:sp>
      <p:sp>
        <p:nvSpPr>
          <p:cNvPr id="4102" name="Rectangle 5"/>
          <p:cNvSpPr>
            <a:spLocks noChangeArrowheads="1"/>
          </p:cNvSpPr>
          <p:nvPr/>
        </p:nvSpPr>
        <p:spPr bwMode="auto">
          <a:xfrm>
            <a:off x="4114800" y="74613"/>
            <a:ext cx="1143000"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CFSV2</a:t>
            </a:r>
          </a:p>
        </p:txBody>
      </p:sp>
      <p:sp>
        <p:nvSpPr>
          <p:cNvPr id="4103" name="Rectangle 6"/>
          <p:cNvSpPr>
            <a:spLocks noChangeArrowheads="1"/>
          </p:cNvSpPr>
          <p:nvPr/>
        </p:nvSpPr>
        <p:spPr bwMode="auto">
          <a:xfrm>
            <a:off x="609600" y="55563"/>
            <a:ext cx="1143000"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OBS</a:t>
            </a:r>
          </a:p>
        </p:txBody>
      </p:sp>
      <p:sp>
        <p:nvSpPr>
          <p:cNvPr id="4104" name="Rectangle 7"/>
          <p:cNvSpPr>
            <a:spLocks noChangeArrowheads="1"/>
          </p:cNvSpPr>
          <p:nvPr/>
        </p:nvSpPr>
        <p:spPr bwMode="auto">
          <a:xfrm>
            <a:off x="6397625" y="742950"/>
            <a:ext cx="258127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800" b="1">
                <a:solidFill>
                  <a:srgbClr val="002060"/>
                </a:solidFill>
                <a:latin typeface="Arial" charset="0"/>
              </a:rPr>
              <a:t>7-days mean climatological rainfall (mm/day)</a:t>
            </a:r>
          </a:p>
          <a:p>
            <a:pPr algn="ctr" eaLnBrk="1" hangingPunct="1">
              <a:spcBef>
                <a:spcPct val="0"/>
              </a:spcBef>
              <a:buFontTx/>
              <a:buNone/>
            </a:pPr>
            <a:endParaRPr lang="en-IN" altLang="en-US" sz="1800" b="1">
              <a:solidFill>
                <a:srgbClr val="002060"/>
              </a:solidFill>
              <a:latin typeface="Arial" charset="0"/>
            </a:endParaRPr>
          </a:p>
          <a:p>
            <a:pPr algn="ctr" eaLnBrk="1" hangingPunct="1">
              <a:spcBef>
                <a:spcPct val="0"/>
              </a:spcBef>
              <a:buFontTx/>
              <a:buNone/>
            </a:pPr>
            <a:endParaRPr lang="en-IN" altLang="en-US" sz="1800" b="1">
              <a:solidFill>
                <a:srgbClr val="002060"/>
              </a:solidFill>
              <a:latin typeface="Arial" charset="0"/>
            </a:endParaRPr>
          </a:p>
          <a:p>
            <a:pPr algn="ctr" eaLnBrk="1" hangingPunct="1">
              <a:spcBef>
                <a:spcPct val="0"/>
              </a:spcBef>
              <a:buFontTx/>
              <a:buNone/>
            </a:pPr>
            <a:endParaRPr lang="en-IN" altLang="en-US" sz="1800" b="1">
              <a:solidFill>
                <a:srgbClr val="002060"/>
              </a:solidFill>
              <a:latin typeface="Arial" charset="0"/>
            </a:endParaRPr>
          </a:p>
          <a:p>
            <a:pPr algn="ctr" eaLnBrk="1" hangingPunct="1">
              <a:spcBef>
                <a:spcPct val="0"/>
              </a:spcBef>
              <a:buFontTx/>
              <a:buNone/>
            </a:pPr>
            <a:r>
              <a:rPr lang="en-IN" altLang="en-US" sz="1800" b="1">
                <a:solidFill>
                  <a:srgbClr val="002060"/>
                </a:solidFill>
                <a:latin typeface="Arial" charset="0"/>
              </a:rPr>
              <a:t>Calendar day </a:t>
            </a:r>
          </a:p>
          <a:p>
            <a:pPr algn="ctr" eaLnBrk="1" hangingPunct="1">
              <a:spcBef>
                <a:spcPct val="0"/>
              </a:spcBef>
              <a:buFontTx/>
              <a:buNone/>
            </a:pPr>
            <a:r>
              <a:rPr lang="en-IN" altLang="en-US" sz="1800" b="1">
                <a:solidFill>
                  <a:srgbClr val="002060"/>
                </a:solidFill>
                <a:latin typeface="Arial" charset="0"/>
              </a:rPr>
              <a:t>based climatology of isochrone motion</a:t>
            </a:r>
          </a:p>
          <a:p>
            <a:pPr algn="ctr" eaLnBrk="1" hangingPunct="1">
              <a:spcBef>
                <a:spcPct val="0"/>
              </a:spcBef>
              <a:buFontTx/>
              <a:buNone/>
            </a:pPr>
            <a:endParaRPr lang="en-IN" altLang="en-US" sz="1800" b="1">
              <a:solidFill>
                <a:srgbClr val="002060"/>
              </a:solidFill>
              <a:latin typeface="Arial" charset="0"/>
            </a:endParaRPr>
          </a:p>
          <a:p>
            <a:pPr algn="ctr" eaLnBrk="1" hangingPunct="1">
              <a:spcBef>
                <a:spcPct val="0"/>
              </a:spcBef>
              <a:buFontTx/>
              <a:buNone/>
            </a:pPr>
            <a:r>
              <a:rPr lang="en-IN" altLang="en-US" sz="1800" b="1">
                <a:solidFill>
                  <a:srgbClr val="FF0000"/>
                </a:solidFill>
                <a:latin typeface="Arial" charset="0"/>
              </a:rPr>
              <a:t>8-14 June</a:t>
            </a:r>
          </a:p>
          <a:p>
            <a:pPr algn="ctr" eaLnBrk="1" hangingPunct="1">
              <a:spcBef>
                <a:spcPct val="0"/>
              </a:spcBef>
              <a:buFontTx/>
              <a:buNone/>
            </a:pPr>
            <a:r>
              <a:rPr lang="en-IN" altLang="en-US" sz="1800" b="1">
                <a:solidFill>
                  <a:srgbClr val="FF0000"/>
                </a:solidFill>
                <a:latin typeface="Arial" charset="0"/>
              </a:rPr>
              <a:t>15-21 June</a:t>
            </a:r>
          </a:p>
          <a:p>
            <a:pPr algn="ctr" eaLnBrk="1" hangingPunct="1">
              <a:spcBef>
                <a:spcPct val="0"/>
              </a:spcBef>
              <a:buFontTx/>
              <a:buNone/>
            </a:pPr>
            <a:r>
              <a:rPr lang="en-IN" altLang="en-US" sz="1800" b="1">
                <a:solidFill>
                  <a:srgbClr val="FF0000"/>
                </a:solidFill>
                <a:latin typeface="Arial" charset="0"/>
              </a:rPr>
              <a:t>22-28 June</a:t>
            </a:r>
          </a:p>
          <a:p>
            <a:pPr algn="ctr" eaLnBrk="1" hangingPunct="1">
              <a:spcBef>
                <a:spcPct val="0"/>
              </a:spcBef>
              <a:buFontTx/>
              <a:buNone/>
            </a:pPr>
            <a:r>
              <a:rPr lang="en-IN" altLang="en-US" sz="1800" b="1">
                <a:solidFill>
                  <a:srgbClr val="FF0000"/>
                </a:solidFill>
                <a:latin typeface="Arial" charset="0"/>
              </a:rPr>
              <a:t>29 June-5 July </a:t>
            </a:r>
          </a:p>
        </p:txBody>
      </p:sp>
    </p:spTree>
    <p:extLst>
      <p:ext uri="{BB962C8B-B14F-4D97-AF65-F5344CB8AC3E}">
        <p14:creationId xmlns:p14="http://schemas.microsoft.com/office/powerpoint/2010/main" val="817368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76200" y="849313"/>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IN" altLang="en-US" sz="1800" b="1">
                <a:latin typeface="Arial" charset="0"/>
              </a:rPr>
              <a:t>             Central Indian Region                                  Bay of Bengal Region</a:t>
            </a:r>
          </a:p>
        </p:txBody>
      </p:sp>
      <p:pic>
        <p:nvPicPr>
          <p:cNvPr id="5123" name="Picture 2" descr="lattime_clim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451643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descr="lattime_clim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438" y="1371600"/>
            <a:ext cx="4373562"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4"/>
          <p:cNvSpPr>
            <a:spLocks noChangeArrowheads="1"/>
          </p:cNvSpPr>
          <p:nvPr/>
        </p:nvSpPr>
        <p:spPr bwMode="auto">
          <a:xfrm rot="-5400000">
            <a:off x="-151606" y="3961606"/>
            <a:ext cx="1143000" cy="23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UKMO-GS4</a:t>
            </a:r>
          </a:p>
        </p:txBody>
      </p:sp>
      <p:sp>
        <p:nvSpPr>
          <p:cNvPr id="5126" name="Rectangle 5"/>
          <p:cNvSpPr>
            <a:spLocks noChangeArrowheads="1"/>
          </p:cNvSpPr>
          <p:nvPr/>
        </p:nvSpPr>
        <p:spPr bwMode="auto">
          <a:xfrm rot="-5400000">
            <a:off x="-15081" y="2869406"/>
            <a:ext cx="838200" cy="23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CFSV2</a:t>
            </a:r>
          </a:p>
        </p:txBody>
      </p:sp>
      <p:sp>
        <p:nvSpPr>
          <p:cNvPr id="5127" name="Rectangle 6"/>
          <p:cNvSpPr>
            <a:spLocks noChangeArrowheads="1"/>
          </p:cNvSpPr>
          <p:nvPr/>
        </p:nvSpPr>
        <p:spPr bwMode="auto">
          <a:xfrm rot="-5400000">
            <a:off x="13494" y="1932781"/>
            <a:ext cx="742950" cy="23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OBS</a:t>
            </a:r>
          </a:p>
        </p:txBody>
      </p:sp>
      <p:sp>
        <p:nvSpPr>
          <p:cNvPr id="5128" name="Rectangle 7"/>
          <p:cNvSpPr>
            <a:spLocks noChangeArrowheads="1"/>
          </p:cNvSpPr>
          <p:nvPr/>
        </p:nvSpPr>
        <p:spPr bwMode="auto">
          <a:xfrm rot="-5400000">
            <a:off x="4601369" y="3937794"/>
            <a:ext cx="1143000" cy="23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UKMO-GS4</a:t>
            </a:r>
          </a:p>
        </p:txBody>
      </p:sp>
      <p:sp>
        <p:nvSpPr>
          <p:cNvPr id="5129" name="Rectangle 8"/>
          <p:cNvSpPr>
            <a:spLocks noChangeArrowheads="1"/>
          </p:cNvSpPr>
          <p:nvPr/>
        </p:nvSpPr>
        <p:spPr bwMode="auto">
          <a:xfrm rot="-5400000">
            <a:off x="4737894" y="2844006"/>
            <a:ext cx="838200" cy="23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CFSV2</a:t>
            </a:r>
          </a:p>
        </p:txBody>
      </p:sp>
      <p:sp>
        <p:nvSpPr>
          <p:cNvPr id="5130" name="Rectangle 9"/>
          <p:cNvSpPr>
            <a:spLocks noChangeArrowheads="1"/>
          </p:cNvSpPr>
          <p:nvPr/>
        </p:nvSpPr>
        <p:spPr bwMode="auto">
          <a:xfrm rot="-5400000">
            <a:off x="4765676" y="1908175"/>
            <a:ext cx="742950"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IN" altLang="en-US" sz="1500" b="1">
                <a:solidFill>
                  <a:srgbClr val="002060"/>
                </a:solidFill>
                <a:latin typeface="Arial" charset="0"/>
              </a:rPr>
              <a:t>OBS</a:t>
            </a:r>
          </a:p>
        </p:txBody>
      </p:sp>
      <p:sp>
        <p:nvSpPr>
          <p:cNvPr id="2" name="Rectangle 1"/>
          <p:cNvSpPr/>
          <p:nvPr/>
        </p:nvSpPr>
        <p:spPr>
          <a:xfrm>
            <a:off x="288925" y="6350"/>
            <a:ext cx="8550275" cy="708025"/>
          </a:xfrm>
          <a:prstGeom prst="rect">
            <a:avLst/>
          </a:prstGeom>
        </p:spPr>
        <p:txBody>
          <a:bodyPr>
            <a:spAutoFit/>
          </a:bodyPr>
          <a:lstStyle/>
          <a:p>
            <a:pPr algn="ctr">
              <a:defRPr/>
            </a:pPr>
            <a:r>
              <a:rPr lang="en-IN" altLang="en-US" sz="2000" b="1" dirty="0">
                <a:solidFill>
                  <a:srgbClr val="C00000"/>
                </a:solidFill>
              </a:rPr>
              <a:t>Latitude-Time section (</a:t>
            </a:r>
            <a:r>
              <a:rPr lang="en-IN" altLang="en-US" sz="2000" b="1" dirty="0">
                <a:solidFill>
                  <a:schemeClr val="accent1">
                    <a:lumMod val="50000"/>
                  </a:schemeClr>
                </a:solidFill>
              </a:rPr>
              <a:t>Zonally averaged</a:t>
            </a:r>
            <a:r>
              <a:rPr lang="en-IN" altLang="en-US" sz="2000" b="1" dirty="0">
                <a:solidFill>
                  <a:srgbClr val="C00000"/>
                </a:solidFill>
              </a:rPr>
              <a:t>) of </a:t>
            </a:r>
          </a:p>
          <a:p>
            <a:pPr algn="ctr">
              <a:defRPr/>
            </a:pPr>
            <a:r>
              <a:rPr lang="en-IN" altLang="en-US" sz="2000" b="1" dirty="0">
                <a:solidFill>
                  <a:schemeClr val="accent6">
                    <a:lumMod val="50000"/>
                  </a:schemeClr>
                </a:solidFill>
              </a:rPr>
              <a:t>Climatological Rainfall </a:t>
            </a:r>
            <a:r>
              <a:rPr lang="en-IN" altLang="en-US" sz="2000" b="1" dirty="0">
                <a:solidFill>
                  <a:srgbClr val="C00000"/>
                </a:solidFill>
              </a:rPr>
              <a:t>(mm/day): </a:t>
            </a:r>
            <a:r>
              <a:rPr lang="en-IN" altLang="en-US" sz="2000" b="1" dirty="0">
                <a:solidFill>
                  <a:srgbClr val="7030A0"/>
                </a:solidFill>
              </a:rPr>
              <a:t>11May-31July</a:t>
            </a:r>
          </a:p>
        </p:txBody>
      </p:sp>
    </p:spTree>
    <p:extLst>
      <p:ext uri="{BB962C8B-B14F-4D97-AF65-F5344CB8AC3E}">
        <p14:creationId xmlns:p14="http://schemas.microsoft.com/office/powerpoint/2010/main" val="3849227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81470"/>
            <a:ext cx="8763000" cy="6147930"/>
          </a:xfrm>
        </p:spPr>
        <p:txBody>
          <a:bodyPr lIns="0" tIns="0" rIns="0" bIns="0">
            <a:normAutofit fontScale="90000"/>
          </a:bodyPr>
          <a:lstStyle/>
          <a:p>
            <a:r>
              <a:rPr lang="en-US" sz="4000" dirty="0"/>
              <a:t> </a:t>
            </a:r>
            <a:br>
              <a:rPr lang="en-US" sz="4000" dirty="0"/>
            </a:br>
            <a:r>
              <a:rPr lang="en-US" sz="4000" dirty="0" smtClean="0"/>
              <a:t/>
            </a:r>
            <a:br>
              <a:rPr lang="en-US" sz="4000" dirty="0" smtClean="0"/>
            </a:br>
            <a:r>
              <a:rPr lang="en-US" b="1" i="1" dirty="0" smtClean="0">
                <a:solidFill>
                  <a:srgbClr val="0000CC"/>
                </a:solidFill>
              </a:rPr>
              <a:t>March of Buoyancy Elements during Extreme Monsoon Rainfall</a:t>
            </a:r>
            <a:r>
              <a:rPr lang="en-US" sz="4000" b="1" i="1" dirty="0"/>
              <a:t/>
            </a:r>
            <a:br>
              <a:rPr lang="en-US" sz="4000" b="1" i="1" dirty="0"/>
            </a:br>
            <a:r>
              <a:rPr lang="en-US" sz="4000" dirty="0"/>
              <a:t/>
            </a:r>
            <a:br>
              <a:rPr lang="en-US" sz="4000" dirty="0"/>
            </a:br>
            <a:r>
              <a:rPr lang="en-US" sz="4000" b="1" dirty="0" smtClean="0">
                <a:solidFill>
                  <a:srgbClr val="C00000"/>
                </a:solidFill>
              </a:rPr>
              <a:t>T.N. KRISHNAMURTI</a:t>
            </a:r>
            <a:r>
              <a:rPr lang="en-US" sz="4000" b="1" baseline="30000" dirty="0" smtClean="0"/>
              <a:t/>
            </a:r>
            <a:br>
              <a:rPr lang="en-US" sz="4000" b="1" baseline="30000" dirty="0" smtClean="0"/>
            </a:br>
            <a:r>
              <a:rPr lang="en-US" sz="4000" b="1" baseline="30000" dirty="0"/>
              <a:t/>
            </a:r>
            <a:br>
              <a:rPr lang="en-US" sz="4000" b="1" baseline="30000" dirty="0"/>
            </a:br>
            <a:r>
              <a:rPr lang="en-US" sz="4000" b="1" baseline="30000" dirty="0" smtClean="0"/>
              <a:t/>
            </a:r>
            <a:br>
              <a:rPr lang="en-US" sz="4000" b="1" baseline="30000" dirty="0" smtClean="0"/>
            </a:br>
            <a:r>
              <a:rPr lang="en-US" sz="4000" baseline="30000" dirty="0" smtClean="0"/>
              <a:t/>
            </a:r>
            <a:br>
              <a:rPr lang="en-US" sz="4000" baseline="30000" dirty="0" smtClean="0"/>
            </a:br>
            <a:r>
              <a:rPr lang="en-US" sz="4000" baseline="30000" dirty="0"/>
              <a:t/>
            </a:r>
            <a:br>
              <a:rPr lang="en-US" sz="4000" baseline="30000" dirty="0"/>
            </a:br>
            <a:r>
              <a:rPr lang="en-US" sz="2200" b="1" dirty="0" smtClean="0">
                <a:solidFill>
                  <a:srgbClr val="008000"/>
                </a:solidFill>
              </a:rPr>
              <a:t>Collaborators Drs   </a:t>
            </a:r>
            <a:r>
              <a:rPr lang="en-US" sz="2200" b="1" dirty="0" smtClean="0">
                <a:solidFill>
                  <a:srgbClr val="C00000"/>
                </a:solidFill>
              </a:rPr>
              <a:t>Vinay Kumar, </a:t>
            </a:r>
            <a:r>
              <a:rPr lang="en-US" sz="2200" b="1" baseline="30000" dirty="0" smtClean="0">
                <a:solidFill>
                  <a:srgbClr val="C00000"/>
                </a:solidFill>
              </a:rPr>
              <a:t> </a:t>
            </a:r>
            <a:r>
              <a:rPr lang="en-US" sz="2200" b="1" dirty="0" smtClean="0">
                <a:solidFill>
                  <a:srgbClr val="C00000"/>
                </a:solidFill>
              </a:rPr>
              <a:t>A. Simon</a:t>
            </a:r>
            <a:r>
              <a:rPr lang="en-US" sz="2200" b="1" dirty="0" smtClean="0"/>
              <a:t>,</a:t>
            </a:r>
            <a:r>
              <a:rPr lang="en-US" sz="2200" b="1" dirty="0" smtClean="0">
                <a:solidFill>
                  <a:srgbClr val="C00000"/>
                </a:solidFill>
              </a:rPr>
              <a:t> A. Thomas</a:t>
            </a:r>
            <a:r>
              <a:rPr lang="en-US" sz="2200" b="1" dirty="0" smtClean="0"/>
              <a:t>,</a:t>
            </a:r>
            <a:r>
              <a:rPr lang="en-US" sz="2200" b="1" dirty="0" smtClean="0">
                <a:solidFill>
                  <a:srgbClr val="008000"/>
                </a:solidFill>
              </a:rPr>
              <a:t/>
            </a:r>
            <a:br>
              <a:rPr lang="en-US" sz="2200" b="1" dirty="0" smtClean="0">
                <a:solidFill>
                  <a:srgbClr val="008000"/>
                </a:solidFill>
              </a:rPr>
            </a:br>
            <a:r>
              <a:rPr lang="en-US" sz="2200" b="1" dirty="0" smtClean="0">
                <a:solidFill>
                  <a:srgbClr val="008000"/>
                </a:solidFill>
              </a:rPr>
              <a:t>                            </a:t>
            </a:r>
            <a:r>
              <a:rPr lang="en-US" sz="2200" b="1" dirty="0" smtClean="0">
                <a:solidFill>
                  <a:schemeClr val="tx2">
                    <a:lumMod val="60000"/>
                    <a:lumOff val="40000"/>
                  </a:schemeClr>
                </a:solidFill>
              </a:rPr>
              <a:t>A </a:t>
            </a:r>
            <a:r>
              <a:rPr lang="en-US" sz="2200" b="1" dirty="0" err="1" smtClean="0">
                <a:solidFill>
                  <a:schemeClr val="tx2">
                    <a:lumMod val="60000"/>
                    <a:lumOff val="40000"/>
                  </a:schemeClr>
                </a:solidFill>
              </a:rPr>
              <a:t>Bharadwaj</a:t>
            </a:r>
            <a:r>
              <a:rPr lang="en-US" sz="2200" b="1" dirty="0" smtClean="0">
                <a:solidFill>
                  <a:schemeClr val="tx2">
                    <a:lumMod val="60000"/>
                    <a:lumOff val="40000"/>
                  </a:schemeClr>
                </a:solidFill>
              </a:rPr>
              <a:t> &amp; S. Das</a:t>
            </a:r>
            <a:br>
              <a:rPr lang="en-US" sz="2200" b="1" dirty="0" smtClean="0">
                <a:solidFill>
                  <a:schemeClr val="tx2">
                    <a:lumMod val="60000"/>
                    <a:lumOff val="40000"/>
                  </a:schemeClr>
                </a:solidFill>
              </a:rPr>
            </a:br>
            <a:r>
              <a:rPr lang="en-US" sz="2200" b="1" dirty="0" smtClean="0">
                <a:solidFill>
                  <a:schemeClr val="tx2">
                    <a:lumMod val="60000"/>
                    <a:lumOff val="40000"/>
                  </a:schemeClr>
                </a:solidFill>
              </a:rPr>
              <a:t/>
            </a:r>
            <a:br>
              <a:rPr lang="en-US" sz="2200" b="1" dirty="0" smtClean="0">
                <a:solidFill>
                  <a:schemeClr val="tx2">
                    <a:lumMod val="60000"/>
                    <a:lumOff val="40000"/>
                  </a:schemeClr>
                </a:solidFill>
              </a:rPr>
            </a:br>
            <a:r>
              <a:rPr lang="en-US" sz="2200" dirty="0" smtClean="0">
                <a:solidFill>
                  <a:srgbClr val="C00000"/>
                </a:solidFill>
                <a:latin typeface="Franklin Gothic Heavy" panose="020B0903020102020204" pitchFamily="34" charset="0"/>
              </a:rPr>
              <a:t> FLORIDA STATE UNIVERSITY, USA</a:t>
            </a:r>
            <a:br>
              <a:rPr lang="en-US" sz="2200" dirty="0" smtClean="0">
                <a:solidFill>
                  <a:srgbClr val="C00000"/>
                </a:solidFill>
                <a:latin typeface="Franklin Gothic Heavy" panose="020B0903020102020204" pitchFamily="34" charset="0"/>
              </a:rPr>
            </a:br>
            <a:r>
              <a:rPr lang="en-US" sz="2200" dirty="0" smtClean="0">
                <a:latin typeface="Franklin Gothic Heavy" panose="020B0903020102020204" pitchFamily="34" charset="0"/>
              </a:rPr>
              <a:t/>
            </a:r>
            <a:br>
              <a:rPr lang="en-US" sz="2200" dirty="0" smtClean="0">
                <a:latin typeface="Franklin Gothic Heavy" panose="020B0903020102020204" pitchFamily="34" charset="0"/>
              </a:rPr>
            </a:br>
            <a:r>
              <a:rPr lang="en-US" sz="4000" dirty="0" smtClean="0"/>
              <a:t>  </a:t>
            </a:r>
            <a:r>
              <a:rPr lang="en-US" sz="4000" dirty="0"/>
              <a:t/>
            </a:r>
            <a:br>
              <a:rPr lang="en-US" sz="4000" dirty="0"/>
            </a:br>
            <a:r>
              <a:rPr lang="en-US" sz="4000" dirty="0" smtClean="0"/>
              <a:t> </a:t>
            </a:r>
            <a:endParaRPr lang="en-US" b="1" dirty="0">
              <a:solidFill>
                <a:srgbClr val="C00000"/>
              </a:solidFill>
              <a:latin typeface="Bell MT" pitchFamily="18" charset="0"/>
              <a:cs typeface="Aharoni" pitchFamily="2" charset="-79"/>
            </a:endParaRPr>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9642"/>
          <a:stretch/>
        </p:blipFill>
        <p:spPr bwMode="auto">
          <a:xfrm>
            <a:off x="4185771" y="3276600"/>
            <a:ext cx="12474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F6C20618-1625-4C1B-B027-7DF2EBB9C431}" type="slidenum">
              <a:rPr lang="en-US" smtClean="0"/>
              <a:pPr/>
              <a:t>7</a:t>
            </a:fld>
            <a:endParaRPr lang="en-US" dirty="0"/>
          </a:p>
        </p:txBody>
      </p:sp>
    </p:spTree>
    <p:extLst>
      <p:ext uri="{BB962C8B-B14F-4D97-AF65-F5344CB8AC3E}">
        <p14:creationId xmlns:p14="http://schemas.microsoft.com/office/powerpoint/2010/main" val="3554330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8</a:t>
            </a:fld>
            <a:endParaRPr lang="en-US"/>
          </a:p>
        </p:txBody>
      </p:sp>
      <p:sp>
        <p:nvSpPr>
          <p:cNvPr id="5" name="TextBox 4"/>
          <p:cNvSpPr txBox="1"/>
          <p:nvPr/>
        </p:nvSpPr>
        <p:spPr>
          <a:xfrm>
            <a:off x="228600" y="1252182"/>
            <a:ext cx="8458200" cy="4467057"/>
          </a:xfrm>
          <a:prstGeom prst="rect">
            <a:avLst/>
          </a:prstGeom>
          <a:noFill/>
        </p:spPr>
        <p:txBody>
          <a:bodyPr wrap="square" rtlCol="0">
            <a:spAutoFit/>
          </a:bodyPr>
          <a:lstStyle/>
          <a:p>
            <a:pPr>
              <a:lnSpc>
                <a:spcPct val="150000"/>
              </a:lnSpc>
            </a:pPr>
            <a:r>
              <a:rPr lang="en-US" sz="2400" b="1" dirty="0" smtClean="0">
                <a:solidFill>
                  <a:schemeClr val="accent2">
                    <a:lumMod val="75000"/>
                  </a:schemeClr>
                </a:solidFill>
              </a:rPr>
              <a:t>This presentation includes high  resolution rain rate initialization, for cloud resolving models.</a:t>
            </a:r>
            <a:br>
              <a:rPr lang="en-US" sz="2400" b="1" dirty="0" smtClean="0">
                <a:solidFill>
                  <a:schemeClr val="accent2">
                    <a:lumMod val="75000"/>
                  </a:schemeClr>
                </a:solidFill>
              </a:rPr>
            </a:br>
            <a:r>
              <a:rPr lang="en-US" sz="2400" b="1" dirty="0" smtClean="0">
                <a:solidFill>
                  <a:srgbClr val="00B050"/>
                </a:solidFill>
              </a:rPr>
              <a:t>This  study  addresses population and amplitudes of buoyancy elements for extreme rain cases of  the Indian summer monsoon and their buoyancy budgets.</a:t>
            </a:r>
            <a:br>
              <a:rPr lang="en-US" sz="2400" b="1" dirty="0" smtClean="0">
                <a:solidFill>
                  <a:srgbClr val="00B050"/>
                </a:solidFill>
              </a:rPr>
            </a:br>
            <a:r>
              <a:rPr lang="en-US" sz="2400" dirty="0" smtClean="0"/>
              <a:t> </a:t>
            </a:r>
            <a:r>
              <a:rPr lang="en-US" sz="2400" b="1" dirty="0" smtClean="0"/>
              <a:t>The finding here relates to moist rivers with large convergence of flux of moisture that generates  a rich stream of buoyancy which are impacted by the local orography resulting in very heavy rains.</a:t>
            </a:r>
            <a:endParaRPr lang="en-US" sz="2400" b="1" dirty="0"/>
          </a:p>
        </p:txBody>
      </p:sp>
      <p:sp>
        <p:nvSpPr>
          <p:cNvPr id="6" name="TextBox 5"/>
          <p:cNvSpPr txBox="1"/>
          <p:nvPr/>
        </p:nvSpPr>
        <p:spPr>
          <a:xfrm>
            <a:off x="2525857" y="457200"/>
            <a:ext cx="3863686" cy="584775"/>
          </a:xfrm>
          <a:prstGeom prst="rect">
            <a:avLst/>
          </a:prstGeom>
          <a:noFill/>
        </p:spPr>
        <p:txBody>
          <a:bodyPr wrap="none" rtlCol="0">
            <a:spAutoFit/>
          </a:bodyPr>
          <a:lstStyle/>
          <a:p>
            <a:r>
              <a:rPr lang="en-US" sz="3200" b="1" dirty="0" smtClean="0">
                <a:solidFill>
                  <a:srgbClr val="0000FF"/>
                </a:solidFill>
              </a:rPr>
              <a:t>GOALS OF THE STUDY</a:t>
            </a:r>
            <a:endParaRPr lang="en-US" sz="3200" b="1" dirty="0">
              <a:solidFill>
                <a:srgbClr val="0000FF"/>
              </a:solidFill>
            </a:endParaRPr>
          </a:p>
        </p:txBody>
      </p:sp>
    </p:spTree>
    <p:extLst>
      <p:ext uri="{BB962C8B-B14F-4D97-AF65-F5344CB8AC3E}">
        <p14:creationId xmlns:p14="http://schemas.microsoft.com/office/powerpoint/2010/main" val="921051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C20618-1625-4C1B-B027-7DF2EBB9C431}" type="slidenum">
              <a:rPr lang="en-US" smtClean="0"/>
              <a:pPr/>
              <a:t>9</a:t>
            </a:fld>
            <a:endParaRPr lang="en-US"/>
          </a:p>
        </p:txBody>
      </p:sp>
      <p:pic>
        <p:nvPicPr>
          <p:cNvPr id="26627" name="Picture 3" descr="D:\vkumar\paper-write\Uttranchal-Flood\TRMM_00z17June201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55" b="3885"/>
          <a:stretch/>
        </p:blipFill>
        <p:spPr bwMode="auto">
          <a:xfrm>
            <a:off x="1009650" y="152400"/>
            <a:ext cx="6991350" cy="6534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7730593" y="836464"/>
            <a:ext cx="975460" cy="369332"/>
          </a:xfrm>
          <a:prstGeom prst="rect">
            <a:avLst/>
          </a:prstGeom>
          <a:noFill/>
        </p:spPr>
        <p:txBody>
          <a:bodyPr wrap="none" rtlCol="0">
            <a:spAutoFit/>
          </a:bodyPr>
          <a:lstStyle/>
          <a:p>
            <a:r>
              <a:rPr lang="en-US" dirty="0"/>
              <a:t>m</a:t>
            </a:r>
            <a:r>
              <a:rPr lang="en-US" dirty="0" smtClean="0"/>
              <a:t>m/day</a:t>
            </a:r>
            <a:endParaRPr lang="en-US" dirty="0"/>
          </a:p>
        </p:txBody>
      </p:sp>
    </p:spTree>
    <p:extLst>
      <p:ext uri="{BB962C8B-B14F-4D97-AF65-F5344CB8AC3E}">
        <p14:creationId xmlns:p14="http://schemas.microsoft.com/office/powerpoint/2010/main" val="3911075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74327</TotalTime>
  <Words>2213</Words>
  <Application>Microsoft Office PowerPoint</Application>
  <PresentationFormat>On-screen Show (4:3)</PresentationFormat>
  <Paragraphs>364</Paragraphs>
  <Slides>45</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   March of Buoyancy Elements during Extreme Monsoon Rainfall  T.N. KRISHNAMURTI     Collaborators Drs   Vinay Kumar,  A. Simon, A. Thomas,                             A Bharadwaj &amp; S. Das   FLORIDA STATE UNIVERSITY, USA      </vt:lpstr>
      <vt:lpstr>PowerPoint Presentation</vt:lpstr>
      <vt:lpstr>PowerPoint Presentation</vt:lpstr>
      <vt:lpstr>PowerPoint Presentation</vt:lpstr>
      <vt:lpstr>What is Physical Initialization?</vt:lpstr>
      <vt:lpstr>How Global Physical Initialization Performs</vt:lpstr>
      <vt:lpstr>Physical Initialization for Cloud Resolving Models </vt:lpstr>
      <vt:lpstr>Track and Intensity of Hurricane KARL 14th-18th Sep 2010d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Ingrid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Vinay Kumar</dc:creator>
  <cp:lastModifiedBy>default user</cp:lastModifiedBy>
  <cp:revision>497</cp:revision>
  <cp:lastPrinted>2014-02-13T16:16:34Z</cp:lastPrinted>
  <dcterms:created xsi:type="dcterms:W3CDTF">2012-12-21T19:53:16Z</dcterms:created>
  <dcterms:modified xsi:type="dcterms:W3CDTF">2015-02-05T17:41:56Z</dcterms:modified>
</cp:coreProperties>
</file>