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8" r:id="rId4"/>
    <p:sldMasterId id="2147483736" r:id="rId5"/>
    <p:sldMasterId id="2147483762" r:id="rId6"/>
    <p:sldMasterId id="2147483774" r:id="rId7"/>
    <p:sldMasterId id="2147483786" r:id="rId8"/>
    <p:sldMasterId id="2147483799" r:id="rId9"/>
    <p:sldMasterId id="2147483812" r:id="rId10"/>
  </p:sldMasterIdLst>
  <p:notesMasterIdLst>
    <p:notesMasterId r:id="rId84"/>
  </p:notesMasterIdLst>
  <p:sldIdLst>
    <p:sldId id="309" r:id="rId11"/>
    <p:sldId id="355" r:id="rId12"/>
    <p:sldId id="396" r:id="rId13"/>
    <p:sldId id="357" r:id="rId14"/>
    <p:sldId id="384" r:id="rId15"/>
    <p:sldId id="438" r:id="rId16"/>
    <p:sldId id="422" r:id="rId17"/>
    <p:sldId id="436" r:id="rId18"/>
    <p:sldId id="437" r:id="rId19"/>
    <p:sldId id="431" r:id="rId20"/>
    <p:sldId id="414" r:id="rId21"/>
    <p:sldId id="267" r:id="rId22"/>
    <p:sldId id="269" r:id="rId23"/>
    <p:sldId id="270" r:id="rId24"/>
    <p:sldId id="286" r:id="rId25"/>
    <p:sldId id="433" r:id="rId26"/>
    <p:sldId id="283" r:id="rId27"/>
    <p:sldId id="426" r:id="rId28"/>
    <p:sldId id="435" r:id="rId29"/>
    <p:sldId id="415" r:id="rId30"/>
    <p:sldId id="442" r:id="rId31"/>
    <p:sldId id="443" r:id="rId32"/>
    <p:sldId id="445" r:id="rId33"/>
    <p:sldId id="446" r:id="rId34"/>
    <p:sldId id="454" r:id="rId35"/>
    <p:sldId id="447" r:id="rId36"/>
    <p:sldId id="448" r:id="rId37"/>
    <p:sldId id="455" r:id="rId38"/>
    <p:sldId id="456" r:id="rId39"/>
    <p:sldId id="457" r:id="rId40"/>
    <p:sldId id="458" r:id="rId41"/>
    <p:sldId id="459" r:id="rId42"/>
    <p:sldId id="460" r:id="rId43"/>
    <p:sldId id="461" r:id="rId44"/>
    <p:sldId id="288" r:id="rId45"/>
    <p:sldId id="289" r:id="rId46"/>
    <p:sldId id="290" r:id="rId47"/>
    <p:sldId id="430" r:id="rId48"/>
    <p:sldId id="291" r:id="rId49"/>
    <p:sldId id="294" r:id="rId50"/>
    <p:sldId id="449" r:id="rId51"/>
    <p:sldId id="450" r:id="rId52"/>
    <p:sldId id="296" r:id="rId53"/>
    <p:sldId id="297" r:id="rId54"/>
    <p:sldId id="452" r:id="rId55"/>
    <p:sldId id="317" r:id="rId56"/>
    <p:sldId id="318" r:id="rId57"/>
    <p:sldId id="385" r:id="rId58"/>
    <p:sldId id="306" r:id="rId59"/>
    <p:sldId id="300" r:id="rId60"/>
    <p:sldId id="453" r:id="rId61"/>
    <p:sldId id="302" r:id="rId62"/>
    <p:sldId id="303" r:id="rId63"/>
    <p:sldId id="326" r:id="rId64"/>
    <p:sldId id="359" r:id="rId65"/>
    <p:sldId id="398" r:id="rId66"/>
    <p:sldId id="387" r:id="rId67"/>
    <p:sldId id="402" r:id="rId68"/>
    <p:sldId id="399" r:id="rId69"/>
    <p:sldId id="390" r:id="rId70"/>
    <p:sldId id="400" r:id="rId71"/>
    <p:sldId id="361" r:id="rId72"/>
    <p:sldId id="363" r:id="rId73"/>
    <p:sldId id="466" r:id="rId74"/>
    <p:sldId id="365" r:id="rId75"/>
    <p:sldId id="366" r:id="rId76"/>
    <p:sldId id="370" r:id="rId77"/>
    <p:sldId id="465" r:id="rId78"/>
    <p:sldId id="467" r:id="rId79"/>
    <p:sldId id="463" r:id="rId80"/>
    <p:sldId id="327" r:id="rId81"/>
    <p:sldId id="464" r:id="rId82"/>
    <p:sldId id="462" r:id="rId83"/>
  </p:sldIdLst>
  <p:sldSz cx="9144000" cy="6858000" type="screen4x3"/>
  <p:notesSz cx="6858000" cy="9144000"/>
  <p:defaultTex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9FF66"/>
    <a:srgbClr val="0000FF"/>
    <a:srgbClr val="339966"/>
    <a:srgbClr val="008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086" y="6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2BA367-D518-4D58-AF2D-B6BE698DCC82}" type="datetimeFigureOut">
              <a:rPr lang="en-US" smtClean="0"/>
              <a:pPr/>
              <a:t>2/10/2015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154CBA-6EB1-4B5D-B615-7A8A832E47AA}" type="slidenum">
              <a:rPr lang="en-US" smtClean="0"/>
              <a:pPr/>
              <a:t>‹#›</a:t>
            </a:fld>
            <a:endParaRPr lang="en-US"/>
          </a:p>
        </p:txBody>
      </p:sp>
    </p:spTree>
    <p:extLst>
      <p:ext uri="{BB962C8B-B14F-4D97-AF65-F5344CB8AC3E}">
        <p14:creationId xmlns:p14="http://schemas.microsoft.com/office/powerpoint/2010/main" xmlns="" val="2518241511"/>
      </p:ext>
    </p:extLst>
  </p:cSld>
  <p:clrMap bg1="lt1" tx1="dk1" bg2="lt2" tx2="dk2" accent1="accent1" accent2="accent2" accent3="accent3" accent4="accent4" accent5="accent5" accent6="accent6" hlink="hlink" folHlink="folHlink"/>
  <p:notesStyle>
    <a:lvl1pPr marL="0" algn="l" defTabSz="914305" rtl="0" eaLnBrk="1" latinLnBrk="0" hangingPunct="1">
      <a:defRPr sz="1200" kern="1200">
        <a:solidFill>
          <a:schemeClr val="tx1"/>
        </a:solidFill>
        <a:latin typeface="+mn-lt"/>
        <a:ea typeface="+mn-ea"/>
        <a:cs typeface="+mn-cs"/>
      </a:defRPr>
    </a:lvl1pPr>
    <a:lvl2pPr marL="457153" algn="l" defTabSz="914305" rtl="0" eaLnBrk="1" latinLnBrk="0" hangingPunct="1">
      <a:defRPr sz="1200" kern="1200">
        <a:solidFill>
          <a:schemeClr val="tx1"/>
        </a:solidFill>
        <a:latin typeface="+mn-lt"/>
        <a:ea typeface="+mn-ea"/>
        <a:cs typeface="+mn-cs"/>
      </a:defRPr>
    </a:lvl2pPr>
    <a:lvl3pPr marL="914305" algn="l" defTabSz="914305" rtl="0" eaLnBrk="1" latinLnBrk="0" hangingPunct="1">
      <a:defRPr sz="1200" kern="1200">
        <a:solidFill>
          <a:schemeClr val="tx1"/>
        </a:solidFill>
        <a:latin typeface="+mn-lt"/>
        <a:ea typeface="+mn-ea"/>
        <a:cs typeface="+mn-cs"/>
      </a:defRPr>
    </a:lvl3pPr>
    <a:lvl4pPr marL="1371458" algn="l" defTabSz="914305" rtl="0" eaLnBrk="1" latinLnBrk="0" hangingPunct="1">
      <a:defRPr sz="1200" kern="1200">
        <a:solidFill>
          <a:schemeClr val="tx1"/>
        </a:solidFill>
        <a:latin typeface="+mn-lt"/>
        <a:ea typeface="+mn-ea"/>
        <a:cs typeface="+mn-cs"/>
      </a:defRPr>
    </a:lvl4pPr>
    <a:lvl5pPr marL="1828610" algn="l" defTabSz="914305" rtl="0" eaLnBrk="1" latinLnBrk="0" hangingPunct="1">
      <a:defRPr sz="1200" kern="1200">
        <a:solidFill>
          <a:schemeClr val="tx1"/>
        </a:solidFill>
        <a:latin typeface="+mn-lt"/>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2"/>
          <p:cNvSpPr>
            <a:spLocks noGrp="1" noChangeArrowheads="1"/>
          </p:cNvSpPr>
          <p:nvPr>
            <p:ph type="sldNum" sz="quarter" idx="4294967295"/>
          </p:nvPr>
        </p:nvSpPr>
        <p:spPr bwMode="auto">
          <a:xfrm>
            <a:off x="3884088" y="8685103"/>
            <a:ext cx="2972472" cy="457539"/>
          </a:xfrm>
          <a:prstGeom prst="rect">
            <a:avLst/>
          </a:prstGeom>
          <a:ln>
            <a:miter lim="800000"/>
            <a:headEnd/>
            <a:tailEnd/>
          </a:ln>
        </p:spPr>
        <p:txBody>
          <a:bodyPr lIns="91428" tIns="45715" rIns="91428" bIns="45715"/>
          <a:lstStyle/>
          <a:p>
            <a:pPr>
              <a:spcBef>
                <a:spcPct val="0"/>
              </a:spcBef>
              <a:defRPr/>
            </a:pPr>
            <a:fld id="{CB58FF17-9BBA-45AD-838C-B9FCA1BD9902}" type="slidenum">
              <a:rPr lang="en-US">
                <a:solidFill>
                  <a:prstClr val="black"/>
                </a:solidFill>
              </a:rPr>
              <a:pPr>
                <a:spcBef>
                  <a:spcPct val="0"/>
                </a:spcBef>
                <a:defRPr/>
              </a:pPr>
              <a:t>1</a:t>
            </a:fld>
            <a:endParaRPr lang="en-US">
              <a:solidFill>
                <a:prstClr val="black"/>
              </a:solidFill>
            </a:endParaRPr>
          </a:p>
        </p:txBody>
      </p:sp>
      <p:sp>
        <p:nvSpPr>
          <p:cNvPr id="132099" name="Rectangle 1"/>
          <p:cNvSpPr>
            <a:spLocks noGrp="1" noRot="1" noChangeAspect="1" noChangeArrowheads="1" noTextEdit="1"/>
          </p:cNvSpPr>
          <p:nvPr>
            <p:ph type="sldImg"/>
          </p:nvPr>
        </p:nvSpPr>
        <p:spPr>
          <a:xfrm>
            <a:off x="1143000" y="693738"/>
            <a:ext cx="4572000" cy="3429000"/>
          </a:xfrm>
          <a:ln>
            <a:solidFill>
              <a:srgbClr val="000000"/>
            </a:solidFill>
          </a:ln>
        </p:spPr>
      </p:sp>
      <p:sp>
        <p:nvSpPr>
          <p:cNvPr id="132100" name="Rectangle 2"/>
          <p:cNvSpPr txBox="1">
            <a:spLocks noGrp="1" noChangeArrowheads="1"/>
          </p:cNvSpPr>
          <p:nvPr>
            <p:ph type="body" idx="1"/>
          </p:nvPr>
        </p:nvSpPr>
        <p:spPr>
          <a:xfrm>
            <a:off x="685512" y="4341873"/>
            <a:ext cx="5478335" cy="4108351"/>
          </a:xfrm>
          <a:noFill/>
          <a:ln/>
        </p:spPr>
        <p:txBody>
          <a:bodyPr wrap="none" anchor="ctr"/>
          <a:lstStyle/>
          <a:p>
            <a:pPr>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p:spPr>
      </p:sp>
      <p:sp>
        <p:nvSpPr>
          <p:cNvPr id="23555"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latin typeface="Times New Roman" pitchFamily="18" charset="0"/>
                <a:cs typeface="Times New Roman" pitchFamily="18" charset="0"/>
              </a:rPr>
              <a:t>Separate out lighter and moderate category rainfall at different times, however overestimates the moderate and heavier category</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6E2866C7-150A-4686-AF20-0E6EAEBB0136}" type="slidenum">
              <a:rPr lang="en-US" smtClean="0"/>
              <a:pPr>
                <a:defRPr/>
              </a:pPr>
              <a:t>51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p:spPr>
      </p:sp>
      <p:sp>
        <p:nvSpPr>
          <p:cNvPr id="25603"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a:noFill/>
          <a:ln>
            <a:miter lim="800000"/>
            <a:headEnd/>
            <a:tailEnd/>
          </a:ln>
        </p:spPr>
        <p:txBody>
          <a:bodyPr/>
          <a:lstStyle/>
          <a:p>
            <a:r>
              <a:rPr lang="en-GB"/>
              <a:t>ECMWF Training Course</a:t>
            </a:r>
          </a:p>
        </p:txBody>
      </p:sp>
      <p:sp>
        <p:nvSpPr>
          <p:cNvPr id="54275" name="Rectangle 3"/>
          <p:cNvSpPr>
            <a:spLocks noGrp="1" noChangeArrowheads="1"/>
          </p:cNvSpPr>
          <p:nvPr>
            <p:ph type="dt" sz="quarter" idx="1"/>
          </p:nvPr>
        </p:nvSpPr>
        <p:spPr>
          <a:noFill/>
          <a:ln>
            <a:miter lim="800000"/>
            <a:headEnd/>
            <a:tailEnd/>
          </a:ln>
        </p:spPr>
        <p:txBody>
          <a:bodyPr/>
          <a:lstStyle/>
          <a:p>
            <a:r>
              <a:rPr lang="en-GB"/>
              <a:t>May 2001</a:t>
            </a:r>
          </a:p>
        </p:txBody>
      </p:sp>
      <p:sp>
        <p:nvSpPr>
          <p:cNvPr id="54276" name="Rectangle 6"/>
          <p:cNvSpPr>
            <a:spLocks noGrp="1" noChangeArrowheads="1"/>
          </p:cNvSpPr>
          <p:nvPr>
            <p:ph type="ftr" sz="quarter" idx="4"/>
          </p:nvPr>
        </p:nvSpPr>
        <p:spPr>
          <a:noFill/>
          <a:ln>
            <a:miter lim="800000"/>
            <a:headEnd/>
            <a:tailEnd/>
          </a:ln>
        </p:spPr>
        <p:txBody>
          <a:bodyPr/>
          <a:lstStyle/>
          <a:p>
            <a:r>
              <a:rPr lang="en-GB"/>
              <a:t>Clouds 1</a:t>
            </a:r>
          </a:p>
        </p:txBody>
      </p:sp>
      <p:sp>
        <p:nvSpPr>
          <p:cNvPr id="54277" name="Rectangle 2"/>
          <p:cNvSpPr>
            <a:spLocks noGrp="1" noRot="1" noChangeAspect="1" noChangeArrowheads="1" noTextEdit="1"/>
          </p:cNvSpPr>
          <p:nvPr>
            <p:ph type="sldImg"/>
          </p:nvPr>
        </p:nvSpPr>
        <p:spPr>
          <a:ln/>
        </p:spPr>
      </p:sp>
      <p:sp>
        <p:nvSpPr>
          <p:cNvPr id="5427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smtClean="0"/>
              <a:t>Clim prcp jja high</a:t>
            </a:r>
          </a:p>
        </p:txBody>
      </p:sp>
      <p:sp>
        <p:nvSpPr>
          <p:cNvPr id="31748" name="Slide Number Placeholder 3"/>
          <p:cNvSpPr>
            <a:spLocks noGrp="1"/>
          </p:cNvSpPr>
          <p:nvPr>
            <p:ph type="sldNum" sz="quarter" idx="5"/>
          </p:nvPr>
        </p:nvSpPr>
        <p:spPr bwMode="auto">
          <a:noFill/>
          <a:ln>
            <a:miter lim="800000"/>
            <a:headEnd/>
            <a:tailEnd/>
          </a:ln>
        </p:spPr>
        <p:txBody>
          <a:bodyPr/>
          <a:lstStyle/>
          <a:p>
            <a:fld id="{3B9EBCE7-4977-4CC4-86DB-3A690F8641D0}" type="slidenum">
              <a:rPr lang="en-US"/>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smtClean="0"/>
              <a:t>Rms.prcp.jja.high.0109</a:t>
            </a:r>
          </a:p>
        </p:txBody>
      </p:sp>
      <p:sp>
        <p:nvSpPr>
          <p:cNvPr id="32772" name="Slide Number Placeholder 3"/>
          <p:cNvSpPr>
            <a:spLocks noGrp="1"/>
          </p:cNvSpPr>
          <p:nvPr>
            <p:ph type="sldNum" sz="quarter" idx="5"/>
          </p:nvPr>
        </p:nvSpPr>
        <p:spPr bwMode="auto">
          <a:noFill/>
          <a:ln>
            <a:miter lim="800000"/>
            <a:headEnd/>
            <a:tailEnd/>
          </a:ln>
        </p:spPr>
        <p:txBody>
          <a:bodyPr/>
          <a:lstStyle/>
          <a:p>
            <a:fld id="{F0875F5E-A9EB-4131-893D-FEE3CDD92034}" type="slidenum">
              <a:rPr lang="en-US"/>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p:spPr>
      </p:sp>
      <p:sp>
        <p:nvSpPr>
          <p:cNvPr id="20483"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latin typeface="Times New Roman" pitchFamily="18" charset="0"/>
                <a:cs typeface="Times New Roman" pitchFamily="18" charset="0"/>
              </a:rPr>
              <a:t>Cross equatorial LLJ has strengthened, however still weaker over some locations</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398669AA-8621-4FBC-B996-BD68BE4966B0}" type="slidenum">
              <a:rPr lang="en-US" smtClean="0"/>
              <a:pPr>
                <a:defRPr/>
              </a:pPr>
              <a:t>41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
          <p:cNvSpPr txBox="1">
            <a:spLocks noGrp="1" noRot="1" noChangeAspect="1" noChangeArrowheads="1" noTextEdit="1"/>
          </p:cNvSpPr>
          <p:nvPr>
            <p:ph type="sldImg"/>
          </p:nvPr>
        </p:nvSpPr>
        <p:spPr>
          <a:xfrm>
            <a:off x="-12739688" y="-8859838"/>
            <a:ext cx="25480963" cy="19110326"/>
          </a:xfrm>
          <a:solidFill>
            <a:srgbClr val="FFFFFF"/>
          </a:solidFill>
          <a:ln>
            <a:solidFill>
              <a:srgbClr val="000000"/>
            </a:solidFill>
            <a:miter lim="800000"/>
          </a:ln>
        </p:spPr>
      </p:sp>
      <p:sp>
        <p:nvSpPr>
          <p:cNvPr id="40963" name="Rectangle 2"/>
          <p:cNvSpPr txBox="1">
            <a:spLocks noGrp="1" noChangeArrowheads="1"/>
          </p:cNvSpPr>
          <p:nvPr>
            <p:ph type="body" idx="1"/>
          </p:nvPr>
        </p:nvSpPr>
        <p:spPr>
          <a:xfrm>
            <a:off x="685800" y="4343400"/>
            <a:ext cx="5484813" cy="4114800"/>
          </a:xfrm>
          <a:noFill/>
        </p:spPr>
        <p:txBody>
          <a:bodyPr wrap="none" anchor="ctr"/>
          <a:lstStyle/>
          <a:p>
            <a:endParaRPr 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Text Box 1"/>
          <p:cNvSpPr txBox="1">
            <a:spLocks noChangeArrowheads="1"/>
          </p:cNvSpPr>
          <p:nvPr/>
        </p:nvSpPr>
        <p:spPr bwMode="auto">
          <a:xfrm>
            <a:off x="1143000" y="695325"/>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en-IN"/>
          </a:p>
        </p:txBody>
      </p:sp>
      <p:sp>
        <p:nvSpPr>
          <p:cNvPr id="41987" name="Rectangle 2"/>
          <p:cNvSpPr txBox="1">
            <a:spLocks noGrp="1" noChangeArrowheads="1"/>
          </p:cNvSpPr>
          <p:nvPr>
            <p:ph type="body"/>
          </p:nvPr>
        </p:nvSpPr>
        <p:spPr>
          <a:xfrm>
            <a:off x="685800" y="4343400"/>
            <a:ext cx="5484813" cy="4114800"/>
          </a:xfrm>
          <a:noFill/>
        </p:spPr>
        <p:txBody>
          <a:bodyPr wrap="none" anchor="ctr"/>
          <a:lstStyle/>
          <a:p>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26C1C8-9D60-4E0A-BF13-FB44AAFC23A1}" type="datetimeFigureOut">
              <a:rPr lang="en-US" smtClean="0"/>
              <a:pPr/>
              <a:t>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D096D2-CD50-4E87-92D0-9249C40E4C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26C1C8-9D60-4E0A-BF13-FB44AAFC23A1}" type="datetimeFigureOut">
              <a:rPr lang="en-US" smtClean="0"/>
              <a:pPr/>
              <a:t>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D096D2-CD50-4E87-92D0-9249C40E4C34}"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413"/>
            <a:ext cx="3008160" cy="4692013"/>
          </a:xfrm>
        </p:spPr>
        <p:txBody>
          <a:bodyPr/>
          <a:lstStyle>
            <a:lvl1pPr marL="0" indent="0">
              <a:buNone/>
              <a:defRPr sz="1300"/>
            </a:lvl1pPr>
            <a:lvl2pPr marL="413780" indent="0">
              <a:buNone/>
              <a:defRPr sz="1100"/>
            </a:lvl2pPr>
            <a:lvl3pPr marL="827561" indent="0">
              <a:buNone/>
              <a:defRPr sz="900"/>
            </a:lvl3pPr>
            <a:lvl4pPr marL="1241344" indent="0">
              <a:buNone/>
              <a:defRPr sz="800"/>
            </a:lvl4pPr>
            <a:lvl5pPr marL="1655124" indent="0">
              <a:buNone/>
              <a:defRPr sz="800"/>
            </a:lvl5pPr>
            <a:lvl6pPr marL="2068906" indent="0">
              <a:buNone/>
              <a:defRPr sz="800"/>
            </a:lvl6pPr>
            <a:lvl7pPr marL="2482688" indent="0">
              <a:buNone/>
              <a:defRPr sz="800"/>
            </a:lvl7pPr>
            <a:lvl8pPr marL="2896468" indent="0">
              <a:buNone/>
              <a:defRPr sz="800"/>
            </a:lvl8pPr>
            <a:lvl9pPr marL="3310252"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fld id="{379A9CA4-AFEE-423F-94F8-59795B15D0F6}" type="datetime1">
              <a:rPr lang="en-US"/>
              <a:pPr>
                <a:defRPr/>
              </a:pPr>
              <a:t>2/10/2015</a:t>
            </a:fld>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E430CB52-C4DC-423E-9FDF-7C0D0ED9A73F}"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5" y="612065"/>
            <a:ext cx="5486400" cy="4115952"/>
          </a:xfrm>
        </p:spPr>
        <p:txBody>
          <a:bodyPr tIns="25413"/>
          <a:lstStyle>
            <a:lvl1pPr marL="0" indent="0">
              <a:buNone/>
              <a:defRPr sz="2900"/>
            </a:lvl1pPr>
            <a:lvl2pPr marL="413780" indent="0">
              <a:buNone/>
              <a:defRPr sz="2500"/>
            </a:lvl2pPr>
            <a:lvl3pPr marL="827561" indent="0">
              <a:buNone/>
              <a:defRPr sz="2200"/>
            </a:lvl3pPr>
            <a:lvl4pPr marL="1241344" indent="0">
              <a:buNone/>
              <a:defRPr sz="1800"/>
            </a:lvl4pPr>
            <a:lvl5pPr marL="1655124" indent="0">
              <a:buNone/>
              <a:defRPr sz="1800"/>
            </a:lvl5pPr>
            <a:lvl6pPr marL="2068906" indent="0">
              <a:buNone/>
              <a:defRPr sz="1800"/>
            </a:lvl6pPr>
            <a:lvl7pPr marL="2482688" indent="0">
              <a:buNone/>
              <a:defRPr sz="1800"/>
            </a:lvl7pPr>
            <a:lvl8pPr marL="2896468" indent="0">
              <a:buNone/>
              <a:defRPr sz="1800"/>
            </a:lvl8pPr>
            <a:lvl9pPr marL="3310252" indent="0">
              <a:buNone/>
              <a:defRPr sz="1800"/>
            </a:lvl9pPr>
          </a:lstStyle>
          <a:p>
            <a:pPr lvl="0"/>
            <a:endParaRPr lang="en-US" noProof="0" smtClean="0"/>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3780" indent="0">
              <a:buNone/>
              <a:defRPr sz="1100"/>
            </a:lvl2pPr>
            <a:lvl3pPr marL="827561" indent="0">
              <a:buNone/>
              <a:defRPr sz="900"/>
            </a:lvl3pPr>
            <a:lvl4pPr marL="1241344" indent="0">
              <a:buNone/>
              <a:defRPr sz="800"/>
            </a:lvl4pPr>
            <a:lvl5pPr marL="1655124" indent="0">
              <a:buNone/>
              <a:defRPr sz="800"/>
            </a:lvl5pPr>
            <a:lvl6pPr marL="2068906" indent="0">
              <a:buNone/>
              <a:defRPr sz="800"/>
            </a:lvl6pPr>
            <a:lvl7pPr marL="2482688" indent="0">
              <a:buNone/>
              <a:defRPr sz="800"/>
            </a:lvl7pPr>
            <a:lvl8pPr marL="2896468" indent="0">
              <a:buNone/>
              <a:defRPr sz="800"/>
            </a:lvl8pPr>
            <a:lvl9pPr marL="3310252"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fld id="{3F26527F-78AC-4844-AEFA-AA08CC9E3193}" type="datetime1">
              <a:rPr lang="en-US"/>
              <a:pPr>
                <a:defRPr/>
              </a:pPr>
              <a:t>2/10/2015</a:t>
            </a:fld>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C15D5943-FB14-42B7-95C4-BB7650F3D89B}"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fld id="{DA967F87-7F71-478B-BD30-E0DFF41373ED}" type="datetime1">
              <a:rPr lang="en-US"/>
              <a:pPr>
                <a:defRPr/>
              </a:pPr>
              <a:t>2/10/2015</a:t>
            </a:fld>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B4E7BFA9-E732-4E17-AEEC-F6A4E92C0597}"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5440" y="273631"/>
            <a:ext cx="2056320" cy="58542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0" y="273631"/>
            <a:ext cx="6030720" cy="58542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fld id="{0E80202E-DC01-4909-9F2A-CCA8CBC36FF0}" type="datetime1">
              <a:rPr lang="en-US"/>
              <a:pPr>
                <a:defRPr/>
              </a:pPr>
              <a:t>2/10/2015</a:t>
            </a:fld>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1B055C8A-9BE9-43CF-8002-FF9A43A4F2A2}"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5280" cy="1142040"/>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fld id="{7A7DFB31-A5F9-4FE7-BCDE-19CA9B09F114}" type="datetime1">
              <a:rPr lang="en-US"/>
              <a:pPr>
                <a:defRPr/>
              </a:pPr>
              <a:t>2/10/2015</a:t>
            </a:fld>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28C7CF2C-E47A-4A1C-BDF4-ECF238495D66}"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37681615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1422696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24065170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676401"/>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1" y="1676401"/>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2315841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045110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26C1C8-9D60-4E0A-BF13-FB44AAFC23A1}" type="datetimeFigureOut">
              <a:rPr lang="en-US" smtClean="0"/>
              <a:pPr/>
              <a:t>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D096D2-CD50-4E87-92D0-9249C40E4C34}"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4822984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445760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84691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662249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6415497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1" y="228600"/>
            <a:ext cx="215265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28600"/>
            <a:ext cx="630555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302729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1"/>
            <a:ext cx="9141120" cy="6849359"/>
            <a:chOff x="0" y="0"/>
            <a:chExt cx="5758" cy="4315"/>
          </a:xfrm>
        </p:grpSpPr>
        <p:grpSp>
          <p:nvGrpSpPr>
            <p:cNvPr id="3"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alpha val="43137"/>
                      </a:srgbClr>
                    </a:outerShdw>
                  </a:effectLst>
                  <a:cs typeface="Tahoma" pitchFamily="34" charset="0"/>
                </a:endParaRPr>
              </a:p>
            </p:txBody>
          </p:sp>
          <p:sp>
            <p:nvSpPr>
              <p:cNvPr id="9" name="Freeform 5"/>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alpha val="43137"/>
                      </a:srgbClr>
                    </a:outerShdw>
                  </a:effectLst>
                  <a:cs typeface="Tahoma" pitchFamily="34"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alpha val="43137"/>
                      </a:srgbClr>
                    </a:outerShdw>
                  </a:effectLst>
                  <a:cs typeface="Tahoma" pitchFamily="34"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alpha val="43137"/>
                      </a:srgbClr>
                    </a:outerShdw>
                  </a:effectLst>
                  <a:cs typeface="Tahoma"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alpha val="43137"/>
                      </a:srgbClr>
                    </a:outerShdw>
                  </a:effectLst>
                  <a:cs typeface="Tahoma" pitchFamily="34"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alpha val="43137"/>
                    </a:srgbClr>
                  </a:outerShdw>
                </a:effectLst>
                <a:cs typeface="Tahoma" pitchFamily="34"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alpha val="43137"/>
                    </a:srgbClr>
                  </a:outerShdw>
                </a:effectLst>
                <a:cs typeface="Tahoma" pitchFamily="34" charset="0"/>
              </a:endParaRPr>
            </a:p>
          </p:txBody>
        </p:sp>
      </p:grpSp>
      <p:grpSp>
        <p:nvGrpSpPr>
          <p:cNvPr id="4" name="Group 16"/>
          <p:cNvGrpSpPr>
            <a:grpSpLocks/>
          </p:cNvGrpSpPr>
          <p:nvPr userDrawn="1"/>
        </p:nvGrpSpPr>
        <p:grpSpPr bwMode="auto">
          <a:xfrm>
            <a:off x="0" y="5710200"/>
            <a:ext cx="9144000" cy="1106036"/>
            <a:chOff x="0" y="3552"/>
            <a:chExt cx="5760" cy="768"/>
          </a:xfrm>
        </p:grpSpPr>
        <p:pic>
          <p:nvPicPr>
            <p:cNvPr id="14" name="Picture 17" descr="iitmlogo"/>
            <p:cNvPicPr>
              <a:picLocks noChangeAspect="1" noChangeArrowheads="1"/>
            </p:cNvPicPr>
            <p:nvPr userDrawn="1"/>
          </p:nvPicPr>
          <p:blipFill>
            <a:blip r:embed="rId2" cstate="print"/>
            <a:srcRect/>
            <a:stretch>
              <a:fillRect/>
            </a:stretch>
          </p:blipFill>
          <p:spPr bwMode="auto">
            <a:xfrm>
              <a:off x="0" y="3583"/>
              <a:ext cx="737" cy="737"/>
            </a:xfrm>
            <a:prstGeom prst="rect">
              <a:avLst/>
            </a:prstGeom>
            <a:noFill/>
            <a:ln w="9525">
              <a:noFill/>
              <a:miter lim="800000"/>
              <a:headEnd/>
              <a:tailEnd/>
            </a:ln>
          </p:spPr>
        </p:pic>
        <p:sp>
          <p:nvSpPr>
            <p:cNvPr id="15" name="Freeform 18"/>
            <p:cNvSpPr>
              <a:spLocks/>
            </p:cNvSpPr>
            <p:nvPr userDrawn="1"/>
          </p:nvSpPr>
          <p:spPr bwMode="auto">
            <a:xfrm>
              <a:off x="720" y="3552"/>
              <a:ext cx="5040" cy="624"/>
            </a:xfrm>
            <a:custGeom>
              <a:avLst/>
              <a:gdLst/>
              <a:ahLst/>
              <a:cxnLst>
                <a:cxn ang="0">
                  <a:pos x="0" y="384"/>
                </a:cxn>
                <a:cxn ang="0">
                  <a:pos x="3840" y="384"/>
                </a:cxn>
                <a:cxn ang="0">
                  <a:pos x="3888" y="192"/>
                </a:cxn>
                <a:cxn ang="0">
                  <a:pos x="3936" y="384"/>
                </a:cxn>
                <a:cxn ang="0">
                  <a:pos x="3984" y="192"/>
                </a:cxn>
                <a:cxn ang="0">
                  <a:pos x="4080" y="624"/>
                </a:cxn>
                <a:cxn ang="0">
                  <a:pos x="4128" y="0"/>
                </a:cxn>
                <a:cxn ang="0">
                  <a:pos x="4176" y="624"/>
                </a:cxn>
                <a:cxn ang="0">
                  <a:pos x="4224" y="192"/>
                </a:cxn>
                <a:cxn ang="0">
                  <a:pos x="4272" y="384"/>
                </a:cxn>
                <a:cxn ang="0">
                  <a:pos x="4272" y="192"/>
                </a:cxn>
                <a:cxn ang="0">
                  <a:pos x="4320" y="384"/>
                </a:cxn>
                <a:cxn ang="0">
                  <a:pos x="5040" y="384"/>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ffectLst/>
          </p:spPr>
          <p:txBody>
            <a:bodyPr wrap="none"/>
            <a:lstStyle/>
            <a:p>
              <a:pPr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alpha val="43137"/>
                    </a:srgbClr>
                  </a:outerShdw>
                </a:effectLst>
                <a:cs typeface="Tahoma" pitchFamily="34" charset="0"/>
              </a:endParaRPr>
            </a:p>
          </p:txBody>
        </p:sp>
        <p:sp>
          <p:nvSpPr>
            <p:cNvPr id="16" name="Line 19"/>
            <p:cNvSpPr>
              <a:spLocks noChangeShapeType="1"/>
            </p:cNvSpPr>
            <p:nvPr userDrawn="1"/>
          </p:nvSpPr>
          <p:spPr bwMode="auto">
            <a:xfrm>
              <a:off x="4752" y="3666"/>
              <a:ext cx="576" cy="0"/>
            </a:xfrm>
            <a:prstGeom prst="line">
              <a:avLst/>
            </a:prstGeom>
            <a:noFill/>
            <a:ln w="38100">
              <a:solidFill>
                <a:schemeClr val="hlink"/>
              </a:solidFill>
              <a:round/>
              <a:headEnd/>
              <a:tailEnd/>
            </a:ln>
            <a:effectLst/>
          </p:spPr>
          <p:txBody>
            <a:bodyPr wrap="none"/>
            <a:lstStyle/>
            <a:p>
              <a:pPr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alpha val="43137"/>
                    </a:srgbClr>
                  </a:outerShdw>
                </a:effectLst>
                <a:cs typeface="Tahoma" pitchFamily="34" charset="0"/>
              </a:endParaRPr>
            </a:p>
          </p:txBody>
        </p:sp>
        <p:sp>
          <p:nvSpPr>
            <p:cNvPr id="17"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lIns="91401" tIns="45701" rIns="91401" bIns="45701" anchor="ctr"/>
            <a:lstStyle/>
            <a:p>
              <a:pPr defTabSz="827412"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outerShdw>
                </a:effectLst>
                <a:cs typeface="Tahoma" pitchFamily="34" charset="0"/>
              </a:endParaRPr>
            </a:p>
          </p:txBody>
        </p:sp>
        <p:sp>
          <p:nvSpPr>
            <p:cNvPr id="18"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lIns="91401" tIns="45701" rIns="91401" bIns="45701" anchor="ctr"/>
            <a:lstStyle/>
            <a:p>
              <a:pPr defTabSz="827412"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outerShdw>
                </a:effectLst>
                <a:cs typeface="Tahoma" pitchFamily="34" charset="0"/>
              </a:endParaRPr>
            </a:p>
          </p:txBody>
        </p:sp>
      </p:grpSp>
      <p:sp>
        <p:nvSpPr>
          <p:cNvPr id="53259" name="Rectangle 11"/>
          <p:cNvSpPr>
            <a:spLocks noGrp="1" noChangeArrowheads="1"/>
          </p:cNvSpPr>
          <p:nvPr>
            <p:ph type="ctrTitle" sz="quarter"/>
          </p:nvPr>
        </p:nvSpPr>
        <p:spPr>
          <a:xfrm>
            <a:off x="685440" y="1736824"/>
            <a:ext cx="7773120" cy="1921162"/>
          </a:xfrm>
        </p:spPr>
        <p:txBody>
          <a:bodyPr/>
          <a:lstStyle>
            <a:lvl1pPr>
              <a:defRPr sz="6000"/>
            </a:lvl1pPr>
          </a:lstStyle>
          <a:p>
            <a:r>
              <a:rPr lang="en-US"/>
              <a:t>Click to edit Master title style</a:t>
            </a:r>
          </a:p>
        </p:txBody>
      </p:sp>
      <p:sp>
        <p:nvSpPr>
          <p:cNvPr id="53260" name="Rectangle 12"/>
          <p:cNvSpPr>
            <a:spLocks noGrp="1" noChangeArrowheads="1"/>
          </p:cNvSpPr>
          <p:nvPr>
            <p:ph type="subTitle" sz="quarter" idx="1"/>
          </p:nvPr>
        </p:nvSpPr>
        <p:spPr>
          <a:xfrm>
            <a:off x="1372321" y="3885528"/>
            <a:ext cx="6400800" cy="1752664"/>
          </a:xfrm>
        </p:spPr>
        <p:txBody>
          <a:bodyPr/>
          <a:lstStyle>
            <a:lvl1pPr marL="0" indent="0" algn="ctr">
              <a:buFont typeface="Wingdings" pitchFamily="2" charset="2"/>
              <a:buNone/>
              <a:defRPr/>
            </a:lvl1pPr>
          </a:lstStyle>
          <a:p>
            <a:r>
              <a:rPr lang="en-US"/>
              <a:t>Click to edit Master subtitle style</a:t>
            </a:r>
          </a:p>
        </p:txBody>
      </p:sp>
      <p:sp>
        <p:nvSpPr>
          <p:cNvPr id="19" name="Rectangle 13"/>
          <p:cNvSpPr>
            <a:spLocks noGrp="1" noChangeArrowheads="1"/>
          </p:cNvSpPr>
          <p:nvPr>
            <p:ph type="dt" sz="quarter" idx="10"/>
          </p:nvPr>
        </p:nvSpPr>
        <p:spPr>
          <a:xfrm>
            <a:off x="457920" y="6248818"/>
            <a:ext cx="2132640" cy="4752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pPr>
              <a:defRPr/>
            </a:pPr>
            <a:fld id="{2F696F24-3978-40C5-9A44-A69961834ACB}" type="datetime1">
              <a:rPr lang="en-US">
                <a:solidFill>
                  <a:srgbClr val="FFFFFF"/>
                </a:solidFill>
              </a:rPr>
              <a:pPr>
                <a:defRPr/>
              </a:pPr>
              <a:t>2/10/2015</a:t>
            </a:fld>
            <a:endParaRPr lang="en-US">
              <a:solidFill>
                <a:srgbClr val="FFFFFF"/>
              </a:solidFill>
            </a:endParaRPr>
          </a:p>
        </p:txBody>
      </p:sp>
      <p:sp>
        <p:nvSpPr>
          <p:cNvPr id="20" name="Rectangle 15"/>
          <p:cNvSpPr>
            <a:spLocks noGrp="1" noChangeArrowheads="1"/>
          </p:cNvSpPr>
          <p:nvPr>
            <p:ph type="sldNum" sz="quarter" idx="11"/>
          </p:nvPr>
        </p:nvSpPr>
        <p:spPr>
          <a:xfrm>
            <a:off x="6553442" y="6254577"/>
            <a:ext cx="2134080" cy="47669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pPr>
              <a:defRPr/>
            </a:pPr>
            <a:fld id="{75E1AA4E-FBFD-4C79-9EC3-465DB3AC491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E71698AC-F35B-46FE-84A2-36BD9D2ED34E}" type="datetime1">
              <a:rPr lang="en-US">
                <a:solidFill>
                  <a:srgbClr val="FFFFFF"/>
                </a:solidFill>
              </a:rPr>
              <a:pPr>
                <a:defRPr/>
              </a:pPr>
              <a:t>2/10/2015</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D719AAB-BC4F-4D73-9513-7230AEE606BD}"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85"/>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3780" indent="0">
              <a:buNone/>
              <a:defRPr sz="1600"/>
            </a:lvl2pPr>
            <a:lvl3pPr marL="827561" indent="0">
              <a:buNone/>
              <a:defRPr sz="1500"/>
            </a:lvl3pPr>
            <a:lvl4pPr marL="1241344" indent="0">
              <a:buNone/>
              <a:defRPr sz="1300"/>
            </a:lvl4pPr>
            <a:lvl5pPr marL="1655124" indent="0">
              <a:buNone/>
              <a:defRPr sz="1300"/>
            </a:lvl5pPr>
            <a:lvl6pPr marL="2068906" indent="0">
              <a:buNone/>
              <a:defRPr sz="1300"/>
            </a:lvl6pPr>
            <a:lvl7pPr marL="2482688" indent="0">
              <a:buNone/>
              <a:defRPr sz="1300"/>
            </a:lvl7pPr>
            <a:lvl8pPr marL="2896468" indent="0">
              <a:buNone/>
              <a:defRPr sz="1300"/>
            </a:lvl8pPr>
            <a:lvl9pPr marL="3310252" indent="0">
              <a:buNone/>
              <a:defRPr sz="13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F0CAA6E0-6E4A-4D01-81FE-D2C2F07E61FE}" type="datetime1">
              <a:rPr lang="en-US">
                <a:solidFill>
                  <a:srgbClr val="FFFFFF"/>
                </a:solidFill>
              </a:rPr>
              <a:pPr>
                <a:defRPr/>
              </a:pPr>
              <a:t>2/10/2015</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80F66CE-DD79-4DE4-95B8-DAB9FE4992F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920" y="1600008"/>
            <a:ext cx="4044960" cy="452639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125" y="1600008"/>
            <a:ext cx="4046400" cy="452639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fld id="{948BF975-E7FB-4CCB-82DA-223FEFCF8DC6}" type="datetime1">
              <a:rPr lang="en-US">
                <a:solidFill>
                  <a:srgbClr val="FFFFFF"/>
                </a:solidFill>
              </a:rPr>
              <a:pPr>
                <a:defRPr/>
              </a:pPr>
              <a:t>2/10/2015</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503D50E-C818-460C-A0DE-0908D9B1C44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3780" indent="0">
              <a:buNone/>
              <a:defRPr sz="1800" b="1"/>
            </a:lvl2pPr>
            <a:lvl3pPr marL="827561" indent="0">
              <a:buNone/>
              <a:defRPr sz="1600" b="1"/>
            </a:lvl3pPr>
            <a:lvl4pPr marL="1241344" indent="0">
              <a:buNone/>
              <a:defRPr sz="1500" b="1"/>
            </a:lvl4pPr>
            <a:lvl5pPr marL="1655124" indent="0">
              <a:buNone/>
              <a:defRPr sz="1500" b="1"/>
            </a:lvl5pPr>
            <a:lvl6pPr marL="2068906" indent="0">
              <a:buNone/>
              <a:defRPr sz="1500" b="1"/>
            </a:lvl6pPr>
            <a:lvl7pPr marL="2482688" indent="0">
              <a:buNone/>
              <a:defRPr sz="1500" b="1"/>
            </a:lvl7pPr>
            <a:lvl8pPr marL="2896468" indent="0">
              <a:buNone/>
              <a:defRPr sz="1500" b="1"/>
            </a:lvl8pPr>
            <a:lvl9pPr marL="3310252"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3780" indent="0">
              <a:buNone/>
              <a:defRPr sz="1800" b="1"/>
            </a:lvl2pPr>
            <a:lvl3pPr marL="827561" indent="0">
              <a:buNone/>
              <a:defRPr sz="1600" b="1"/>
            </a:lvl3pPr>
            <a:lvl4pPr marL="1241344" indent="0">
              <a:buNone/>
              <a:defRPr sz="1500" b="1"/>
            </a:lvl4pPr>
            <a:lvl5pPr marL="1655124" indent="0">
              <a:buNone/>
              <a:defRPr sz="1500" b="1"/>
            </a:lvl5pPr>
            <a:lvl6pPr marL="2068906" indent="0">
              <a:buNone/>
              <a:defRPr sz="1500" b="1"/>
            </a:lvl6pPr>
            <a:lvl7pPr marL="2482688" indent="0">
              <a:buNone/>
              <a:defRPr sz="1500" b="1"/>
            </a:lvl7pPr>
            <a:lvl8pPr marL="2896468" indent="0">
              <a:buNone/>
              <a:defRPr sz="1500" b="1"/>
            </a:lvl8pPr>
            <a:lvl9pPr marL="3310252"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fld id="{45AD4F69-DC91-4985-BD9E-E38DEEA580D3}" type="datetime1">
              <a:rPr lang="en-US">
                <a:solidFill>
                  <a:srgbClr val="FFFFFF"/>
                </a:solidFill>
              </a:rPr>
              <a:pPr>
                <a:defRPr/>
              </a:pPr>
              <a:t>2/10/2015</a:t>
            </a:fld>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3CF7D92E-1CB3-43ED-88DA-1E3F0C9077E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fld id="{21C4C9A9-ACF0-4FD9-879F-1E16EC32E719}" type="datetime1">
              <a:rPr lang="en-US">
                <a:solidFill>
                  <a:srgbClr val="FFFFFF"/>
                </a:solidFill>
              </a:rPr>
              <a:pPr>
                <a:defRPr/>
              </a:pPr>
              <a:t>2/10/2015</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E359F657-9AEC-48BD-A566-69C3D8F32A1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9A317C97-8EF3-4FA8-8EC7-75D66AC6F5FA}" type="datetime1">
              <a:rPr lang="en-US">
                <a:solidFill>
                  <a:srgbClr val="FFFFFF"/>
                </a:solidFill>
              </a:rPr>
              <a:pPr>
                <a:defRPr/>
              </a:pPr>
              <a:t>2/10/2015</a:t>
            </a:fld>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FA94B105-794C-4959-B9D1-2D39002FB35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413"/>
            <a:ext cx="3008160" cy="4692013"/>
          </a:xfrm>
        </p:spPr>
        <p:txBody>
          <a:bodyPr/>
          <a:lstStyle>
            <a:lvl1pPr marL="0" indent="0">
              <a:buNone/>
              <a:defRPr sz="1300"/>
            </a:lvl1pPr>
            <a:lvl2pPr marL="413780" indent="0">
              <a:buNone/>
              <a:defRPr sz="1100"/>
            </a:lvl2pPr>
            <a:lvl3pPr marL="827561" indent="0">
              <a:buNone/>
              <a:defRPr sz="900"/>
            </a:lvl3pPr>
            <a:lvl4pPr marL="1241344" indent="0">
              <a:buNone/>
              <a:defRPr sz="800"/>
            </a:lvl4pPr>
            <a:lvl5pPr marL="1655124" indent="0">
              <a:buNone/>
              <a:defRPr sz="800"/>
            </a:lvl5pPr>
            <a:lvl6pPr marL="2068906" indent="0">
              <a:buNone/>
              <a:defRPr sz="800"/>
            </a:lvl6pPr>
            <a:lvl7pPr marL="2482688" indent="0">
              <a:buNone/>
              <a:defRPr sz="800"/>
            </a:lvl7pPr>
            <a:lvl8pPr marL="2896468" indent="0">
              <a:buNone/>
              <a:defRPr sz="800"/>
            </a:lvl8pPr>
            <a:lvl9pPr marL="3310252" indent="0">
              <a:buNone/>
              <a:defRPr sz="8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33D947C2-7C87-49AC-95E0-6B593457DBCF}" type="datetime1">
              <a:rPr lang="en-US">
                <a:solidFill>
                  <a:srgbClr val="FFFFFF"/>
                </a:solidFill>
              </a:rPr>
              <a:pPr>
                <a:defRPr/>
              </a:pPr>
              <a:t>2/10/2015</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FDDFF98-AE75-49ED-8EB1-5CA4A22AAA1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26C1C8-9D60-4E0A-BF13-FB44AAFC23A1}" type="datetimeFigureOut">
              <a:rPr lang="en-US" smtClean="0"/>
              <a:pPr/>
              <a:t>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D096D2-CD50-4E87-92D0-9249C40E4C3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5" y="612065"/>
            <a:ext cx="5486400" cy="4115952"/>
          </a:xfrm>
        </p:spPr>
        <p:txBody>
          <a:bodyPr lIns="91145" tIns="45575" rIns="91145" bIns="45575"/>
          <a:lstStyle>
            <a:lvl1pPr marL="0" indent="0">
              <a:buNone/>
              <a:defRPr sz="2900"/>
            </a:lvl1pPr>
            <a:lvl2pPr marL="413780" indent="0">
              <a:buNone/>
              <a:defRPr sz="2500"/>
            </a:lvl2pPr>
            <a:lvl3pPr marL="827561" indent="0">
              <a:buNone/>
              <a:defRPr sz="2200"/>
            </a:lvl3pPr>
            <a:lvl4pPr marL="1241344" indent="0">
              <a:buNone/>
              <a:defRPr sz="1800"/>
            </a:lvl4pPr>
            <a:lvl5pPr marL="1655124" indent="0">
              <a:buNone/>
              <a:defRPr sz="1800"/>
            </a:lvl5pPr>
            <a:lvl6pPr marL="2068906" indent="0">
              <a:buNone/>
              <a:defRPr sz="1800"/>
            </a:lvl6pPr>
            <a:lvl7pPr marL="2482688" indent="0">
              <a:buNone/>
              <a:defRPr sz="1800"/>
            </a:lvl7pPr>
            <a:lvl8pPr marL="2896468" indent="0">
              <a:buNone/>
              <a:defRPr sz="1800"/>
            </a:lvl8pPr>
            <a:lvl9pPr marL="3310252" indent="0">
              <a:buNone/>
              <a:defRPr sz="1800"/>
            </a:lvl9pPr>
          </a:lstStyle>
          <a:p>
            <a:pPr lvl="0"/>
            <a:endParaRPr lang="en-US" noProof="0" smtClean="0"/>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3780" indent="0">
              <a:buNone/>
              <a:defRPr sz="1100"/>
            </a:lvl2pPr>
            <a:lvl3pPr marL="827561" indent="0">
              <a:buNone/>
              <a:defRPr sz="900"/>
            </a:lvl3pPr>
            <a:lvl4pPr marL="1241344" indent="0">
              <a:buNone/>
              <a:defRPr sz="800"/>
            </a:lvl4pPr>
            <a:lvl5pPr marL="1655124" indent="0">
              <a:buNone/>
              <a:defRPr sz="800"/>
            </a:lvl5pPr>
            <a:lvl6pPr marL="2068906" indent="0">
              <a:buNone/>
              <a:defRPr sz="800"/>
            </a:lvl6pPr>
            <a:lvl7pPr marL="2482688" indent="0">
              <a:buNone/>
              <a:defRPr sz="800"/>
            </a:lvl7pPr>
            <a:lvl8pPr marL="2896468" indent="0">
              <a:buNone/>
              <a:defRPr sz="800"/>
            </a:lvl8pPr>
            <a:lvl9pPr marL="3310252" indent="0">
              <a:buNone/>
              <a:defRPr sz="8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B16AA88D-B88B-49C0-96DD-07C6F7CB2ACD}" type="datetime1">
              <a:rPr lang="en-US">
                <a:solidFill>
                  <a:srgbClr val="FFFFFF"/>
                </a:solidFill>
              </a:rPr>
              <a:pPr>
                <a:defRPr/>
              </a:pPr>
              <a:t>2/10/2015</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2C0F1F5-48D9-4CFF-9BAF-735AD719A20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0488E278-93F3-4165-84B8-473ACD0A4E40}" type="datetime1">
              <a:rPr lang="en-US">
                <a:solidFill>
                  <a:srgbClr val="FFFFFF"/>
                </a:solidFill>
              </a:rPr>
              <a:pPr>
                <a:defRPr/>
              </a:pPr>
              <a:t>2/10/2015</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84FD6CC-69E2-4B3E-856E-A2BFEAA0F81E}"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200" y="275069"/>
            <a:ext cx="2056320" cy="585133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922" y="275069"/>
            <a:ext cx="6035040" cy="58513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81338F43-C946-4147-9A30-A69720308969}" type="datetime1">
              <a:rPr lang="en-US">
                <a:solidFill>
                  <a:srgbClr val="FFFFFF"/>
                </a:solidFill>
              </a:rPr>
              <a:pPr>
                <a:defRPr/>
              </a:pPr>
              <a:t>2/10/2015</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B8D378D-1A2D-418D-964F-3A71E10B7EF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922" y="275069"/>
            <a:ext cx="8229600" cy="585133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fld id="{D536A2CB-3795-4CD2-9C0B-FB2B5444028A}" type="datetime1">
              <a:rPr lang="en-US">
                <a:solidFill>
                  <a:srgbClr val="FFFFFF"/>
                </a:solidFill>
              </a:rPr>
              <a:pPr>
                <a:defRPr/>
              </a:pPr>
              <a:t>2/10/2015</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E1862CD2-3155-47A3-BF09-8E8F44EF2E0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70FC81A-2DC4-4913-8131-97991CA5CEA7}"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D2129C-867B-4FFA-8281-A75F1A90790D}"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2700B0F-DFBF-4D51-9639-252B275CB913}"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D0B8F5C-1546-4C47-AC7B-651C2E7D6AAD}"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759A8AE-73A5-4AC8-8BC4-8BBE61FDBB49}"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39E2E79-E271-4D2F-A619-61C01DA7EB1F}"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26C1C8-9D60-4E0A-BF13-FB44AAFC23A1}" type="datetimeFigureOut">
              <a:rPr lang="en-US" smtClean="0"/>
              <a:pPr/>
              <a:t>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D096D2-CD50-4E87-92D0-9249C40E4C3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7ACB80B-BF84-4A4C-B1F7-5C0EC4FF284F}"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425EE05-7098-4045-8C61-1E58415819AB}"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F952E03-9F32-402C-977C-ACB0864FF02F}"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44F3D6-E2FC-4C87-B7B1-F4D57C10C176}"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9ABC538-91BE-45EB-B5BF-156FDA8513E5}"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5"/>
            <a:ext cx="9141120" cy="6849359"/>
            <a:chOff x="0" y="0"/>
            <a:chExt cx="5758" cy="4315"/>
          </a:xfrm>
        </p:grpSpPr>
        <p:grpSp>
          <p:nvGrpSpPr>
            <p:cNvPr id="3"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9" name="Freeform 5"/>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grpSp>
      <p:grpSp>
        <p:nvGrpSpPr>
          <p:cNvPr id="4" name="Group 16"/>
          <p:cNvGrpSpPr>
            <a:grpSpLocks/>
          </p:cNvGrpSpPr>
          <p:nvPr userDrawn="1"/>
        </p:nvGrpSpPr>
        <p:grpSpPr bwMode="auto">
          <a:xfrm>
            <a:off x="0" y="5710200"/>
            <a:ext cx="9144000" cy="1106036"/>
            <a:chOff x="0" y="3552"/>
            <a:chExt cx="5760" cy="768"/>
          </a:xfrm>
        </p:grpSpPr>
        <p:pic>
          <p:nvPicPr>
            <p:cNvPr id="14" name="Picture 17" descr="iitmlogo"/>
            <p:cNvPicPr>
              <a:picLocks noChangeAspect="1" noChangeArrowheads="1"/>
            </p:cNvPicPr>
            <p:nvPr userDrawn="1"/>
          </p:nvPicPr>
          <p:blipFill>
            <a:blip r:embed="rId2" cstate="print"/>
            <a:srcRect/>
            <a:stretch>
              <a:fillRect/>
            </a:stretch>
          </p:blipFill>
          <p:spPr bwMode="auto">
            <a:xfrm>
              <a:off x="0" y="3583"/>
              <a:ext cx="737" cy="737"/>
            </a:xfrm>
            <a:prstGeom prst="rect">
              <a:avLst/>
            </a:prstGeom>
            <a:noFill/>
            <a:ln w="9525">
              <a:noFill/>
              <a:miter lim="800000"/>
              <a:headEnd/>
              <a:tailEnd/>
            </a:ln>
          </p:spPr>
        </p:pic>
        <p:sp>
          <p:nvSpPr>
            <p:cNvPr id="15" name="Freeform 18"/>
            <p:cNvSpPr>
              <a:spLocks/>
            </p:cNvSpPr>
            <p:nvPr userDrawn="1"/>
          </p:nvSpPr>
          <p:spPr bwMode="auto">
            <a:xfrm>
              <a:off x="720" y="3552"/>
              <a:ext cx="5040" cy="624"/>
            </a:xfrm>
            <a:custGeom>
              <a:avLst/>
              <a:gdLst/>
              <a:ahLst/>
              <a:cxnLst>
                <a:cxn ang="0">
                  <a:pos x="0" y="384"/>
                </a:cxn>
                <a:cxn ang="0">
                  <a:pos x="3840" y="384"/>
                </a:cxn>
                <a:cxn ang="0">
                  <a:pos x="3888" y="192"/>
                </a:cxn>
                <a:cxn ang="0">
                  <a:pos x="3936" y="384"/>
                </a:cxn>
                <a:cxn ang="0">
                  <a:pos x="3984" y="192"/>
                </a:cxn>
                <a:cxn ang="0">
                  <a:pos x="4080" y="624"/>
                </a:cxn>
                <a:cxn ang="0">
                  <a:pos x="4128" y="0"/>
                </a:cxn>
                <a:cxn ang="0">
                  <a:pos x="4176" y="624"/>
                </a:cxn>
                <a:cxn ang="0">
                  <a:pos x="4224" y="192"/>
                </a:cxn>
                <a:cxn ang="0">
                  <a:pos x="4272" y="384"/>
                </a:cxn>
                <a:cxn ang="0">
                  <a:pos x="4272" y="192"/>
                </a:cxn>
                <a:cxn ang="0">
                  <a:pos x="4320" y="384"/>
                </a:cxn>
                <a:cxn ang="0">
                  <a:pos x="5040" y="384"/>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ffectLst/>
          </p:spPr>
          <p:txBody>
            <a:bodyPr wrap="none"/>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16" name="Line 19"/>
            <p:cNvSpPr>
              <a:spLocks noChangeShapeType="1"/>
            </p:cNvSpPr>
            <p:nvPr userDrawn="1"/>
          </p:nvSpPr>
          <p:spPr bwMode="auto">
            <a:xfrm>
              <a:off x="4752" y="3666"/>
              <a:ext cx="576" cy="0"/>
            </a:xfrm>
            <a:prstGeom prst="line">
              <a:avLst/>
            </a:prstGeom>
            <a:noFill/>
            <a:ln w="38100">
              <a:solidFill>
                <a:schemeClr val="hlink"/>
              </a:solidFill>
              <a:round/>
              <a:headEnd/>
              <a:tailEnd/>
            </a:ln>
            <a:effectLst/>
          </p:spPr>
          <p:txBody>
            <a:bodyPr wrap="none"/>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17"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lIns="91401" tIns="45701" rIns="91401" bIns="45701" anchor="ctr"/>
            <a:lstStyle/>
            <a:p>
              <a:pPr defTabSz="826640"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outerShdw>
                </a:effectLst>
                <a:cs typeface="Tahoma" pitchFamily="34" charset="0"/>
              </a:endParaRPr>
            </a:p>
          </p:txBody>
        </p:sp>
        <p:sp>
          <p:nvSpPr>
            <p:cNvPr id="18"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lIns="91401" tIns="45701" rIns="91401" bIns="45701" anchor="ctr"/>
            <a:lstStyle/>
            <a:p>
              <a:pPr defTabSz="826640"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outerShdw>
                </a:effectLst>
                <a:cs typeface="Tahoma" pitchFamily="34" charset="0"/>
              </a:endParaRPr>
            </a:p>
          </p:txBody>
        </p:sp>
      </p:grpSp>
      <p:sp>
        <p:nvSpPr>
          <p:cNvPr id="53259" name="Rectangle 11"/>
          <p:cNvSpPr>
            <a:spLocks noGrp="1" noChangeArrowheads="1"/>
          </p:cNvSpPr>
          <p:nvPr>
            <p:ph type="ctrTitle" sz="quarter"/>
          </p:nvPr>
        </p:nvSpPr>
        <p:spPr>
          <a:xfrm>
            <a:off x="685440" y="1736824"/>
            <a:ext cx="7773120" cy="1921162"/>
          </a:xfrm>
        </p:spPr>
        <p:txBody>
          <a:bodyPr/>
          <a:lstStyle>
            <a:lvl1pPr>
              <a:defRPr sz="6000"/>
            </a:lvl1pPr>
          </a:lstStyle>
          <a:p>
            <a:r>
              <a:rPr lang="en-US"/>
              <a:t>Click to edit Master title style</a:t>
            </a:r>
          </a:p>
        </p:txBody>
      </p:sp>
      <p:sp>
        <p:nvSpPr>
          <p:cNvPr id="53260" name="Rectangle 12"/>
          <p:cNvSpPr>
            <a:spLocks noGrp="1" noChangeArrowheads="1"/>
          </p:cNvSpPr>
          <p:nvPr>
            <p:ph type="subTitle" sz="quarter" idx="1"/>
          </p:nvPr>
        </p:nvSpPr>
        <p:spPr>
          <a:xfrm>
            <a:off x="1372321" y="3885528"/>
            <a:ext cx="6400800" cy="1752664"/>
          </a:xfrm>
        </p:spPr>
        <p:txBody>
          <a:bodyPr/>
          <a:lstStyle>
            <a:lvl1pPr marL="0" indent="0" algn="ctr">
              <a:buFont typeface="Wingdings" pitchFamily="2" charset="2"/>
              <a:buNone/>
              <a:defRPr/>
            </a:lvl1pPr>
          </a:lstStyle>
          <a:p>
            <a:r>
              <a:rPr lang="en-US"/>
              <a:t>Click to edit Master subtitle style</a:t>
            </a:r>
          </a:p>
        </p:txBody>
      </p:sp>
      <p:sp>
        <p:nvSpPr>
          <p:cNvPr id="19" name="Rectangle 13"/>
          <p:cNvSpPr>
            <a:spLocks noGrp="1" noChangeArrowheads="1"/>
          </p:cNvSpPr>
          <p:nvPr>
            <p:ph type="dt" sz="quarter" idx="10"/>
          </p:nvPr>
        </p:nvSpPr>
        <p:spPr>
          <a:xfrm>
            <a:off x="457920" y="6248821"/>
            <a:ext cx="2132640" cy="4752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pPr>
              <a:defRPr/>
            </a:pPr>
            <a:fld id="{35D7E1F9-18E7-4EEC-BEE3-B44367B014D8}" type="datetime1">
              <a:rPr lang="en-US">
                <a:solidFill>
                  <a:srgbClr val="FFFFFF"/>
                </a:solidFill>
              </a:rPr>
              <a:pPr>
                <a:defRPr/>
              </a:pPr>
              <a:t>2/10/2015</a:t>
            </a:fld>
            <a:endParaRPr lang="en-US">
              <a:solidFill>
                <a:srgbClr val="FFFFFF"/>
              </a:solidFill>
            </a:endParaRPr>
          </a:p>
        </p:txBody>
      </p:sp>
      <p:sp>
        <p:nvSpPr>
          <p:cNvPr id="20" name="Rectangle 15"/>
          <p:cNvSpPr>
            <a:spLocks noGrp="1" noChangeArrowheads="1"/>
          </p:cNvSpPr>
          <p:nvPr>
            <p:ph type="sldNum" sz="quarter" idx="11"/>
          </p:nvPr>
        </p:nvSpPr>
        <p:spPr>
          <a:xfrm>
            <a:off x="6553445" y="6254577"/>
            <a:ext cx="2134080" cy="47669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pPr>
              <a:defRPr/>
            </a:pPr>
            <a:fld id="{4F7F647E-CCE4-402D-90E0-C2D3BB9ADFEF}"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AC3C1F78-4897-4D9C-8BB3-3A508C1880D1}" type="datetime1">
              <a:rPr lang="en-US">
                <a:solidFill>
                  <a:srgbClr val="FFFFFF"/>
                </a:solidFill>
              </a:rPr>
              <a:pPr>
                <a:defRPr/>
              </a:pPr>
              <a:t>2/10/2015</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4ABA8B1-80BF-4358-B1AD-FB0FD702BF1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94"/>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3394" indent="0">
              <a:buNone/>
              <a:defRPr sz="1600"/>
            </a:lvl2pPr>
            <a:lvl3pPr marL="826788" indent="0">
              <a:buNone/>
              <a:defRPr sz="1500"/>
            </a:lvl3pPr>
            <a:lvl4pPr marL="1240186" indent="0">
              <a:buNone/>
              <a:defRPr sz="1300"/>
            </a:lvl4pPr>
            <a:lvl5pPr marL="1653580" indent="0">
              <a:buNone/>
              <a:defRPr sz="1300"/>
            </a:lvl5pPr>
            <a:lvl6pPr marL="2066972" indent="0">
              <a:buNone/>
              <a:defRPr sz="1300"/>
            </a:lvl6pPr>
            <a:lvl7pPr marL="2480372" indent="0">
              <a:buNone/>
              <a:defRPr sz="1300"/>
            </a:lvl7pPr>
            <a:lvl8pPr marL="2893768" indent="0">
              <a:buNone/>
              <a:defRPr sz="1300"/>
            </a:lvl8pPr>
            <a:lvl9pPr marL="3307165" indent="0">
              <a:buNone/>
              <a:defRPr sz="13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F514F7C9-E535-48FE-BB57-2C1A0D5D09E2}" type="datetime1">
              <a:rPr lang="en-US">
                <a:solidFill>
                  <a:srgbClr val="FFFFFF"/>
                </a:solidFill>
              </a:rPr>
              <a:pPr>
                <a:defRPr/>
              </a:pPr>
              <a:t>2/10/2015</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975FE80-DAE3-41E4-9F32-3D31CB1D580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920" y="1600008"/>
            <a:ext cx="4044960" cy="452639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125" y="1600008"/>
            <a:ext cx="4046400" cy="452639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fld id="{AE76DA0A-4E5F-4CE9-B5F7-091E0AF85A3B}" type="datetime1">
              <a:rPr lang="en-US">
                <a:solidFill>
                  <a:srgbClr val="FFFFFF"/>
                </a:solidFill>
              </a:rPr>
              <a:pPr>
                <a:defRPr/>
              </a:pPr>
              <a:t>2/10/2015</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C1504F0-4F7A-40A8-9E62-CD368290F98E}"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3394" indent="0">
              <a:buNone/>
              <a:defRPr sz="1800" b="1"/>
            </a:lvl2pPr>
            <a:lvl3pPr marL="826788" indent="0">
              <a:buNone/>
              <a:defRPr sz="1600" b="1"/>
            </a:lvl3pPr>
            <a:lvl4pPr marL="1240186" indent="0">
              <a:buNone/>
              <a:defRPr sz="1500" b="1"/>
            </a:lvl4pPr>
            <a:lvl5pPr marL="1653580" indent="0">
              <a:buNone/>
              <a:defRPr sz="1500" b="1"/>
            </a:lvl5pPr>
            <a:lvl6pPr marL="2066972" indent="0">
              <a:buNone/>
              <a:defRPr sz="1500" b="1"/>
            </a:lvl6pPr>
            <a:lvl7pPr marL="2480372" indent="0">
              <a:buNone/>
              <a:defRPr sz="1500" b="1"/>
            </a:lvl7pPr>
            <a:lvl8pPr marL="2893768" indent="0">
              <a:buNone/>
              <a:defRPr sz="1500" b="1"/>
            </a:lvl8pPr>
            <a:lvl9pPr marL="3307165"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3394" indent="0">
              <a:buNone/>
              <a:defRPr sz="1800" b="1"/>
            </a:lvl2pPr>
            <a:lvl3pPr marL="826788" indent="0">
              <a:buNone/>
              <a:defRPr sz="1600" b="1"/>
            </a:lvl3pPr>
            <a:lvl4pPr marL="1240186" indent="0">
              <a:buNone/>
              <a:defRPr sz="1500" b="1"/>
            </a:lvl4pPr>
            <a:lvl5pPr marL="1653580" indent="0">
              <a:buNone/>
              <a:defRPr sz="1500" b="1"/>
            </a:lvl5pPr>
            <a:lvl6pPr marL="2066972" indent="0">
              <a:buNone/>
              <a:defRPr sz="1500" b="1"/>
            </a:lvl6pPr>
            <a:lvl7pPr marL="2480372" indent="0">
              <a:buNone/>
              <a:defRPr sz="1500" b="1"/>
            </a:lvl7pPr>
            <a:lvl8pPr marL="2893768" indent="0">
              <a:buNone/>
              <a:defRPr sz="1500" b="1"/>
            </a:lvl8pPr>
            <a:lvl9pPr marL="3307165"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fld id="{64BF1768-57AD-412F-9632-A4D3F027F6A4}" type="datetime1">
              <a:rPr lang="en-US">
                <a:solidFill>
                  <a:srgbClr val="FFFFFF"/>
                </a:solidFill>
              </a:rPr>
              <a:pPr>
                <a:defRPr/>
              </a:pPr>
              <a:t>2/10/2015</a:t>
            </a:fld>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DC3F7CEE-83D1-4710-A495-0A9D0211C07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26C1C8-9D60-4E0A-BF13-FB44AAFC23A1}" type="datetimeFigureOut">
              <a:rPr lang="en-US" smtClean="0"/>
              <a:pPr/>
              <a:t>2/10/2015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D096D2-CD50-4E87-92D0-9249C40E4C34}"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fld id="{66456F94-2152-4C5D-BE93-BC15C8CEA3C6}" type="datetime1">
              <a:rPr lang="en-US">
                <a:solidFill>
                  <a:srgbClr val="FFFFFF"/>
                </a:solidFill>
              </a:rPr>
              <a:pPr>
                <a:defRPr/>
              </a:pPr>
              <a:t>2/10/2015</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02C53530-B571-43BF-B94E-9805EDE7A41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33FEC8B5-7FE5-4CCD-BCF0-D55E2E46CF79}" type="datetime1">
              <a:rPr lang="en-US">
                <a:solidFill>
                  <a:srgbClr val="FFFFFF"/>
                </a:solidFill>
              </a:rPr>
              <a:pPr>
                <a:defRPr/>
              </a:pPr>
              <a:t>2/10/2015</a:t>
            </a:fld>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A35BFAF-65F2-4DC7-8C69-078493AC8A5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422"/>
            <a:ext cx="3008160" cy="4692013"/>
          </a:xfrm>
        </p:spPr>
        <p:txBody>
          <a:bodyPr/>
          <a:lstStyle>
            <a:lvl1pPr marL="0" indent="0">
              <a:buNone/>
              <a:defRPr sz="1300"/>
            </a:lvl1pPr>
            <a:lvl2pPr marL="413394" indent="0">
              <a:buNone/>
              <a:defRPr sz="1100"/>
            </a:lvl2pPr>
            <a:lvl3pPr marL="826788" indent="0">
              <a:buNone/>
              <a:defRPr sz="900"/>
            </a:lvl3pPr>
            <a:lvl4pPr marL="1240186" indent="0">
              <a:buNone/>
              <a:defRPr sz="800"/>
            </a:lvl4pPr>
            <a:lvl5pPr marL="1653580" indent="0">
              <a:buNone/>
              <a:defRPr sz="800"/>
            </a:lvl5pPr>
            <a:lvl6pPr marL="2066972" indent="0">
              <a:buNone/>
              <a:defRPr sz="800"/>
            </a:lvl6pPr>
            <a:lvl7pPr marL="2480372" indent="0">
              <a:buNone/>
              <a:defRPr sz="800"/>
            </a:lvl7pPr>
            <a:lvl8pPr marL="2893768" indent="0">
              <a:buNone/>
              <a:defRPr sz="800"/>
            </a:lvl8pPr>
            <a:lvl9pPr marL="3307165" indent="0">
              <a:buNone/>
              <a:defRPr sz="8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053842CF-5F18-4BE0-A2D1-F6103AB31C35}" type="datetime1">
              <a:rPr lang="en-US">
                <a:solidFill>
                  <a:srgbClr val="FFFFFF"/>
                </a:solidFill>
              </a:rPr>
              <a:pPr>
                <a:defRPr/>
              </a:pPr>
              <a:t>2/10/2015</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D4644D8-F2A8-4EB8-AD83-F7C36931D7A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5" y="612065"/>
            <a:ext cx="5486400" cy="4115952"/>
          </a:xfrm>
        </p:spPr>
        <p:txBody>
          <a:bodyPr lIns="91057" tIns="45531" rIns="91057" bIns="45531"/>
          <a:lstStyle>
            <a:lvl1pPr marL="0" indent="0">
              <a:buNone/>
              <a:defRPr sz="2900"/>
            </a:lvl1pPr>
            <a:lvl2pPr marL="413394" indent="0">
              <a:buNone/>
              <a:defRPr sz="2500"/>
            </a:lvl2pPr>
            <a:lvl3pPr marL="826788" indent="0">
              <a:buNone/>
              <a:defRPr sz="2200"/>
            </a:lvl3pPr>
            <a:lvl4pPr marL="1240186" indent="0">
              <a:buNone/>
              <a:defRPr sz="1800"/>
            </a:lvl4pPr>
            <a:lvl5pPr marL="1653580" indent="0">
              <a:buNone/>
              <a:defRPr sz="1800"/>
            </a:lvl5pPr>
            <a:lvl6pPr marL="2066972" indent="0">
              <a:buNone/>
              <a:defRPr sz="1800"/>
            </a:lvl6pPr>
            <a:lvl7pPr marL="2480372" indent="0">
              <a:buNone/>
              <a:defRPr sz="1800"/>
            </a:lvl7pPr>
            <a:lvl8pPr marL="2893768" indent="0">
              <a:buNone/>
              <a:defRPr sz="1800"/>
            </a:lvl8pPr>
            <a:lvl9pPr marL="3307165" indent="0">
              <a:buNone/>
              <a:defRPr sz="1800"/>
            </a:lvl9pPr>
          </a:lstStyle>
          <a:p>
            <a:pPr lvl="0"/>
            <a:endParaRPr lang="en-US" noProof="0" smtClean="0"/>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3394" indent="0">
              <a:buNone/>
              <a:defRPr sz="1100"/>
            </a:lvl2pPr>
            <a:lvl3pPr marL="826788" indent="0">
              <a:buNone/>
              <a:defRPr sz="900"/>
            </a:lvl3pPr>
            <a:lvl4pPr marL="1240186" indent="0">
              <a:buNone/>
              <a:defRPr sz="800"/>
            </a:lvl4pPr>
            <a:lvl5pPr marL="1653580" indent="0">
              <a:buNone/>
              <a:defRPr sz="800"/>
            </a:lvl5pPr>
            <a:lvl6pPr marL="2066972" indent="0">
              <a:buNone/>
              <a:defRPr sz="800"/>
            </a:lvl6pPr>
            <a:lvl7pPr marL="2480372" indent="0">
              <a:buNone/>
              <a:defRPr sz="800"/>
            </a:lvl7pPr>
            <a:lvl8pPr marL="2893768" indent="0">
              <a:buNone/>
              <a:defRPr sz="800"/>
            </a:lvl8pPr>
            <a:lvl9pPr marL="3307165" indent="0">
              <a:buNone/>
              <a:defRPr sz="8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DF95900B-4BE3-4DC0-8200-4AE0A9793821}" type="datetime1">
              <a:rPr lang="en-US">
                <a:solidFill>
                  <a:srgbClr val="FFFFFF"/>
                </a:solidFill>
              </a:rPr>
              <a:pPr>
                <a:defRPr/>
              </a:pPr>
              <a:t>2/10/2015</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9DF8C45-FCA4-40F0-A78B-2360ECF229C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30A3EB09-38B5-40BD-90B7-F1AE78A93A9E}" type="datetime1">
              <a:rPr lang="en-US">
                <a:solidFill>
                  <a:srgbClr val="FFFFFF"/>
                </a:solidFill>
              </a:rPr>
              <a:pPr>
                <a:defRPr/>
              </a:pPr>
              <a:t>2/10/2015</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1DC9808-2FC6-4EF0-97C9-77281761061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200" y="275069"/>
            <a:ext cx="2056320" cy="585133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922" y="275069"/>
            <a:ext cx="6035040" cy="58513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4124F863-08AD-44E3-B0C5-B061D527214C}" type="datetime1">
              <a:rPr lang="en-US">
                <a:solidFill>
                  <a:srgbClr val="FFFFFF"/>
                </a:solidFill>
              </a:rPr>
              <a:pPr>
                <a:defRPr/>
              </a:pPr>
              <a:t>2/10/2015</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C3DFF0C-6391-4D92-8499-A3542EB9165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922" y="275069"/>
            <a:ext cx="8229600" cy="585133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fld id="{27E59E13-8115-4811-BC3D-8437299965F1}" type="datetime1">
              <a:rPr lang="en-US">
                <a:solidFill>
                  <a:srgbClr val="FFFFFF"/>
                </a:solidFill>
              </a:rPr>
              <a:pPr>
                <a:defRPr/>
              </a:pPr>
              <a:t>2/10/2015</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1CF26570-D623-4CF7-B8D5-4C0C4625B69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5" y="273629"/>
            <a:ext cx="8222400" cy="1139160"/>
          </a:xfrm>
        </p:spPr>
        <p:txBody>
          <a:bodyPr/>
          <a:lstStyle/>
          <a:p>
            <a:r>
              <a:rPr lang="en-US" smtClean="0"/>
              <a:t>Click to edit Master title style</a:t>
            </a:r>
            <a:endParaRPr lang="en-IN"/>
          </a:p>
        </p:txBody>
      </p:sp>
      <p:sp>
        <p:nvSpPr>
          <p:cNvPr id="3" name="Rectangle 3"/>
          <p:cNvSpPr>
            <a:spLocks noGrp="1" noChangeArrowheads="1"/>
          </p:cNvSpPr>
          <p:nvPr>
            <p:ph type="dt" idx="10"/>
          </p:nvPr>
        </p:nvSpPr>
        <p:spPr>
          <a:ln/>
        </p:spPr>
        <p:txBody>
          <a:bodyPr/>
          <a:lstStyle>
            <a:lvl1pPr>
              <a:defRPr/>
            </a:lvl1pPr>
          </a:lstStyle>
          <a:p>
            <a:pPr>
              <a:defRPr/>
            </a:pPr>
            <a:endParaRPr lang="en-US">
              <a:solidFill>
                <a:srgbClr val="FFFFFF"/>
              </a:solidFill>
            </a:endParaRPr>
          </a:p>
        </p:txBody>
      </p:sp>
      <p:sp>
        <p:nvSpPr>
          <p:cNvPr id="4" name="Rectangle 4"/>
          <p:cNvSpPr>
            <a:spLocks noGrp="1" noChangeArrowheads="1"/>
          </p:cNvSpPr>
          <p:nvPr>
            <p:ph type="ftr" idx="11"/>
          </p:nvPr>
        </p:nvSpPr>
        <p:spPr>
          <a:xfrm>
            <a:off x="3124200" y="6245225"/>
            <a:ext cx="2895600" cy="476250"/>
          </a:xfrm>
          <a:prstGeom prst="rect">
            <a:avLst/>
          </a:prstGeom>
          <a:ln/>
        </p:spPr>
        <p:txBody>
          <a:bodyPr lIns="91330" tIns="45667" rIns="91330" bIns="45667"/>
          <a:lstStyle>
            <a:lvl1pPr>
              <a:defRPr/>
            </a:lvl1p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 name="Rectangle 5"/>
          <p:cNvSpPr>
            <a:spLocks noGrp="1" noChangeArrowheads="1"/>
          </p:cNvSpPr>
          <p:nvPr>
            <p:ph type="sldNum" idx="12"/>
          </p:nvPr>
        </p:nvSpPr>
        <p:spPr>
          <a:ln/>
        </p:spPr>
        <p:txBody>
          <a:bodyPr/>
          <a:lstStyle>
            <a:lvl1pPr>
              <a:defRPr/>
            </a:lvl1pPr>
          </a:lstStyle>
          <a:p>
            <a:pPr>
              <a:defRPr/>
            </a:pPr>
            <a:fld id="{81B0AD1F-311D-4F5F-909A-19D74821FAE3}"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Date Placeholder 3"/>
          <p:cNvSpPr>
            <a:spLocks noGrp="1"/>
          </p:cNvSpPr>
          <p:nvPr>
            <p:ph type="dt" sz="quarter"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862F1A12-F444-404C-8019-E29DF7D6708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8963421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quarter"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84905FA5-0799-4B18-AFE5-4035E808D80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3204888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26C1C8-9D60-4E0A-BF13-FB44AAFC23A1}" type="datetimeFigureOut">
              <a:rPr lang="en-US" smtClean="0"/>
              <a:pPr/>
              <a:t>2/10/2015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D096D2-CD50-4E87-92D0-9249C40E4C34}"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quarter"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F14A8319-31D2-465F-9A80-E10AAA0A18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35711602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quarter"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7B0E51D5-0B35-42EE-AAB8-ED4D3F69A1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38095203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quarter" idx="10"/>
          </p:nvPr>
        </p:nvSpPr>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7BFD4852-3F46-4B63-B1F1-1F53D8637A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24203993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quarter" idx="10"/>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0C1837BB-8070-4655-91AD-306C6AA7B29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7199318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lvl1pPr>
              <a:defRPr/>
            </a:lvl1pPr>
          </a:lstStyle>
          <a:p>
            <a:endParaRPr lang="en-US">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26829BB1-C426-405A-9EFD-60AC0557A7D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886504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quarter"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EF63247A-8AF8-4132-A302-83B8F3BD6A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8945941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quarter"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DA37603A-794A-4EDF-9D54-F83B5C853E8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29467259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quarter"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6D1F0FF0-6C79-416E-9EA5-79F09AA7550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3434894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quarter"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DAA25F63-5A03-4E04-BE82-3CE8A693D8B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3817318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41AB1C0-71D2-4E57-BE40-9917C13A1B71}" type="datetime1">
              <a:rPr lang="en-US">
                <a:solidFill>
                  <a:prstClr val="black">
                    <a:tint val="75000"/>
                  </a:prstClr>
                </a:solidFill>
              </a:rPr>
              <a:pPr>
                <a:defRPr/>
              </a:pPr>
              <a:t>2/10/2015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EC70BE-7F91-40E1-AFF6-E26C2DCC03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575439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26C1C8-9D60-4E0A-BF13-FB44AAFC23A1}" type="datetimeFigureOut">
              <a:rPr lang="en-US" smtClean="0"/>
              <a:pPr/>
              <a:t>2/10/2015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D096D2-CD50-4E87-92D0-9249C40E4C34}"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D64CC8-07ED-4F63-BE17-94705BE42C24}" type="datetime1">
              <a:rPr lang="en-US">
                <a:solidFill>
                  <a:prstClr val="black">
                    <a:tint val="75000"/>
                  </a:prstClr>
                </a:solidFill>
              </a:rPr>
              <a:pPr>
                <a:defRPr/>
              </a:pPr>
              <a:t>2/10/2015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52E3B9F-B93C-4DF2-BE17-A1DAB541B3B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0013119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B10A5F8-C862-4FA7-8D63-4BA6B4183588}" type="datetime1">
              <a:rPr lang="en-US">
                <a:solidFill>
                  <a:prstClr val="black">
                    <a:tint val="75000"/>
                  </a:prstClr>
                </a:solidFill>
              </a:rPr>
              <a:pPr>
                <a:defRPr/>
              </a:pPr>
              <a:t>2/10/2015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9D4024-0989-4F5B-B6C8-C3BFD556CC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8158938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831C969-3588-459A-96B0-D3D6C254F90A}" type="datetime1">
              <a:rPr lang="en-US">
                <a:solidFill>
                  <a:prstClr val="black">
                    <a:tint val="75000"/>
                  </a:prstClr>
                </a:solidFill>
              </a:rPr>
              <a:pPr>
                <a:defRPr/>
              </a:pPr>
              <a:t>2/10/2015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9DB25A2-DE37-4419-9640-9436D6ED66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804509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1B728C9-F455-4E20-A929-6097BEECEE68}" type="datetime1">
              <a:rPr lang="en-US">
                <a:solidFill>
                  <a:prstClr val="black">
                    <a:tint val="75000"/>
                  </a:prstClr>
                </a:solidFill>
              </a:rPr>
              <a:pPr>
                <a:defRPr/>
              </a:pPr>
              <a:t>2/10/2015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9EADD48-9EAD-4E5F-8112-2DC547F0C7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9382255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38CC1E7-EEC7-4CAA-83DA-85E23F474979}" type="datetime1">
              <a:rPr lang="en-US">
                <a:solidFill>
                  <a:prstClr val="black">
                    <a:tint val="75000"/>
                  </a:prstClr>
                </a:solidFill>
              </a:rPr>
              <a:pPr>
                <a:defRPr/>
              </a:pPr>
              <a:t>2/10/2015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0B8B0FF-B894-4A1E-AA6E-1D70D0C197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4740806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6730F0-6ED7-46FB-AA5A-6A02AC45862C}" type="datetime1">
              <a:rPr lang="en-US">
                <a:solidFill>
                  <a:prstClr val="black">
                    <a:tint val="75000"/>
                  </a:prstClr>
                </a:solidFill>
              </a:rPr>
              <a:pPr>
                <a:defRPr/>
              </a:pPr>
              <a:t>2/10/2015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D2753AD-01E6-4D31-8E79-D5E0F66CE4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8674589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7D36F39-4AA4-4C55-AE58-9958614D91E5}" type="datetime1">
              <a:rPr lang="en-US">
                <a:solidFill>
                  <a:prstClr val="black">
                    <a:tint val="75000"/>
                  </a:prstClr>
                </a:solidFill>
              </a:rPr>
              <a:pPr>
                <a:defRPr/>
              </a:pPr>
              <a:t>2/10/2015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E5DC80E-F1AF-42E7-B0E7-3587BC95F96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4857946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1E8C3C7-57D3-45DD-BFD6-18B438FAE89F}" type="datetime1">
              <a:rPr lang="en-US">
                <a:solidFill>
                  <a:prstClr val="black">
                    <a:tint val="75000"/>
                  </a:prstClr>
                </a:solidFill>
              </a:rPr>
              <a:pPr>
                <a:defRPr/>
              </a:pPr>
              <a:t>2/10/2015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86BAA0D-98AD-4521-AB88-2316BB8299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0409641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522067-54C3-418F-9087-9527B61AF655}" type="datetime1">
              <a:rPr lang="en-US">
                <a:solidFill>
                  <a:prstClr val="black">
                    <a:tint val="75000"/>
                  </a:prstClr>
                </a:solidFill>
              </a:rPr>
              <a:pPr>
                <a:defRPr/>
              </a:pPr>
              <a:t>2/10/2015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1E9A93-008B-419A-8D24-96DADC9CD3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6554474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EB0EA6-8CDD-4A9C-894B-66028DB4A6B7}" type="datetime1">
              <a:rPr lang="en-US">
                <a:solidFill>
                  <a:prstClr val="black">
                    <a:tint val="75000"/>
                  </a:prstClr>
                </a:solidFill>
              </a:rPr>
              <a:pPr>
                <a:defRPr/>
              </a:pPr>
              <a:t>2/10/2015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14C098-02EB-4302-A67E-659E265AAED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987547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6C1C8-9D60-4E0A-BF13-FB44AAFC23A1}" type="datetimeFigureOut">
              <a:rPr lang="en-US" smtClean="0"/>
              <a:pPr/>
              <a:t>2/10/2015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D096D2-CD50-4E87-92D0-9249C40E4C34}"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41AB1C0-71D2-4E57-BE40-9917C13A1B71}" type="datetime1">
              <a:rPr lang="en-US">
                <a:solidFill>
                  <a:prstClr val="black">
                    <a:tint val="75000"/>
                  </a:prstClr>
                </a:solidFill>
              </a:rPr>
              <a:pPr>
                <a:defRPr/>
              </a:pPr>
              <a:t>2/10/2015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EC70BE-7F91-40E1-AFF6-E26C2DCC03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0794511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D64CC8-07ED-4F63-BE17-94705BE42C24}" type="datetime1">
              <a:rPr lang="en-US">
                <a:solidFill>
                  <a:prstClr val="black">
                    <a:tint val="75000"/>
                  </a:prstClr>
                </a:solidFill>
              </a:rPr>
              <a:pPr>
                <a:defRPr/>
              </a:pPr>
              <a:t>2/10/2015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52E3B9F-B93C-4DF2-BE17-A1DAB541B3B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1691735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B10A5F8-C862-4FA7-8D63-4BA6B4183588}" type="datetime1">
              <a:rPr lang="en-US">
                <a:solidFill>
                  <a:prstClr val="black">
                    <a:tint val="75000"/>
                  </a:prstClr>
                </a:solidFill>
              </a:rPr>
              <a:pPr>
                <a:defRPr/>
              </a:pPr>
              <a:t>2/10/2015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9D4024-0989-4F5B-B6C8-C3BFD556CC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1872008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831C969-3588-459A-96B0-D3D6C254F90A}" type="datetime1">
              <a:rPr lang="en-US">
                <a:solidFill>
                  <a:prstClr val="black">
                    <a:tint val="75000"/>
                  </a:prstClr>
                </a:solidFill>
              </a:rPr>
              <a:pPr>
                <a:defRPr/>
              </a:pPr>
              <a:t>2/10/2015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9DB25A2-DE37-4419-9640-9436D6ED66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0755047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1B728C9-F455-4E20-A929-6097BEECEE68}" type="datetime1">
              <a:rPr lang="en-US">
                <a:solidFill>
                  <a:prstClr val="black">
                    <a:tint val="75000"/>
                  </a:prstClr>
                </a:solidFill>
              </a:rPr>
              <a:pPr>
                <a:defRPr/>
              </a:pPr>
              <a:t>2/10/2015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9EADD48-9EAD-4E5F-8112-2DC547F0C7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0153823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38CC1E7-EEC7-4CAA-83DA-85E23F474979}" type="datetime1">
              <a:rPr lang="en-US">
                <a:solidFill>
                  <a:prstClr val="black">
                    <a:tint val="75000"/>
                  </a:prstClr>
                </a:solidFill>
              </a:rPr>
              <a:pPr>
                <a:defRPr/>
              </a:pPr>
              <a:t>2/10/2015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0B8B0FF-B894-4A1E-AA6E-1D70D0C197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3575912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6730F0-6ED7-46FB-AA5A-6A02AC45862C}" type="datetime1">
              <a:rPr lang="en-US">
                <a:solidFill>
                  <a:prstClr val="black">
                    <a:tint val="75000"/>
                  </a:prstClr>
                </a:solidFill>
              </a:rPr>
              <a:pPr>
                <a:defRPr/>
              </a:pPr>
              <a:t>2/10/2015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D2753AD-01E6-4D31-8E79-D5E0F66CE4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8547648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7D36F39-4AA4-4C55-AE58-9958614D91E5}" type="datetime1">
              <a:rPr lang="en-US">
                <a:solidFill>
                  <a:prstClr val="black">
                    <a:tint val="75000"/>
                  </a:prstClr>
                </a:solidFill>
              </a:rPr>
              <a:pPr>
                <a:defRPr/>
              </a:pPr>
              <a:t>2/10/2015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E5DC80E-F1AF-42E7-B0E7-3587BC95F96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709672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1E8C3C7-57D3-45DD-BFD6-18B438FAE89F}" type="datetime1">
              <a:rPr lang="en-US">
                <a:solidFill>
                  <a:prstClr val="black">
                    <a:tint val="75000"/>
                  </a:prstClr>
                </a:solidFill>
              </a:rPr>
              <a:pPr>
                <a:defRPr/>
              </a:pPr>
              <a:t>2/10/2015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86BAA0D-98AD-4521-AB88-2316BB8299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7553775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522067-54C3-418F-9087-9527B61AF655}" type="datetime1">
              <a:rPr lang="en-US">
                <a:solidFill>
                  <a:prstClr val="black">
                    <a:tint val="75000"/>
                  </a:prstClr>
                </a:solidFill>
              </a:rPr>
              <a:pPr>
                <a:defRPr/>
              </a:pPr>
              <a:t>2/10/2015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1E9A93-008B-419A-8D24-96DADC9CD3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785535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26C1C8-9D60-4E0A-BF13-FB44AAFC23A1}" type="datetimeFigureOut">
              <a:rPr lang="en-US" smtClean="0"/>
              <a:pPr/>
              <a:t>2/10/2015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D096D2-CD50-4E87-92D0-9249C40E4C34}"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EB0EA6-8CDD-4A9C-894B-66028DB4A6B7}" type="datetime1">
              <a:rPr lang="en-US">
                <a:solidFill>
                  <a:prstClr val="black">
                    <a:tint val="75000"/>
                  </a:prstClr>
                </a:solidFill>
              </a:rPr>
              <a:pPr>
                <a:defRPr/>
              </a:pPr>
              <a:t>2/10/2015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14C098-02EB-4302-A67E-659E265AAED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0865986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1120" cy="6849359"/>
            <a:chOff x="0" y="0"/>
            <a:chExt cx="5758" cy="4315"/>
          </a:xfrm>
        </p:grpSpPr>
        <p:grpSp>
          <p:nvGrpSpPr>
            <p:cNvPr id="3"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9" name="Freeform 5"/>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grpSp>
      <p:grpSp>
        <p:nvGrpSpPr>
          <p:cNvPr id="4" name="Group 16"/>
          <p:cNvGrpSpPr>
            <a:grpSpLocks/>
          </p:cNvGrpSpPr>
          <p:nvPr userDrawn="1"/>
        </p:nvGrpSpPr>
        <p:grpSpPr bwMode="auto">
          <a:xfrm>
            <a:off x="0" y="5710200"/>
            <a:ext cx="9144000" cy="1106036"/>
            <a:chOff x="0" y="3552"/>
            <a:chExt cx="5760" cy="768"/>
          </a:xfrm>
        </p:grpSpPr>
        <p:pic>
          <p:nvPicPr>
            <p:cNvPr id="14" name="Picture 17" descr="iitmlogo"/>
            <p:cNvPicPr>
              <a:picLocks noChangeAspect="1" noChangeArrowheads="1"/>
            </p:cNvPicPr>
            <p:nvPr userDrawn="1"/>
          </p:nvPicPr>
          <p:blipFill>
            <a:blip r:embed="rId2" cstate="print"/>
            <a:srcRect/>
            <a:stretch>
              <a:fillRect/>
            </a:stretch>
          </p:blipFill>
          <p:spPr bwMode="auto">
            <a:xfrm>
              <a:off x="0" y="3583"/>
              <a:ext cx="737" cy="737"/>
            </a:xfrm>
            <a:prstGeom prst="rect">
              <a:avLst/>
            </a:prstGeom>
            <a:noFill/>
            <a:ln w="9525">
              <a:noFill/>
              <a:miter lim="800000"/>
              <a:headEnd/>
              <a:tailEnd/>
            </a:ln>
          </p:spPr>
        </p:pic>
        <p:sp>
          <p:nvSpPr>
            <p:cNvPr id="15" name="Freeform 18"/>
            <p:cNvSpPr>
              <a:spLocks/>
            </p:cNvSpPr>
            <p:nvPr userDrawn="1"/>
          </p:nvSpPr>
          <p:spPr bwMode="auto">
            <a:xfrm>
              <a:off x="720" y="3552"/>
              <a:ext cx="5040" cy="624"/>
            </a:xfrm>
            <a:custGeom>
              <a:avLst/>
              <a:gdLst/>
              <a:ahLst/>
              <a:cxnLst>
                <a:cxn ang="0">
                  <a:pos x="0" y="384"/>
                </a:cxn>
                <a:cxn ang="0">
                  <a:pos x="3840" y="384"/>
                </a:cxn>
                <a:cxn ang="0">
                  <a:pos x="3888" y="192"/>
                </a:cxn>
                <a:cxn ang="0">
                  <a:pos x="3936" y="384"/>
                </a:cxn>
                <a:cxn ang="0">
                  <a:pos x="3984" y="192"/>
                </a:cxn>
                <a:cxn ang="0">
                  <a:pos x="4080" y="624"/>
                </a:cxn>
                <a:cxn ang="0">
                  <a:pos x="4128" y="0"/>
                </a:cxn>
                <a:cxn ang="0">
                  <a:pos x="4176" y="624"/>
                </a:cxn>
                <a:cxn ang="0">
                  <a:pos x="4224" y="192"/>
                </a:cxn>
                <a:cxn ang="0">
                  <a:pos x="4272" y="384"/>
                </a:cxn>
                <a:cxn ang="0">
                  <a:pos x="4272" y="192"/>
                </a:cxn>
                <a:cxn ang="0">
                  <a:pos x="4320" y="384"/>
                </a:cxn>
                <a:cxn ang="0">
                  <a:pos x="5040" y="384"/>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ffectLst/>
          </p:spPr>
          <p:txBody>
            <a:bodyPr wrap="none"/>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16" name="Line 19"/>
            <p:cNvSpPr>
              <a:spLocks noChangeShapeType="1"/>
            </p:cNvSpPr>
            <p:nvPr userDrawn="1"/>
          </p:nvSpPr>
          <p:spPr bwMode="auto">
            <a:xfrm>
              <a:off x="4752" y="3666"/>
              <a:ext cx="576" cy="0"/>
            </a:xfrm>
            <a:prstGeom prst="line">
              <a:avLst/>
            </a:prstGeom>
            <a:noFill/>
            <a:ln w="38100">
              <a:solidFill>
                <a:schemeClr val="hlink"/>
              </a:solidFill>
              <a:round/>
              <a:headEnd/>
              <a:tailEnd/>
            </a:ln>
            <a:effectLst/>
          </p:spPr>
          <p:txBody>
            <a:bodyPr wrap="none"/>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17"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lIns="91401" tIns="45701" rIns="91401" bIns="45701" anchor="ctr"/>
            <a:lstStyle/>
            <a:p>
              <a:pPr defTabSz="827498"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outerShdw>
                </a:effectLst>
                <a:cs typeface="Tahoma" pitchFamily="34" charset="0"/>
              </a:endParaRPr>
            </a:p>
          </p:txBody>
        </p:sp>
        <p:sp>
          <p:nvSpPr>
            <p:cNvPr id="18"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lIns="91401" tIns="45701" rIns="91401" bIns="45701" anchor="ctr"/>
            <a:lstStyle/>
            <a:p>
              <a:pPr defTabSz="827498"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outerShdw>
                </a:effectLst>
                <a:cs typeface="Tahoma" pitchFamily="34" charset="0"/>
              </a:endParaRPr>
            </a:p>
          </p:txBody>
        </p:sp>
      </p:grpSp>
      <p:sp>
        <p:nvSpPr>
          <p:cNvPr id="53259" name="Rectangle 11"/>
          <p:cNvSpPr>
            <a:spLocks noGrp="1" noChangeArrowheads="1"/>
          </p:cNvSpPr>
          <p:nvPr>
            <p:ph type="ctrTitle" sz="quarter"/>
          </p:nvPr>
        </p:nvSpPr>
        <p:spPr>
          <a:xfrm>
            <a:off x="685440" y="1736824"/>
            <a:ext cx="7773120" cy="1921162"/>
          </a:xfrm>
        </p:spPr>
        <p:txBody>
          <a:bodyPr/>
          <a:lstStyle>
            <a:lvl1pPr>
              <a:defRPr sz="6000"/>
            </a:lvl1pPr>
          </a:lstStyle>
          <a:p>
            <a:r>
              <a:rPr lang="en-US"/>
              <a:t>Click to edit Master title style</a:t>
            </a:r>
          </a:p>
        </p:txBody>
      </p:sp>
      <p:sp>
        <p:nvSpPr>
          <p:cNvPr id="53260" name="Rectangle 12"/>
          <p:cNvSpPr>
            <a:spLocks noGrp="1" noChangeArrowheads="1"/>
          </p:cNvSpPr>
          <p:nvPr>
            <p:ph type="subTitle" sz="quarter" idx="1"/>
          </p:nvPr>
        </p:nvSpPr>
        <p:spPr>
          <a:xfrm>
            <a:off x="1372321" y="3885528"/>
            <a:ext cx="6400800" cy="1752664"/>
          </a:xfrm>
        </p:spPr>
        <p:txBody>
          <a:bodyPr/>
          <a:lstStyle>
            <a:lvl1pPr marL="0" indent="0" algn="ctr">
              <a:buFont typeface="Wingdings" pitchFamily="2" charset="2"/>
              <a:buNone/>
              <a:defRPr/>
            </a:lvl1pPr>
          </a:lstStyle>
          <a:p>
            <a:r>
              <a:rPr lang="en-US"/>
              <a:t>Click to edit Master subtitle style</a:t>
            </a:r>
          </a:p>
        </p:txBody>
      </p:sp>
      <p:sp>
        <p:nvSpPr>
          <p:cNvPr id="19" name="Rectangle 13"/>
          <p:cNvSpPr>
            <a:spLocks noGrp="1" noChangeArrowheads="1"/>
          </p:cNvSpPr>
          <p:nvPr>
            <p:ph type="dt" sz="quarter" idx="10"/>
          </p:nvPr>
        </p:nvSpPr>
        <p:spPr>
          <a:xfrm>
            <a:off x="457920" y="6248817"/>
            <a:ext cx="2132640" cy="4752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pPr>
              <a:defRPr/>
            </a:pPr>
            <a:fld id="{A6672A81-40BE-4E36-BD8F-55E2CB7ECB79}" type="datetime1">
              <a:rPr lang="en-US">
                <a:solidFill>
                  <a:srgbClr val="FFFFFF"/>
                </a:solidFill>
              </a:rPr>
              <a:pPr>
                <a:defRPr/>
              </a:pPr>
              <a:t>2/10/2015</a:t>
            </a:fld>
            <a:endParaRPr lang="en-US">
              <a:solidFill>
                <a:srgbClr val="FFFFFF"/>
              </a:solidFill>
            </a:endParaRPr>
          </a:p>
        </p:txBody>
      </p:sp>
      <p:sp>
        <p:nvSpPr>
          <p:cNvPr id="20" name="Rectangle 15"/>
          <p:cNvSpPr>
            <a:spLocks noGrp="1" noChangeArrowheads="1"/>
          </p:cNvSpPr>
          <p:nvPr>
            <p:ph type="sldNum" sz="quarter" idx="11"/>
          </p:nvPr>
        </p:nvSpPr>
        <p:spPr>
          <a:xfrm>
            <a:off x="6553441" y="6254577"/>
            <a:ext cx="2134080" cy="47669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pPr>
              <a:defRPr/>
            </a:pPr>
            <a:fld id="{C5A367AB-2AD0-4079-9F24-550DE0639D5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53716534-EE48-4654-ABAA-0AF5CE34246B}" type="datetime1">
              <a:rPr lang="en-US">
                <a:solidFill>
                  <a:srgbClr val="FFFFFF"/>
                </a:solidFill>
              </a:rPr>
              <a:pPr>
                <a:defRPr/>
              </a:pPr>
              <a:t>2/10/2015</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661E635-4D0C-4DB1-BA5B-E231789B74EE}"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84"/>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3823" indent="0">
              <a:buNone/>
              <a:defRPr sz="1600"/>
            </a:lvl2pPr>
            <a:lvl3pPr marL="827647" indent="0">
              <a:buNone/>
              <a:defRPr sz="1500"/>
            </a:lvl3pPr>
            <a:lvl4pPr marL="1241472" indent="0">
              <a:buNone/>
              <a:defRPr sz="1300"/>
            </a:lvl4pPr>
            <a:lvl5pPr marL="1655295" indent="0">
              <a:buNone/>
              <a:defRPr sz="1300"/>
            </a:lvl5pPr>
            <a:lvl6pPr marL="2069120" indent="0">
              <a:buNone/>
              <a:defRPr sz="1300"/>
            </a:lvl6pPr>
            <a:lvl7pPr marL="2482946" indent="0">
              <a:buNone/>
              <a:defRPr sz="1300"/>
            </a:lvl7pPr>
            <a:lvl8pPr marL="2896769" indent="0">
              <a:buNone/>
              <a:defRPr sz="1300"/>
            </a:lvl8pPr>
            <a:lvl9pPr marL="3310595" indent="0">
              <a:buNone/>
              <a:defRPr sz="13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A4206B3F-12E8-4A81-A6F5-21E9A2D623B2}" type="datetime1">
              <a:rPr lang="en-US">
                <a:solidFill>
                  <a:srgbClr val="FFFFFF"/>
                </a:solidFill>
              </a:rPr>
              <a:pPr>
                <a:defRPr/>
              </a:pPr>
              <a:t>2/10/2015</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8FE8528-2860-43C7-A940-CD0007E1CB8D}"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920" y="1600008"/>
            <a:ext cx="4044960" cy="452639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125" y="1600008"/>
            <a:ext cx="4046400" cy="452639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fld id="{581B7472-EA0E-4E43-B408-F83D745FCA54}" type="datetime1">
              <a:rPr lang="en-US">
                <a:solidFill>
                  <a:srgbClr val="FFFFFF"/>
                </a:solidFill>
              </a:rPr>
              <a:pPr>
                <a:defRPr/>
              </a:pPr>
              <a:t>2/10/2015</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47273A5-C3C2-48BF-92C0-0D922AEE655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3823" indent="0">
              <a:buNone/>
              <a:defRPr sz="1800" b="1"/>
            </a:lvl2pPr>
            <a:lvl3pPr marL="827647" indent="0">
              <a:buNone/>
              <a:defRPr sz="1600" b="1"/>
            </a:lvl3pPr>
            <a:lvl4pPr marL="1241472" indent="0">
              <a:buNone/>
              <a:defRPr sz="1500" b="1"/>
            </a:lvl4pPr>
            <a:lvl5pPr marL="1655295" indent="0">
              <a:buNone/>
              <a:defRPr sz="1500" b="1"/>
            </a:lvl5pPr>
            <a:lvl6pPr marL="2069120" indent="0">
              <a:buNone/>
              <a:defRPr sz="1500" b="1"/>
            </a:lvl6pPr>
            <a:lvl7pPr marL="2482946" indent="0">
              <a:buNone/>
              <a:defRPr sz="1500" b="1"/>
            </a:lvl7pPr>
            <a:lvl8pPr marL="2896769" indent="0">
              <a:buNone/>
              <a:defRPr sz="1500" b="1"/>
            </a:lvl8pPr>
            <a:lvl9pPr marL="3310595"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3823" indent="0">
              <a:buNone/>
              <a:defRPr sz="1800" b="1"/>
            </a:lvl2pPr>
            <a:lvl3pPr marL="827647" indent="0">
              <a:buNone/>
              <a:defRPr sz="1600" b="1"/>
            </a:lvl3pPr>
            <a:lvl4pPr marL="1241472" indent="0">
              <a:buNone/>
              <a:defRPr sz="1500" b="1"/>
            </a:lvl4pPr>
            <a:lvl5pPr marL="1655295" indent="0">
              <a:buNone/>
              <a:defRPr sz="1500" b="1"/>
            </a:lvl5pPr>
            <a:lvl6pPr marL="2069120" indent="0">
              <a:buNone/>
              <a:defRPr sz="1500" b="1"/>
            </a:lvl6pPr>
            <a:lvl7pPr marL="2482946" indent="0">
              <a:buNone/>
              <a:defRPr sz="1500" b="1"/>
            </a:lvl7pPr>
            <a:lvl8pPr marL="2896769" indent="0">
              <a:buNone/>
              <a:defRPr sz="1500" b="1"/>
            </a:lvl8pPr>
            <a:lvl9pPr marL="3310595"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fld id="{EEA2044F-E66B-4EF6-B8D7-A14ECF814E24}" type="datetime1">
              <a:rPr lang="en-US">
                <a:solidFill>
                  <a:srgbClr val="FFFFFF"/>
                </a:solidFill>
              </a:rPr>
              <a:pPr>
                <a:defRPr/>
              </a:pPr>
              <a:t>2/10/2015</a:t>
            </a:fld>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7677B78-E794-4DD8-B2C9-248E02115A4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fld id="{85663481-283C-41AC-8074-FB593A2589E6}" type="datetime1">
              <a:rPr lang="en-US">
                <a:solidFill>
                  <a:srgbClr val="FFFFFF"/>
                </a:solidFill>
              </a:rPr>
              <a:pPr>
                <a:defRPr/>
              </a:pPr>
              <a:t>2/10/2015</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38BF49C-DAD0-4C00-A520-8A418DE8827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9DE18FD7-2B43-4665-892C-72E9443A140F}" type="datetime1">
              <a:rPr lang="en-US">
                <a:solidFill>
                  <a:srgbClr val="FFFFFF"/>
                </a:solidFill>
              </a:rPr>
              <a:pPr>
                <a:defRPr/>
              </a:pPr>
              <a:t>2/10/2015</a:t>
            </a:fld>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DBEC31B0-3E17-4F39-B6C5-575B52C3253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412"/>
            <a:ext cx="3008160" cy="4692013"/>
          </a:xfrm>
        </p:spPr>
        <p:txBody>
          <a:bodyPr/>
          <a:lstStyle>
            <a:lvl1pPr marL="0" indent="0">
              <a:buNone/>
              <a:defRPr sz="1300"/>
            </a:lvl1pPr>
            <a:lvl2pPr marL="413823" indent="0">
              <a:buNone/>
              <a:defRPr sz="1100"/>
            </a:lvl2pPr>
            <a:lvl3pPr marL="827647" indent="0">
              <a:buNone/>
              <a:defRPr sz="900"/>
            </a:lvl3pPr>
            <a:lvl4pPr marL="1241472" indent="0">
              <a:buNone/>
              <a:defRPr sz="800"/>
            </a:lvl4pPr>
            <a:lvl5pPr marL="1655295" indent="0">
              <a:buNone/>
              <a:defRPr sz="800"/>
            </a:lvl5pPr>
            <a:lvl6pPr marL="2069120" indent="0">
              <a:buNone/>
              <a:defRPr sz="800"/>
            </a:lvl6pPr>
            <a:lvl7pPr marL="2482946" indent="0">
              <a:buNone/>
              <a:defRPr sz="800"/>
            </a:lvl7pPr>
            <a:lvl8pPr marL="2896769" indent="0">
              <a:buNone/>
              <a:defRPr sz="800"/>
            </a:lvl8pPr>
            <a:lvl9pPr marL="3310595" indent="0">
              <a:buNone/>
              <a:defRPr sz="8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4D4269AF-F296-4DD7-8FE9-7AAAC1BBEF12}" type="datetime1">
              <a:rPr lang="en-US">
                <a:solidFill>
                  <a:srgbClr val="FFFFFF"/>
                </a:solidFill>
              </a:rPr>
              <a:pPr>
                <a:defRPr/>
              </a:pPr>
              <a:t>2/10/2015</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AE17F43-023F-48E3-960D-BC0FBD79BCA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5" y="612065"/>
            <a:ext cx="5486400" cy="4115952"/>
          </a:xfrm>
        </p:spPr>
        <p:txBody>
          <a:bodyPr lIns="91154" tIns="45579" rIns="91154" bIns="45579"/>
          <a:lstStyle>
            <a:lvl1pPr marL="0" indent="0">
              <a:buNone/>
              <a:defRPr sz="2900"/>
            </a:lvl1pPr>
            <a:lvl2pPr marL="413823" indent="0">
              <a:buNone/>
              <a:defRPr sz="2500"/>
            </a:lvl2pPr>
            <a:lvl3pPr marL="827647" indent="0">
              <a:buNone/>
              <a:defRPr sz="2200"/>
            </a:lvl3pPr>
            <a:lvl4pPr marL="1241472" indent="0">
              <a:buNone/>
              <a:defRPr sz="1800"/>
            </a:lvl4pPr>
            <a:lvl5pPr marL="1655295" indent="0">
              <a:buNone/>
              <a:defRPr sz="1800"/>
            </a:lvl5pPr>
            <a:lvl6pPr marL="2069120" indent="0">
              <a:buNone/>
              <a:defRPr sz="1800"/>
            </a:lvl6pPr>
            <a:lvl7pPr marL="2482946" indent="0">
              <a:buNone/>
              <a:defRPr sz="1800"/>
            </a:lvl7pPr>
            <a:lvl8pPr marL="2896769" indent="0">
              <a:buNone/>
              <a:defRPr sz="1800"/>
            </a:lvl8pPr>
            <a:lvl9pPr marL="3310595" indent="0">
              <a:buNone/>
              <a:defRPr sz="1800"/>
            </a:lvl9pPr>
          </a:lstStyle>
          <a:p>
            <a:pPr lvl="0"/>
            <a:endParaRPr lang="en-US" noProof="0" smtClean="0"/>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3823" indent="0">
              <a:buNone/>
              <a:defRPr sz="1100"/>
            </a:lvl2pPr>
            <a:lvl3pPr marL="827647" indent="0">
              <a:buNone/>
              <a:defRPr sz="900"/>
            </a:lvl3pPr>
            <a:lvl4pPr marL="1241472" indent="0">
              <a:buNone/>
              <a:defRPr sz="800"/>
            </a:lvl4pPr>
            <a:lvl5pPr marL="1655295" indent="0">
              <a:buNone/>
              <a:defRPr sz="800"/>
            </a:lvl5pPr>
            <a:lvl6pPr marL="2069120" indent="0">
              <a:buNone/>
              <a:defRPr sz="800"/>
            </a:lvl6pPr>
            <a:lvl7pPr marL="2482946" indent="0">
              <a:buNone/>
              <a:defRPr sz="800"/>
            </a:lvl7pPr>
            <a:lvl8pPr marL="2896769" indent="0">
              <a:buNone/>
              <a:defRPr sz="800"/>
            </a:lvl8pPr>
            <a:lvl9pPr marL="3310595" indent="0">
              <a:buNone/>
              <a:defRPr sz="8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70214520-401B-4C57-BEA9-E26A5350A24D}" type="datetime1">
              <a:rPr lang="en-US">
                <a:solidFill>
                  <a:srgbClr val="FFFFFF"/>
                </a:solidFill>
              </a:rPr>
              <a:pPr>
                <a:defRPr/>
              </a:pPr>
              <a:t>2/10/2015</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FD15832-79AE-4641-AD80-58575B54BC7E}"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26C1C8-9D60-4E0A-BF13-FB44AAFC23A1}" type="datetimeFigureOut">
              <a:rPr lang="en-US" smtClean="0"/>
              <a:pPr/>
              <a:t>2/10/2015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D096D2-CD50-4E87-92D0-9249C40E4C34}"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61694EB9-4118-42A4-B585-45CA2FBA9856}" type="datetime1">
              <a:rPr lang="en-US">
                <a:solidFill>
                  <a:srgbClr val="FFFFFF"/>
                </a:solidFill>
              </a:rPr>
              <a:pPr>
                <a:defRPr/>
              </a:pPr>
              <a:t>2/10/2015</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4A33D28-AD8B-4027-BE5F-0328273D2E40}"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200" y="275069"/>
            <a:ext cx="2056320" cy="585133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922" y="275069"/>
            <a:ext cx="6035040" cy="58513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346C7E1B-8AC4-4F9F-ACB2-62B4C3D47C00}" type="datetime1">
              <a:rPr lang="en-US">
                <a:solidFill>
                  <a:srgbClr val="FFFFFF"/>
                </a:solidFill>
              </a:rPr>
              <a:pPr>
                <a:defRPr/>
              </a:pPr>
              <a:t>2/10/2015</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72D353B-FF0C-4C24-9BAD-04D493DFE650}"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922" y="275069"/>
            <a:ext cx="8229600" cy="585133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fld id="{A1DBCE5B-238F-43D4-B1D6-9E8163687C57}" type="datetime1">
              <a:rPr lang="en-US">
                <a:solidFill>
                  <a:srgbClr val="FFFFFF"/>
                </a:solidFill>
              </a:rPr>
              <a:pPr>
                <a:defRPr/>
              </a:pPr>
              <a:t>2/10/2015</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6EB43FE-EC05-4326-ACFC-FAE454546B3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3780" indent="0" algn="ctr">
              <a:buNone/>
              <a:defRPr/>
            </a:lvl2pPr>
            <a:lvl3pPr marL="827561" indent="0" algn="ctr">
              <a:buNone/>
              <a:defRPr/>
            </a:lvl3pPr>
            <a:lvl4pPr marL="1241344" indent="0" algn="ctr">
              <a:buNone/>
              <a:defRPr/>
            </a:lvl4pPr>
            <a:lvl5pPr marL="1655124" indent="0" algn="ctr">
              <a:buNone/>
              <a:defRPr/>
            </a:lvl5pPr>
            <a:lvl6pPr marL="2068906" indent="0" algn="ctr">
              <a:buNone/>
              <a:defRPr/>
            </a:lvl6pPr>
            <a:lvl7pPr marL="2482688" indent="0" algn="ctr">
              <a:buNone/>
              <a:defRPr/>
            </a:lvl7pPr>
            <a:lvl8pPr marL="2896468" indent="0" algn="ctr">
              <a:buNone/>
              <a:defRPr/>
            </a:lvl8pPr>
            <a:lvl9pPr marL="3310252"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fld id="{00B89548-F370-40C2-A70D-D4FE946DA56C}" type="datetime1">
              <a:rPr lang="en-US"/>
              <a:pPr>
                <a:defRPr/>
              </a:pPr>
              <a:t>2/10/2015</a:t>
            </a:fld>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4B157797-290A-4B55-81B4-E514C7D0976F}"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fld id="{E0BB6358-EA44-4563-97EC-02E0C457E4A4}" type="datetime1">
              <a:rPr lang="en-US"/>
              <a:pPr>
                <a:defRPr/>
              </a:pPr>
              <a:t>2/10/2015</a:t>
            </a:fld>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3B3776CD-3873-46D8-9B72-7B8F3C6F2C3E}"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85"/>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3780" indent="0">
              <a:buNone/>
              <a:defRPr sz="1600"/>
            </a:lvl2pPr>
            <a:lvl3pPr marL="827561" indent="0">
              <a:buNone/>
              <a:defRPr sz="1500"/>
            </a:lvl3pPr>
            <a:lvl4pPr marL="1241344" indent="0">
              <a:buNone/>
              <a:defRPr sz="1300"/>
            </a:lvl4pPr>
            <a:lvl5pPr marL="1655124" indent="0">
              <a:buNone/>
              <a:defRPr sz="1300"/>
            </a:lvl5pPr>
            <a:lvl6pPr marL="2068906" indent="0">
              <a:buNone/>
              <a:defRPr sz="1300"/>
            </a:lvl6pPr>
            <a:lvl7pPr marL="2482688" indent="0">
              <a:buNone/>
              <a:defRPr sz="1300"/>
            </a:lvl7pPr>
            <a:lvl8pPr marL="2896468" indent="0">
              <a:buNone/>
              <a:defRPr sz="1300"/>
            </a:lvl8pPr>
            <a:lvl9pPr marL="3310252" indent="0">
              <a:buNone/>
              <a:defRPr sz="13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fld id="{0F9094F2-8BCA-48C3-BB77-8507F4891653}" type="datetime1">
              <a:rPr lang="en-US"/>
              <a:pPr>
                <a:defRPr/>
              </a:pPr>
              <a:t>2/10/2015</a:t>
            </a:fld>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4F55F1E3-7946-4713-B694-3FA0FC952DAD}"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0" y="1604330"/>
            <a:ext cx="4043520" cy="452351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240" y="1604330"/>
            <a:ext cx="4043520" cy="452351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fld id="{9DB768AC-CA0B-44CC-A198-4DEC6D222F0A}" type="datetime1">
              <a:rPr lang="en-US"/>
              <a:pPr>
                <a:defRPr/>
              </a:pPr>
              <a:t>2/10/2015</a:t>
            </a:fld>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795CE681-DE1B-4CA1-97C5-99BB1A9D1240}"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092"/>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3780" indent="0">
              <a:buNone/>
              <a:defRPr sz="1800" b="1"/>
            </a:lvl2pPr>
            <a:lvl3pPr marL="827561" indent="0">
              <a:buNone/>
              <a:defRPr sz="1600" b="1"/>
            </a:lvl3pPr>
            <a:lvl4pPr marL="1241344" indent="0">
              <a:buNone/>
              <a:defRPr sz="1500" b="1"/>
            </a:lvl4pPr>
            <a:lvl5pPr marL="1655124" indent="0">
              <a:buNone/>
              <a:defRPr sz="1500" b="1"/>
            </a:lvl5pPr>
            <a:lvl6pPr marL="2068906" indent="0">
              <a:buNone/>
              <a:defRPr sz="1500" b="1"/>
            </a:lvl6pPr>
            <a:lvl7pPr marL="2482688" indent="0">
              <a:buNone/>
              <a:defRPr sz="1500" b="1"/>
            </a:lvl7pPr>
            <a:lvl8pPr marL="2896468" indent="0">
              <a:buNone/>
              <a:defRPr sz="1500" b="1"/>
            </a:lvl8pPr>
            <a:lvl9pPr marL="3310252"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3780" indent="0">
              <a:buNone/>
              <a:defRPr sz="1800" b="1"/>
            </a:lvl2pPr>
            <a:lvl3pPr marL="827561" indent="0">
              <a:buNone/>
              <a:defRPr sz="1600" b="1"/>
            </a:lvl3pPr>
            <a:lvl4pPr marL="1241344" indent="0">
              <a:buNone/>
              <a:defRPr sz="1500" b="1"/>
            </a:lvl4pPr>
            <a:lvl5pPr marL="1655124" indent="0">
              <a:buNone/>
              <a:defRPr sz="1500" b="1"/>
            </a:lvl5pPr>
            <a:lvl6pPr marL="2068906" indent="0">
              <a:buNone/>
              <a:defRPr sz="1500" b="1"/>
            </a:lvl6pPr>
            <a:lvl7pPr marL="2482688" indent="0">
              <a:buNone/>
              <a:defRPr sz="1500" b="1"/>
            </a:lvl7pPr>
            <a:lvl8pPr marL="2896468" indent="0">
              <a:buNone/>
              <a:defRPr sz="1500" b="1"/>
            </a:lvl8pPr>
            <a:lvl9pPr marL="3310252"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fld id="{5E9E1B17-C827-4D94-A6F1-7E462CD4801D}" type="datetime1">
              <a:rPr lang="en-US"/>
              <a:pPr>
                <a:defRPr/>
              </a:pPr>
              <a:t>2/10/2015</a:t>
            </a:fld>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CC434AFD-0E3D-42BB-BD80-60207079FC74}"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fld id="{0A0D8B80-5FFF-4D1F-8804-A0A0E63FAFBB}" type="datetime1">
              <a:rPr lang="en-US"/>
              <a:pPr>
                <a:defRPr/>
              </a:pPr>
              <a:t>2/10/2015</a:t>
            </a:fld>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107D13E7-2587-4887-BBD9-A3D8D6CF01E5}"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fld id="{E7A53A8E-5D90-458D-8256-77BD5A8B6535}" type="datetime1">
              <a:rPr lang="en-US"/>
              <a:pPr>
                <a:defRPr/>
              </a:pPr>
              <a:t>2/10/2015</a:t>
            </a:fld>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B8BE40A6-F2E0-44BF-B96D-F5267BB2EEA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vmlDrawing" Target="../drawings/vmlDrawing1.v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4F26C1C8-9D60-4E0A-BF13-FB44AAFC23A1}" type="datetimeFigureOut">
              <a:rPr lang="en-US" smtClean="0"/>
              <a:pPr/>
              <a:t>2/10/2015</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3ED096D2-CD50-4E87-92D0-9249C40E4C3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315200" cy="4572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381001" y="1676401"/>
            <a:ext cx="8610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graphicFrame>
        <p:nvGraphicFramePr>
          <p:cNvPr id="1028" name="Object 12"/>
          <p:cNvGraphicFramePr>
            <a:graphicFrameLocks noChangeAspect="1"/>
          </p:cNvGraphicFramePr>
          <p:nvPr userDrawn="1"/>
        </p:nvGraphicFramePr>
        <p:xfrm>
          <a:off x="8229600" y="0"/>
          <a:ext cx="914400" cy="755650"/>
        </p:xfrm>
        <a:graphic>
          <a:graphicData uri="http://schemas.openxmlformats.org/presentationml/2006/ole">
            <p:oleObj spid="_x0000_s271362" name="Photo Editor Photo" r:id="rId14" imgW="5982535" imgH="4944165" progId="">
              <p:embed/>
            </p:oleObj>
          </a:graphicData>
        </a:graphic>
      </p:graphicFrame>
    </p:spTree>
    <p:extLst>
      <p:ext uri="{BB962C8B-B14F-4D97-AF65-F5344CB8AC3E}">
        <p14:creationId xmlns:p14="http://schemas.microsoft.com/office/powerpoint/2010/main" xmlns="" val="249018807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iming>
    <p:tnLst>
      <p:par>
        <p:cTn id="1" dur="indefinite" restart="never" nodeType="tmRoot"/>
      </p:par>
    </p:tnLst>
  </p:timing>
  <p:txStyles>
    <p:titleStyle>
      <a:lvl1pPr algn="l" rtl="0" eaLnBrk="0" fontAlgn="base" hangingPunct="0">
        <a:spcBef>
          <a:spcPct val="0"/>
        </a:spcBef>
        <a:spcAft>
          <a:spcPct val="0"/>
        </a:spcAft>
        <a:defRPr sz="3600" i="1">
          <a:solidFill>
            <a:srgbClr val="FF0000"/>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600" i="1">
          <a:solidFill>
            <a:srgbClr val="FF0000"/>
          </a:solidFill>
          <a:effectLst>
            <a:outerShdw blurRad="38100" dist="38100" dir="2700000" algn="tl">
              <a:srgbClr val="C0C0C0"/>
            </a:outerShdw>
          </a:effectLst>
          <a:latin typeface="Arial Unicode MS" pitchFamily="34" charset="-128"/>
        </a:defRPr>
      </a:lvl2pPr>
      <a:lvl3pPr algn="l" rtl="0" eaLnBrk="0" fontAlgn="base" hangingPunct="0">
        <a:spcBef>
          <a:spcPct val="0"/>
        </a:spcBef>
        <a:spcAft>
          <a:spcPct val="0"/>
        </a:spcAft>
        <a:defRPr sz="3600" i="1">
          <a:solidFill>
            <a:srgbClr val="FF0000"/>
          </a:solidFill>
          <a:effectLst>
            <a:outerShdw blurRad="38100" dist="38100" dir="2700000" algn="tl">
              <a:srgbClr val="C0C0C0"/>
            </a:outerShdw>
          </a:effectLst>
          <a:latin typeface="Arial Unicode MS" pitchFamily="34" charset="-128"/>
        </a:defRPr>
      </a:lvl3pPr>
      <a:lvl4pPr algn="l" rtl="0" eaLnBrk="0" fontAlgn="base" hangingPunct="0">
        <a:spcBef>
          <a:spcPct val="0"/>
        </a:spcBef>
        <a:spcAft>
          <a:spcPct val="0"/>
        </a:spcAft>
        <a:defRPr sz="3600" i="1">
          <a:solidFill>
            <a:srgbClr val="FF0000"/>
          </a:solidFill>
          <a:effectLst>
            <a:outerShdw blurRad="38100" dist="38100" dir="2700000" algn="tl">
              <a:srgbClr val="C0C0C0"/>
            </a:outerShdw>
          </a:effectLst>
          <a:latin typeface="Arial Unicode MS" pitchFamily="34" charset="-128"/>
        </a:defRPr>
      </a:lvl4pPr>
      <a:lvl5pPr algn="l" rtl="0" eaLnBrk="0" fontAlgn="base" hangingPunct="0">
        <a:spcBef>
          <a:spcPct val="0"/>
        </a:spcBef>
        <a:spcAft>
          <a:spcPct val="0"/>
        </a:spcAft>
        <a:defRPr sz="3600" i="1">
          <a:solidFill>
            <a:srgbClr val="FF0000"/>
          </a:solidFill>
          <a:effectLst>
            <a:outerShdw blurRad="38100" dist="38100" dir="2700000" algn="tl">
              <a:srgbClr val="C0C0C0"/>
            </a:outerShdw>
          </a:effectLst>
          <a:latin typeface="Arial Unicode MS" pitchFamily="34" charset="-128"/>
        </a:defRPr>
      </a:lvl5pPr>
      <a:lvl6pPr marL="457153" algn="l" rtl="0" eaLnBrk="0" fontAlgn="base" hangingPunct="0">
        <a:spcBef>
          <a:spcPct val="0"/>
        </a:spcBef>
        <a:spcAft>
          <a:spcPct val="0"/>
        </a:spcAft>
        <a:defRPr sz="3600" i="1">
          <a:solidFill>
            <a:srgbClr val="FF0000"/>
          </a:solidFill>
          <a:effectLst>
            <a:outerShdw blurRad="38100" dist="38100" dir="2700000" algn="tl">
              <a:srgbClr val="C0C0C0"/>
            </a:outerShdw>
          </a:effectLst>
          <a:latin typeface="Arial Unicode MS" pitchFamily="34" charset="-128"/>
        </a:defRPr>
      </a:lvl6pPr>
      <a:lvl7pPr marL="914305" algn="l" rtl="0" eaLnBrk="0" fontAlgn="base" hangingPunct="0">
        <a:spcBef>
          <a:spcPct val="0"/>
        </a:spcBef>
        <a:spcAft>
          <a:spcPct val="0"/>
        </a:spcAft>
        <a:defRPr sz="3600" i="1">
          <a:solidFill>
            <a:srgbClr val="FF0000"/>
          </a:solidFill>
          <a:effectLst>
            <a:outerShdw blurRad="38100" dist="38100" dir="2700000" algn="tl">
              <a:srgbClr val="C0C0C0"/>
            </a:outerShdw>
          </a:effectLst>
          <a:latin typeface="Arial Unicode MS" pitchFamily="34" charset="-128"/>
        </a:defRPr>
      </a:lvl7pPr>
      <a:lvl8pPr marL="1371458" algn="l" rtl="0" eaLnBrk="0" fontAlgn="base" hangingPunct="0">
        <a:spcBef>
          <a:spcPct val="0"/>
        </a:spcBef>
        <a:spcAft>
          <a:spcPct val="0"/>
        </a:spcAft>
        <a:defRPr sz="3600" i="1">
          <a:solidFill>
            <a:srgbClr val="FF0000"/>
          </a:solidFill>
          <a:effectLst>
            <a:outerShdw blurRad="38100" dist="38100" dir="2700000" algn="tl">
              <a:srgbClr val="C0C0C0"/>
            </a:outerShdw>
          </a:effectLst>
          <a:latin typeface="Arial Unicode MS" pitchFamily="34" charset="-128"/>
        </a:defRPr>
      </a:lvl8pPr>
      <a:lvl9pPr marL="1828610" algn="l" rtl="0" eaLnBrk="0" fontAlgn="base" hangingPunct="0">
        <a:spcBef>
          <a:spcPct val="0"/>
        </a:spcBef>
        <a:spcAft>
          <a:spcPct val="0"/>
        </a:spcAft>
        <a:defRPr sz="3600" i="1">
          <a:solidFill>
            <a:srgbClr val="FF0000"/>
          </a:solidFill>
          <a:effectLst>
            <a:outerShdw blurRad="38100" dist="38100" dir="2700000" algn="tl">
              <a:srgbClr val="C0C0C0"/>
            </a:outerShdw>
          </a:effectLst>
          <a:latin typeface="Arial Unicode MS" pitchFamily="34" charset="-128"/>
        </a:defRPr>
      </a:lvl9pPr>
    </p:titleStyle>
    <p:bodyStyle>
      <a:lvl1pPr marL="342865" indent="-342865" algn="l" rtl="0" eaLnBrk="0" fontAlgn="base" hangingPunct="0">
        <a:spcBef>
          <a:spcPct val="20000"/>
        </a:spcBef>
        <a:spcAft>
          <a:spcPct val="0"/>
        </a:spcAft>
        <a:buChar char="•"/>
        <a:defRPr sz="2800">
          <a:solidFill>
            <a:schemeClr val="tx1"/>
          </a:solidFill>
          <a:latin typeface="+mn-lt"/>
          <a:ea typeface="+mn-ea"/>
          <a:cs typeface="+mn-cs"/>
        </a:defRPr>
      </a:lvl1pPr>
      <a:lvl2pPr marL="742873" indent="-285720" algn="l" rtl="0" eaLnBrk="0" fontAlgn="base" hangingPunct="0">
        <a:spcBef>
          <a:spcPct val="20000"/>
        </a:spcBef>
        <a:spcAft>
          <a:spcPct val="0"/>
        </a:spcAft>
        <a:buChar char="–"/>
        <a:defRPr sz="2400">
          <a:solidFill>
            <a:schemeClr val="tx1"/>
          </a:solidFill>
          <a:latin typeface="+mn-lt"/>
        </a:defRPr>
      </a:lvl2pPr>
      <a:lvl3pPr marL="1142882" indent="-228577" algn="l" rtl="0" eaLnBrk="0" fontAlgn="base" hangingPunct="0">
        <a:spcBef>
          <a:spcPct val="20000"/>
        </a:spcBef>
        <a:spcAft>
          <a:spcPct val="0"/>
        </a:spcAft>
        <a:buChar char="•"/>
        <a:defRPr sz="2000">
          <a:solidFill>
            <a:schemeClr val="tx1"/>
          </a:solidFill>
          <a:latin typeface="+mn-lt"/>
        </a:defRPr>
      </a:lvl3pPr>
      <a:lvl4pPr marL="1600034" indent="-228577" algn="l" rtl="0" eaLnBrk="0" fontAlgn="base" hangingPunct="0">
        <a:spcBef>
          <a:spcPct val="20000"/>
        </a:spcBef>
        <a:spcAft>
          <a:spcPct val="0"/>
        </a:spcAft>
        <a:buChar char="–"/>
        <a:defRPr>
          <a:solidFill>
            <a:schemeClr val="tx1"/>
          </a:solidFill>
          <a:latin typeface="+mn-lt"/>
        </a:defRPr>
      </a:lvl4pPr>
      <a:lvl5pPr marL="2057187" indent="-228577" algn="l" rtl="0" eaLnBrk="0" fontAlgn="base" hangingPunct="0">
        <a:spcBef>
          <a:spcPct val="20000"/>
        </a:spcBef>
        <a:spcAft>
          <a:spcPct val="0"/>
        </a:spcAft>
        <a:buChar char="»"/>
        <a:defRPr>
          <a:solidFill>
            <a:schemeClr val="tx1"/>
          </a:solidFill>
          <a:latin typeface="+mn-lt"/>
        </a:defRPr>
      </a:lvl5pPr>
      <a:lvl6pPr marL="2514340" indent="-228577" algn="l" rtl="0" eaLnBrk="0" fontAlgn="base" hangingPunct="0">
        <a:spcBef>
          <a:spcPct val="20000"/>
        </a:spcBef>
        <a:spcAft>
          <a:spcPct val="0"/>
        </a:spcAft>
        <a:buChar char="»"/>
        <a:defRPr>
          <a:solidFill>
            <a:schemeClr val="tx1"/>
          </a:solidFill>
          <a:latin typeface="+mn-lt"/>
        </a:defRPr>
      </a:lvl6pPr>
      <a:lvl7pPr marL="2971492" indent="-228577" algn="l" rtl="0" eaLnBrk="0" fontAlgn="base" hangingPunct="0">
        <a:spcBef>
          <a:spcPct val="20000"/>
        </a:spcBef>
        <a:spcAft>
          <a:spcPct val="0"/>
        </a:spcAft>
        <a:buChar char="»"/>
        <a:defRPr>
          <a:solidFill>
            <a:schemeClr val="tx1"/>
          </a:solidFill>
          <a:latin typeface="+mn-lt"/>
        </a:defRPr>
      </a:lvl7pPr>
      <a:lvl8pPr marL="3428645" indent="-228577" algn="l" rtl="0" eaLnBrk="0" fontAlgn="base" hangingPunct="0">
        <a:spcBef>
          <a:spcPct val="20000"/>
        </a:spcBef>
        <a:spcAft>
          <a:spcPct val="0"/>
        </a:spcAft>
        <a:buChar char="»"/>
        <a:defRPr>
          <a:solidFill>
            <a:schemeClr val="tx1"/>
          </a:solidFill>
          <a:latin typeface="+mn-lt"/>
        </a:defRPr>
      </a:lvl8pPr>
      <a:lvl9pPr marL="3885797" indent="-228577"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dt" sz="half" idx="2"/>
          </p:nvPr>
        </p:nvSpPr>
        <p:spPr bwMode="auto">
          <a:xfrm>
            <a:off x="457920" y="6251697"/>
            <a:ext cx="2132640" cy="476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105" tIns="45555" rIns="91105" bIns="45555" numCol="1" anchor="b" anchorCtr="0" compatLnSpc="1">
            <a:prstTxWarp prst="textNoShape">
              <a:avLst/>
            </a:prstTxWarp>
          </a:bodyPr>
          <a:lstStyle>
            <a:lvl1pPr defTabSz="827412">
              <a:lnSpc>
                <a:spcPct val="100000"/>
              </a:lnSpc>
              <a:spcBef>
                <a:spcPct val="0"/>
              </a:spcBef>
              <a:buSzTx/>
              <a:defRPr sz="1200">
                <a:effectLst/>
                <a:latin typeface="Arial" pitchFamily="34" charset="0"/>
              </a:defRPr>
            </a:lvl1pPr>
          </a:lstStyle>
          <a:p>
            <a:pPr fontAlgn="base">
              <a:spcAft>
                <a:spcPct val="0"/>
              </a:spcAft>
              <a:defRPr/>
            </a:pPr>
            <a:fld id="{523BEE14-8795-4D16-B392-7B66815D2DB9}" type="datetime1">
              <a:rPr lang="en-US">
                <a:solidFill>
                  <a:srgbClr val="FFFFFF"/>
                </a:solidFill>
                <a:cs typeface="Tahoma" pitchFamily="34" charset="0"/>
              </a:rPr>
              <a:pPr fontAlgn="base">
                <a:spcAft>
                  <a:spcPct val="0"/>
                </a:spcAft>
                <a:defRPr/>
              </a:pPr>
              <a:t>2/10/2015</a:t>
            </a:fld>
            <a:endParaRPr lang="en-US">
              <a:solidFill>
                <a:srgbClr val="FFFFFF"/>
              </a:solidFill>
              <a:cs typeface="Tahoma" pitchFamily="34" charset="0"/>
            </a:endParaRPr>
          </a:p>
        </p:txBody>
      </p:sp>
      <p:sp>
        <p:nvSpPr>
          <p:cNvPr id="52227" name="Rectangle 3"/>
          <p:cNvSpPr>
            <a:spLocks noGrp="1" noChangeArrowheads="1"/>
          </p:cNvSpPr>
          <p:nvPr>
            <p:ph type="sldNum" sz="quarter" idx="4"/>
          </p:nvPr>
        </p:nvSpPr>
        <p:spPr bwMode="auto">
          <a:xfrm>
            <a:off x="6553442" y="6248818"/>
            <a:ext cx="2134080" cy="47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105" tIns="45555" rIns="91105" bIns="45555" numCol="1" anchor="b" anchorCtr="0" compatLnSpc="1">
            <a:prstTxWarp prst="textNoShape">
              <a:avLst/>
            </a:prstTxWarp>
          </a:bodyPr>
          <a:lstStyle>
            <a:lvl1pPr algn="r" defTabSz="827412">
              <a:lnSpc>
                <a:spcPct val="100000"/>
              </a:lnSpc>
              <a:spcBef>
                <a:spcPct val="0"/>
              </a:spcBef>
              <a:buSzTx/>
              <a:defRPr sz="1200">
                <a:effectLst/>
                <a:latin typeface="Arial" pitchFamily="34" charset="0"/>
              </a:defRPr>
            </a:lvl1pPr>
          </a:lstStyle>
          <a:p>
            <a:pPr fontAlgn="base">
              <a:spcAft>
                <a:spcPct val="0"/>
              </a:spcAft>
              <a:defRPr/>
            </a:pPr>
            <a:fld id="{A17035D3-3009-4F1B-86BD-0FAC83A2D692}" type="slidenum">
              <a:rPr lang="en-US">
                <a:solidFill>
                  <a:srgbClr val="FFFFFF"/>
                </a:solidFill>
                <a:cs typeface="Tahoma" pitchFamily="34" charset="0"/>
              </a:rPr>
              <a:pPr fontAlgn="base">
                <a:spcAft>
                  <a:spcPct val="0"/>
                </a:spcAft>
                <a:defRPr/>
              </a:pPr>
              <a:t>‹#›</a:t>
            </a:fld>
            <a:endParaRPr lang="en-US">
              <a:solidFill>
                <a:srgbClr val="FFFFFF"/>
              </a:solidFill>
              <a:cs typeface="Tahoma" pitchFamily="34" charset="0"/>
            </a:endParaRPr>
          </a:p>
        </p:txBody>
      </p:sp>
      <p:grpSp>
        <p:nvGrpSpPr>
          <p:cNvPr id="2" name="Group 4"/>
          <p:cNvGrpSpPr>
            <a:grpSpLocks/>
          </p:cNvGrpSpPr>
          <p:nvPr/>
        </p:nvGrpSpPr>
        <p:grpSpPr bwMode="auto">
          <a:xfrm>
            <a:off x="0" y="1"/>
            <a:ext cx="9141120" cy="6849359"/>
            <a:chOff x="0" y="0"/>
            <a:chExt cx="5758" cy="4315"/>
          </a:xfrm>
        </p:grpSpPr>
        <p:grpSp>
          <p:nvGrpSpPr>
            <p:cNvPr id="3" name="Group 5"/>
            <p:cNvGrpSpPr>
              <a:grpSpLocks/>
            </p:cNvGrpSpPr>
            <p:nvPr userDrawn="1"/>
          </p:nvGrpSpPr>
          <p:grpSpPr bwMode="auto">
            <a:xfrm>
              <a:off x="1728" y="2230"/>
              <a:ext cx="4027" cy="2085"/>
              <a:chOff x="1728" y="2230"/>
              <a:chExt cx="4027" cy="2085"/>
            </a:xfrm>
          </p:grpSpPr>
          <p:sp>
            <p:nvSpPr>
              <p:cNvPr id="52230" name="Freeform 6"/>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alpha val="43137"/>
                      </a:srgbClr>
                    </a:outerShdw>
                  </a:effectLst>
                  <a:cs typeface="Tahoma" pitchFamily="34" charset="0"/>
                </a:endParaRPr>
              </a:p>
            </p:txBody>
          </p:sp>
          <p:sp>
            <p:nvSpPr>
              <p:cNvPr id="52231" name="Freeform 7"/>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alpha val="43137"/>
                      </a:srgbClr>
                    </a:outerShdw>
                  </a:effectLst>
                  <a:cs typeface="Tahoma" pitchFamily="34" charset="0"/>
                </a:endParaRPr>
              </a:p>
            </p:txBody>
          </p:sp>
          <p:sp>
            <p:nvSpPr>
              <p:cNvPr id="522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alpha val="43137"/>
                      </a:srgbClr>
                    </a:outerShdw>
                  </a:effectLst>
                  <a:cs typeface="Tahoma" pitchFamily="34" charset="0"/>
                </a:endParaRPr>
              </a:p>
            </p:txBody>
          </p:sp>
          <p:sp>
            <p:nvSpPr>
              <p:cNvPr id="5223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alpha val="43137"/>
                      </a:srgbClr>
                    </a:outerShdw>
                  </a:effectLst>
                  <a:cs typeface="Tahoma" pitchFamily="34" charset="0"/>
                </a:endParaRPr>
              </a:p>
            </p:txBody>
          </p:sp>
          <p:sp>
            <p:nvSpPr>
              <p:cNvPr id="522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alpha val="43137"/>
                      </a:srgbClr>
                    </a:outerShdw>
                  </a:effectLst>
                  <a:cs typeface="Tahoma" pitchFamily="34" charset="0"/>
                </a:endParaRPr>
              </a:p>
            </p:txBody>
          </p:sp>
        </p:grpSp>
        <p:sp>
          <p:nvSpPr>
            <p:cNvPr id="522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alpha val="43137"/>
                    </a:srgbClr>
                  </a:outerShdw>
                </a:effectLst>
                <a:cs typeface="Tahoma" pitchFamily="34" charset="0"/>
              </a:endParaRPr>
            </a:p>
          </p:txBody>
        </p:sp>
        <p:sp>
          <p:nvSpPr>
            <p:cNvPr id="5223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alpha val="43137"/>
                    </a:srgbClr>
                  </a:outerShdw>
                </a:effectLst>
                <a:cs typeface="Tahoma" pitchFamily="34" charset="0"/>
              </a:endParaRPr>
            </a:p>
          </p:txBody>
        </p:sp>
      </p:grpSp>
      <p:sp>
        <p:nvSpPr>
          <p:cNvPr id="52237" name="Rectangle 13"/>
          <p:cNvSpPr>
            <a:spLocks noGrp="1" noRot="1" noChangeArrowheads="1"/>
          </p:cNvSpPr>
          <p:nvPr>
            <p:ph type="title"/>
          </p:nvPr>
        </p:nvSpPr>
        <p:spPr bwMode="auto">
          <a:xfrm>
            <a:off x="457922" y="275071"/>
            <a:ext cx="8229600" cy="114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105" tIns="45555" rIns="91105" bIns="45555" numCol="1" anchor="ctr" anchorCtr="0" compatLnSpc="1">
            <a:prstTxWarp prst="textNoShape">
              <a:avLst/>
            </a:prstTxWarp>
          </a:bodyPr>
          <a:lstStyle/>
          <a:p>
            <a:pPr lvl="0"/>
            <a:r>
              <a:rPr lang="en-US" smtClean="0"/>
              <a:t>Click to edit Master title style</a:t>
            </a:r>
          </a:p>
        </p:txBody>
      </p:sp>
      <p:sp>
        <p:nvSpPr>
          <p:cNvPr id="52239" name="Rectangle 15"/>
          <p:cNvSpPr>
            <a:spLocks noGrp="1" noChangeArrowheads="1"/>
          </p:cNvSpPr>
          <p:nvPr>
            <p:ph type="body" idx="1"/>
          </p:nvPr>
        </p:nvSpPr>
        <p:spPr bwMode="auto">
          <a:xfrm>
            <a:off x="457922" y="1600008"/>
            <a:ext cx="8229600" cy="4526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105" tIns="45555" rIns="91105" bIns="4555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4" name="Group 16"/>
          <p:cNvGrpSpPr>
            <a:grpSpLocks/>
          </p:cNvGrpSpPr>
          <p:nvPr userDrawn="1"/>
        </p:nvGrpSpPr>
        <p:grpSpPr bwMode="auto">
          <a:xfrm>
            <a:off x="0" y="5710200"/>
            <a:ext cx="9144000" cy="1106036"/>
            <a:chOff x="0" y="3552"/>
            <a:chExt cx="5760" cy="768"/>
          </a:xfrm>
        </p:grpSpPr>
        <p:pic>
          <p:nvPicPr>
            <p:cNvPr id="1032" name="Picture 17" descr="iitmlogo"/>
            <p:cNvPicPr>
              <a:picLocks noChangeAspect="1" noChangeArrowheads="1"/>
            </p:cNvPicPr>
            <p:nvPr userDrawn="1"/>
          </p:nvPicPr>
          <p:blipFill>
            <a:blip r:embed="rId14" cstate="print"/>
            <a:srcRect/>
            <a:stretch>
              <a:fillRect/>
            </a:stretch>
          </p:blipFill>
          <p:spPr bwMode="auto">
            <a:xfrm>
              <a:off x="0" y="3583"/>
              <a:ext cx="737" cy="737"/>
            </a:xfrm>
            <a:prstGeom prst="rect">
              <a:avLst/>
            </a:prstGeom>
            <a:noFill/>
            <a:ln w="9525">
              <a:noFill/>
              <a:miter lim="800000"/>
              <a:headEnd/>
              <a:tailEnd/>
            </a:ln>
          </p:spPr>
        </p:pic>
        <p:sp>
          <p:nvSpPr>
            <p:cNvPr id="52242" name="Freeform 18"/>
            <p:cNvSpPr>
              <a:spLocks/>
            </p:cNvSpPr>
            <p:nvPr userDrawn="1"/>
          </p:nvSpPr>
          <p:spPr bwMode="auto">
            <a:xfrm>
              <a:off x="720" y="3552"/>
              <a:ext cx="5040" cy="624"/>
            </a:xfrm>
            <a:custGeom>
              <a:avLst/>
              <a:gdLst/>
              <a:ahLst/>
              <a:cxnLst>
                <a:cxn ang="0">
                  <a:pos x="0" y="384"/>
                </a:cxn>
                <a:cxn ang="0">
                  <a:pos x="3840" y="384"/>
                </a:cxn>
                <a:cxn ang="0">
                  <a:pos x="3888" y="192"/>
                </a:cxn>
                <a:cxn ang="0">
                  <a:pos x="3936" y="384"/>
                </a:cxn>
                <a:cxn ang="0">
                  <a:pos x="3984" y="192"/>
                </a:cxn>
                <a:cxn ang="0">
                  <a:pos x="4080" y="624"/>
                </a:cxn>
                <a:cxn ang="0">
                  <a:pos x="4128" y="0"/>
                </a:cxn>
                <a:cxn ang="0">
                  <a:pos x="4176" y="624"/>
                </a:cxn>
                <a:cxn ang="0">
                  <a:pos x="4224" y="192"/>
                </a:cxn>
                <a:cxn ang="0">
                  <a:pos x="4272" y="384"/>
                </a:cxn>
                <a:cxn ang="0">
                  <a:pos x="4272" y="192"/>
                </a:cxn>
                <a:cxn ang="0">
                  <a:pos x="4320" y="384"/>
                </a:cxn>
                <a:cxn ang="0">
                  <a:pos x="5040" y="384"/>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ffectLst/>
          </p:spPr>
          <p:txBody>
            <a:bodyPr wrap="none"/>
            <a:lstStyle/>
            <a:p>
              <a:pPr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alpha val="43137"/>
                    </a:srgbClr>
                  </a:outerShdw>
                </a:effectLst>
                <a:cs typeface="Tahoma" pitchFamily="34" charset="0"/>
              </a:endParaRPr>
            </a:p>
          </p:txBody>
        </p:sp>
        <p:sp>
          <p:nvSpPr>
            <p:cNvPr id="52243" name="Line 19"/>
            <p:cNvSpPr>
              <a:spLocks noChangeShapeType="1"/>
            </p:cNvSpPr>
            <p:nvPr userDrawn="1"/>
          </p:nvSpPr>
          <p:spPr bwMode="auto">
            <a:xfrm>
              <a:off x="4752" y="3666"/>
              <a:ext cx="576" cy="0"/>
            </a:xfrm>
            <a:prstGeom prst="line">
              <a:avLst/>
            </a:prstGeom>
            <a:noFill/>
            <a:ln w="38100">
              <a:solidFill>
                <a:schemeClr val="hlink"/>
              </a:solidFill>
              <a:round/>
              <a:headEnd/>
              <a:tailEnd/>
            </a:ln>
            <a:effectLst/>
          </p:spPr>
          <p:txBody>
            <a:bodyPr wrap="none"/>
            <a:lstStyle/>
            <a:p>
              <a:pPr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alpha val="43137"/>
                    </a:srgbClr>
                  </a:outerShdw>
                </a:effectLst>
                <a:cs typeface="Tahoma" pitchFamily="34" charset="0"/>
              </a:endParaRPr>
            </a:p>
          </p:txBody>
        </p:sp>
        <p:sp>
          <p:nvSpPr>
            <p:cNvPr id="52244"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lIns="91401" tIns="45701" rIns="91401" bIns="45701" anchor="ctr"/>
            <a:lstStyle/>
            <a:p>
              <a:pPr defTabSz="827412"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outerShdw>
                </a:effectLst>
                <a:cs typeface="Tahoma" pitchFamily="34" charset="0"/>
              </a:endParaRPr>
            </a:p>
          </p:txBody>
        </p:sp>
        <p:sp>
          <p:nvSpPr>
            <p:cNvPr id="52245"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lIns="91401" tIns="45701" rIns="91401" bIns="45701" anchor="ctr"/>
            <a:lstStyle/>
            <a:p>
              <a:pPr defTabSz="827412"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outerShdw>
                </a:effectLst>
                <a:cs typeface="Tahoma" pitchFamily="34" charset="0"/>
              </a:endParaRPr>
            </a:p>
          </p:txBody>
        </p:sp>
      </p:gr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ftr="0" dt="0"/>
  <p:txStyles>
    <p:titleStyle>
      <a:lvl1pPr algn="ctr" defTabSz="909999"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defTabSz="909999"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defTabSz="909999"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defTabSz="909999"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defTabSz="909999"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13780" algn="ctr" defTabSz="91233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827561" algn="ctr" defTabSz="91233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241344" algn="ctr" defTabSz="91233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655124" algn="ctr" defTabSz="91233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8370" indent="-338370" algn="l" defTabSz="909999"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8654" indent="-282215" algn="l" defTabSz="909999"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7499" indent="-224620" algn="l" defTabSz="909999"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3939" indent="-224620" algn="l" defTabSz="909999"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1818" indent="-224620" algn="l" defTabSz="909999"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466884" indent="-228441" algn="l" defTabSz="91233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880666" indent="-228441" algn="l" defTabSz="91233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294444" indent="-228441" algn="l" defTabSz="91233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708228" indent="-228441" algn="l" defTabSz="91233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827561" rtl="0" eaLnBrk="1" latinLnBrk="0" hangingPunct="1">
        <a:defRPr sz="1600" kern="1200">
          <a:solidFill>
            <a:schemeClr val="tx1"/>
          </a:solidFill>
          <a:latin typeface="+mn-lt"/>
          <a:ea typeface="+mn-ea"/>
          <a:cs typeface="+mn-cs"/>
        </a:defRPr>
      </a:lvl1pPr>
      <a:lvl2pPr marL="413780" algn="l" defTabSz="827561" rtl="0" eaLnBrk="1" latinLnBrk="0" hangingPunct="1">
        <a:defRPr sz="1600" kern="1200">
          <a:solidFill>
            <a:schemeClr val="tx1"/>
          </a:solidFill>
          <a:latin typeface="+mn-lt"/>
          <a:ea typeface="+mn-ea"/>
          <a:cs typeface="+mn-cs"/>
        </a:defRPr>
      </a:lvl2pPr>
      <a:lvl3pPr marL="827561" algn="l" defTabSz="827561" rtl="0" eaLnBrk="1" latinLnBrk="0" hangingPunct="1">
        <a:defRPr sz="1600" kern="1200">
          <a:solidFill>
            <a:schemeClr val="tx1"/>
          </a:solidFill>
          <a:latin typeface="+mn-lt"/>
          <a:ea typeface="+mn-ea"/>
          <a:cs typeface="+mn-cs"/>
        </a:defRPr>
      </a:lvl3pPr>
      <a:lvl4pPr marL="1241344" algn="l" defTabSz="827561" rtl="0" eaLnBrk="1" latinLnBrk="0" hangingPunct="1">
        <a:defRPr sz="1600" kern="1200">
          <a:solidFill>
            <a:schemeClr val="tx1"/>
          </a:solidFill>
          <a:latin typeface="+mn-lt"/>
          <a:ea typeface="+mn-ea"/>
          <a:cs typeface="+mn-cs"/>
        </a:defRPr>
      </a:lvl4pPr>
      <a:lvl5pPr marL="1655124" algn="l" defTabSz="827561" rtl="0" eaLnBrk="1" latinLnBrk="0" hangingPunct="1">
        <a:defRPr sz="1600" kern="1200">
          <a:solidFill>
            <a:schemeClr val="tx1"/>
          </a:solidFill>
          <a:latin typeface="+mn-lt"/>
          <a:ea typeface="+mn-ea"/>
          <a:cs typeface="+mn-cs"/>
        </a:defRPr>
      </a:lvl5pPr>
      <a:lvl6pPr marL="2068906" algn="l" defTabSz="827561" rtl="0" eaLnBrk="1" latinLnBrk="0" hangingPunct="1">
        <a:defRPr sz="1600" kern="1200">
          <a:solidFill>
            <a:schemeClr val="tx1"/>
          </a:solidFill>
          <a:latin typeface="+mn-lt"/>
          <a:ea typeface="+mn-ea"/>
          <a:cs typeface="+mn-cs"/>
        </a:defRPr>
      </a:lvl6pPr>
      <a:lvl7pPr marL="2482688" algn="l" defTabSz="827561" rtl="0" eaLnBrk="1" latinLnBrk="0" hangingPunct="1">
        <a:defRPr sz="1600" kern="1200">
          <a:solidFill>
            <a:schemeClr val="tx1"/>
          </a:solidFill>
          <a:latin typeface="+mn-lt"/>
          <a:ea typeface="+mn-ea"/>
          <a:cs typeface="+mn-cs"/>
        </a:defRPr>
      </a:lvl7pPr>
      <a:lvl8pPr marL="2896468" algn="l" defTabSz="827561" rtl="0" eaLnBrk="1" latinLnBrk="0" hangingPunct="1">
        <a:defRPr sz="1600" kern="1200">
          <a:solidFill>
            <a:schemeClr val="tx1"/>
          </a:solidFill>
          <a:latin typeface="+mn-lt"/>
          <a:ea typeface="+mn-ea"/>
          <a:cs typeface="+mn-cs"/>
        </a:defRPr>
      </a:lvl8pPr>
      <a:lvl9pPr marL="3310252" algn="l" defTabSz="827561"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vl1pPr>
          </a:lstStyle>
          <a:p>
            <a:pPr fontAlgn="base">
              <a:spcBef>
                <a:spcPct val="0"/>
              </a:spcBef>
              <a:spcAft>
                <a:spcPct val="0"/>
              </a:spcAft>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vl1pPr>
          </a:lstStyle>
          <a:p>
            <a:pPr fontAlgn="base">
              <a:spcBef>
                <a:spcPct val="0"/>
              </a:spcBef>
              <a:spcAft>
                <a:spcPct val="0"/>
              </a:spcAft>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vl1pPr>
          </a:lstStyle>
          <a:p>
            <a:pPr fontAlgn="base">
              <a:spcBef>
                <a:spcPct val="0"/>
              </a:spcBef>
              <a:spcAft>
                <a:spcPct val="0"/>
              </a:spcAft>
            </a:pPr>
            <a:fld id="{0116B379-7DC0-49AD-BDDF-0F1C58F8FDBF}" type="slidenum">
              <a:rPr lang="en-GB">
                <a:solidFill>
                  <a:srgbClr val="000000"/>
                </a:solidFill>
              </a:rPr>
              <a:pPr fontAlgn="base">
                <a:spcBef>
                  <a:spcPct val="0"/>
                </a:spcBef>
                <a:spcAft>
                  <a:spcPct val="0"/>
                </a:spcAft>
              </a:pPr>
              <a:t>‹#›</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53" algn="ctr" rtl="0" fontAlgn="base">
        <a:spcBef>
          <a:spcPct val="0"/>
        </a:spcBef>
        <a:spcAft>
          <a:spcPct val="0"/>
        </a:spcAft>
        <a:defRPr sz="4400">
          <a:solidFill>
            <a:schemeClr val="tx2"/>
          </a:solidFill>
          <a:latin typeface="Arial" charset="0"/>
        </a:defRPr>
      </a:lvl6pPr>
      <a:lvl7pPr marL="914305" algn="ctr" rtl="0" fontAlgn="base">
        <a:spcBef>
          <a:spcPct val="0"/>
        </a:spcBef>
        <a:spcAft>
          <a:spcPct val="0"/>
        </a:spcAft>
        <a:defRPr sz="4400">
          <a:solidFill>
            <a:schemeClr val="tx2"/>
          </a:solidFill>
          <a:latin typeface="Arial" charset="0"/>
        </a:defRPr>
      </a:lvl7pPr>
      <a:lvl8pPr marL="1371458" algn="ctr" rtl="0" fontAlgn="base">
        <a:spcBef>
          <a:spcPct val="0"/>
        </a:spcBef>
        <a:spcAft>
          <a:spcPct val="0"/>
        </a:spcAft>
        <a:defRPr sz="4400">
          <a:solidFill>
            <a:schemeClr val="tx2"/>
          </a:solidFill>
          <a:latin typeface="Arial" charset="0"/>
        </a:defRPr>
      </a:lvl8pPr>
      <a:lvl9pPr marL="1828610" algn="ctr" rtl="0" fontAlgn="base">
        <a:spcBef>
          <a:spcPct val="0"/>
        </a:spcBef>
        <a:spcAft>
          <a:spcPct val="0"/>
        </a:spcAft>
        <a:defRPr sz="4400">
          <a:solidFill>
            <a:schemeClr val="tx2"/>
          </a:solidFill>
          <a:latin typeface="Arial" charset="0"/>
        </a:defRPr>
      </a:lvl9pPr>
    </p:titleStyle>
    <p:bodyStyle>
      <a:lvl1pPr marL="342865" indent="-342865" algn="l" rtl="0" fontAlgn="base">
        <a:spcBef>
          <a:spcPct val="20000"/>
        </a:spcBef>
        <a:spcAft>
          <a:spcPct val="0"/>
        </a:spcAft>
        <a:buChar char="•"/>
        <a:defRPr sz="3200">
          <a:solidFill>
            <a:schemeClr val="tx1"/>
          </a:solidFill>
          <a:latin typeface="+mn-lt"/>
          <a:ea typeface="+mn-ea"/>
          <a:cs typeface="+mn-cs"/>
        </a:defRPr>
      </a:lvl1pPr>
      <a:lvl2pPr marL="742873" indent="-285720" algn="l" rtl="0" fontAlgn="base">
        <a:spcBef>
          <a:spcPct val="20000"/>
        </a:spcBef>
        <a:spcAft>
          <a:spcPct val="0"/>
        </a:spcAft>
        <a:buChar char="–"/>
        <a:defRPr sz="2800">
          <a:solidFill>
            <a:schemeClr val="tx1"/>
          </a:solidFill>
          <a:latin typeface="+mn-lt"/>
        </a:defRPr>
      </a:lvl2pPr>
      <a:lvl3pPr marL="1142882" indent="-228577" algn="l" rtl="0" fontAlgn="base">
        <a:spcBef>
          <a:spcPct val="20000"/>
        </a:spcBef>
        <a:spcAft>
          <a:spcPct val="0"/>
        </a:spcAft>
        <a:buChar char="•"/>
        <a:defRPr sz="2400">
          <a:solidFill>
            <a:schemeClr val="tx1"/>
          </a:solidFill>
          <a:latin typeface="+mn-lt"/>
        </a:defRPr>
      </a:lvl3pPr>
      <a:lvl4pPr marL="1600034" indent="-228577" algn="l" rtl="0" fontAlgn="base">
        <a:spcBef>
          <a:spcPct val="20000"/>
        </a:spcBef>
        <a:spcAft>
          <a:spcPct val="0"/>
        </a:spcAft>
        <a:buChar char="–"/>
        <a:defRPr sz="2000">
          <a:solidFill>
            <a:schemeClr val="tx1"/>
          </a:solidFill>
          <a:latin typeface="+mn-lt"/>
        </a:defRPr>
      </a:lvl4pPr>
      <a:lvl5pPr marL="2057187" indent="-228577" algn="l" rtl="0" fontAlgn="base">
        <a:spcBef>
          <a:spcPct val="20000"/>
        </a:spcBef>
        <a:spcAft>
          <a:spcPct val="0"/>
        </a:spcAft>
        <a:buChar char="»"/>
        <a:defRPr sz="2000">
          <a:solidFill>
            <a:schemeClr val="tx1"/>
          </a:solidFill>
          <a:latin typeface="+mn-lt"/>
        </a:defRPr>
      </a:lvl5pPr>
      <a:lvl6pPr marL="2514340" indent="-228577" algn="l" rtl="0" fontAlgn="base">
        <a:spcBef>
          <a:spcPct val="20000"/>
        </a:spcBef>
        <a:spcAft>
          <a:spcPct val="0"/>
        </a:spcAft>
        <a:buChar char="»"/>
        <a:defRPr sz="2000">
          <a:solidFill>
            <a:schemeClr val="tx1"/>
          </a:solidFill>
          <a:latin typeface="+mn-lt"/>
        </a:defRPr>
      </a:lvl6pPr>
      <a:lvl7pPr marL="2971492" indent="-228577" algn="l" rtl="0" fontAlgn="base">
        <a:spcBef>
          <a:spcPct val="20000"/>
        </a:spcBef>
        <a:spcAft>
          <a:spcPct val="0"/>
        </a:spcAft>
        <a:buChar char="»"/>
        <a:defRPr sz="2000">
          <a:solidFill>
            <a:schemeClr val="tx1"/>
          </a:solidFill>
          <a:latin typeface="+mn-lt"/>
        </a:defRPr>
      </a:lvl7pPr>
      <a:lvl8pPr marL="3428645" indent="-228577" algn="l" rtl="0" fontAlgn="base">
        <a:spcBef>
          <a:spcPct val="20000"/>
        </a:spcBef>
        <a:spcAft>
          <a:spcPct val="0"/>
        </a:spcAft>
        <a:buChar char="»"/>
        <a:defRPr sz="2000">
          <a:solidFill>
            <a:schemeClr val="tx1"/>
          </a:solidFill>
          <a:latin typeface="+mn-lt"/>
        </a:defRPr>
      </a:lvl8pPr>
      <a:lvl9pPr marL="3885797" indent="-22857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dt" sz="half" idx="2"/>
          </p:nvPr>
        </p:nvSpPr>
        <p:spPr bwMode="auto">
          <a:xfrm>
            <a:off x="457920" y="6251697"/>
            <a:ext cx="2132640" cy="476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018" tIns="45511" rIns="91018" bIns="45511" numCol="1" anchor="b" anchorCtr="0" compatLnSpc="1">
            <a:prstTxWarp prst="textNoShape">
              <a:avLst/>
            </a:prstTxWarp>
          </a:bodyPr>
          <a:lstStyle>
            <a:lvl1pPr defTabSz="826640">
              <a:lnSpc>
                <a:spcPct val="100000"/>
              </a:lnSpc>
              <a:spcBef>
                <a:spcPct val="0"/>
              </a:spcBef>
              <a:buSzTx/>
              <a:defRPr sz="1200">
                <a:effectLst/>
                <a:latin typeface="Arial" pitchFamily="34" charset="0"/>
              </a:defRPr>
            </a:lvl1pPr>
          </a:lstStyle>
          <a:p>
            <a:pPr fontAlgn="base">
              <a:spcAft>
                <a:spcPct val="0"/>
              </a:spcAft>
              <a:defRPr/>
            </a:pPr>
            <a:fld id="{CC97A3F9-C9C4-474A-B20B-2ABE587272CD}" type="datetime1">
              <a:rPr lang="en-US">
                <a:solidFill>
                  <a:srgbClr val="FFFFFF"/>
                </a:solidFill>
                <a:cs typeface="Tahoma" pitchFamily="34" charset="0"/>
              </a:rPr>
              <a:pPr fontAlgn="base">
                <a:spcAft>
                  <a:spcPct val="0"/>
                </a:spcAft>
                <a:defRPr/>
              </a:pPr>
              <a:t>2/10/2015</a:t>
            </a:fld>
            <a:endParaRPr lang="en-US">
              <a:solidFill>
                <a:srgbClr val="FFFFFF"/>
              </a:solidFill>
              <a:cs typeface="Tahoma" pitchFamily="34" charset="0"/>
            </a:endParaRPr>
          </a:p>
        </p:txBody>
      </p:sp>
      <p:sp>
        <p:nvSpPr>
          <p:cNvPr id="52227" name="Rectangle 3"/>
          <p:cNvSpPr>
            <a:spLocks noGrp="1" noChangeArrowheads="1"/>
          </p:cNvSpPr>
          <p:nvPr>
            <p:ph type="sldNum" sz="quarter" idx="4"/>
          </p:nvPr>
        </p:nvSpPr>
        <p:spPr bwMode="auto">
          <a:xfrm>
            <a:off x="6553445" y="6248821"/>
            <a:ext cx="2134080" cy="47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018" tIns="45511" rIns="91018" bIns="45511" numCol="1" anchor="b" anchorCtr="0" compatLnSpc="1">
            <a:prstTxWarp prst="textNoShape">
              <a:avLst/>
            </a:prstTxWarp>
          </a:bodyPr>
          <a:lstStyle>
            <a:lvl1pPr algn="r" defTabSz="826640">
              <a:lnSpc>
                <a:spcPct val="100000"/>
              </a:lnSpc>
              <a:spcBef>
                <a:spcPct val="0"/>
              </a:spcBef>
              <a:buSzTx/>
              <a:defRPr sz="1200">
                <a:effectLst/>
                <a:latin typeface="Arial" pitchFamily="34" charset="0"/>
              </a:defRPr>
            </a:lvl1pPr>
          </a:lstStyle>
          <a:p>
            <a:pPr fontAlgn="base">
              <a:spcAft>
                <a:spcPct val="0"/>
              </a:spcAft>
              <a:defRPr/>
            </a:pPr>
            <a:fld id="{E65ACD47-86A4-43DE-9DFE-AFB9A77ED673}" type="slidenum">
              <a:rPr lang="en-US">
                <a:solidFill>
                  <a:srgbClr val="FFFFFF"/>
                </a:solidFill>
                <a:cs typeface="Tahoma" pitchFamily="34" charset="0"/>
              </a:rPr>
              <a:pPr fontAlgn="base">
                <a:spcAft>
                  <a:spcPct val="0"/>
                </a:spcAft>
                <a:defRPr/>
              </a:pPr>
              <a:t>‹#›</a:t>
            </a:fld>
            <a:endParaRPr lang="en-US">
              <a:solidFill>
                <a:srgbClr val="FFFFFF"/>
              </a:solidFill>
              <a:cs typeface="Tahoma" pitchFamily="34" charset="0"/>
            </a:endParaRPr>
          </a:p>
        </p:txBody>
      </p:sp>
      <p:grpSp>
        <p:nvGrpSpPr>
          <p:cNvPr id="2" name="Group 4"/>
          <p:cNvGrpSpPr>
            <a:grpSpLocks/>
          </p:cNvGrpSpPr>
          <p:nvPr/>
        </p:nvGrpSpPr>
        <p:grpSpPr bwMode="auto">
          <a:xfrm>
            <a:off x="0" y="5"/>
            <a:ext cx="9141120" cy="6849359"/>
            <a:chOff x="0" y="0"/>
            <a:chExt cx="5758" cy="4315"/>
          </a:xfrm>
        </p:grpSpPr>
        <p:grpSp>
          <p:nvGrpSpPr>
            <p:cNvPr id="3" name="Group 5"/>
            <p:cNvGrpSpPr>
              <a:grpSpLocks/>
            </p:cNvGrpSpPr>
            <p:nvPr userDrawn="1"/>
          </p:nvGrpSpPr>
          <p:grpSpPr bwMode="auto">
            <a:xfrm>
              <a:off x="1728" y="2230"/>
              <a:ext cx="4027" cy="2085"/>
              <a:chOff x="1728" y="2230"/>
              <a:chExt cx="4027" cy="2085"/>
            </a:xfrm>
          </p:grpSpPr>
          <p:sp>
            <p:nvSpPr>
              <p:cNvPr id="52230" name="Freeform 6"/>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31" name="Freeform 7"/>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3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grpSp>
        <p:sp>
          <p:nvSpPr>
            <p:cNvPr id="522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3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grpSp>
      <p:sp>
        <p:nvSpPr>
          <p:cNvPr id="52237" name="Rectangle 13"/>
          <p:cNvSpPr>
            <a:spLocks noGrp="1" noRot="1" noChangeArrowheads="1"/>
          </p:cNvSpPr>
          <p:nvPr>
            <p:ph type="title"/>
          </p:nvPr>
        </p:nvSpPr>
        <p:spPr bwMode="auto">
          <a:xfrm>
            <a:off x="457922" y="275080"/>
            <a:ext cx="8229600" cy="114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018" tIns="45511" rIns="91018" bIns="45511" numCol="1" anchor="ctr" anchorCtr="0" compatLnSpc="1">
            <a:prstTxWarp prst="textNoShape">
              <a:avLst/>
            </a:prstTxWarp>
          </a:bodyPr>
          <a:lstStyle/>
          <a:p>
            <a:pPr lvl="0"/>
            <a:r>
              <a:rPr lang="en-US" smtClean="0"/>
              <a:t>Click to edit Master title style</a:t>
            </a:r>
          </a:p>
        </p:txBody>
      </p:sp>
      <p:sp>
        <p:nvSpPr>
          <p:cNvPr id="52239" name="Rectangle 15"/>
          <p:cNvSpPr>
            <a:spLocks noGrp="1" noChangeArrowheads="1"/>
          </p:cNvSpPr>
          <p:nvPr>
            <p:ph type="body" idx="1"/>
          </p:nvPr>
        </p:nvSpPr>
        <p:spPr bwMode="auto">
          <a:xfrm>
            <a:off x="457922" y="1600008"/>
            <a:ext cx="8229600" cy="4526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018" tIns="45511" rIns="91018" bIns="455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4" name="Group 16"/>
          <p:cNvGrpSpPr>
            <a:grpSpLocks/>
          </p:cNvGrpSpPr>
          <p:nvPr userDrawn="1"/>
        </p:nvGrpSpPr>
        <p:grpSpPr bwMode="auto">
          <a:xfrm>
            <a:off x="0" y="5710200"/>
            <a:ext cx="9144000" cy="1106036"/>
            <a:chOff x="0" y="3552"/>
            <a:chExt cx="5760" cy="768"/>
          </a:xfrm>
        </p:grpSpPr>
        <p:pic>
          <p:nvPicPr>
            <p:cNvPr id="1032" name="Picture 17" descr="iitmlogo"/>
            <p:cNvPicPr>
              <a:picLocks noChangeAspect="1" noChangeArrowheads="1"/>
            </p:cNvPicPr>
            <p:nvPr userDrawn="1"/>
          </p:nvPicPr>
          <p:blipFill>
            <a:blip r:embed="rId15" cstate="print"/>
            <a:srcRect/>
            <a:stretch>
              <a:fillRect/>
            </a:stretch>
          </p:blipFill>
          <p:spPr bwMode="auto">
            <a:xfrm>
              <a:off x="0" y="3583"/>
              <a:ext cx="737" cy="737"/>
            </a:xfrm>
            <a:prstGeom prst="rect">
              <a:avLst/>
            </a:prstGeom>
            <a:noFill/>
            <a:ln w="9525">
              <a:noFill/>
              <a:miter lim="800000"/>
              <a:headEnd/>
              <a:tailEnd/>
            </a:ln>
          </p:spPr>
        </p:pic>
        <p:sp>
          <p:nvSpPr>
            <p:cNvPr id="52242" name="Freeform 18"/>
            <p:cNvSpPr>
              <a:spLocks/>
            </p:cNvSpPr>
            <p:nvPr userDrawn="1"/>
          </p:nvSpPr>
          <p:spPr bwMode="auto">
            <a:xfrm>
              <a:off x="720" y="3552"/>
              <a:ext cx="5040" cy="624"/>
            </a:xfrm>
            <a:custGeom>
              <a:avLst/>
              <a:gdLst/>
              <a:ahLst/>
              <a:cxnLst>
                <a:cxn ang="0">
                  <a:pos x="0" y="384"/>
                </a:cxn>
                <a:cxn ang="0">
                  <a:pos x="3840" y="384"/>
                </a:cxn>
                <a:cxn ang="0">
                  <a:pos x="3888" y="192"/>
                </a:cxn>
                <a:cxn ang="0">
                  <a:pos x="3936" y="384"/>
                </a:cxn>
                <a:cxn ang="0">
                  <a:pos x="3984" y="192"/>
                </a:cxn>
                <a:cxn ang="0">
                  <a:pos x="4080" y="624"/>
                </a:cxn>
                <a:cxn ang="0">
                  <a:pos x="4128" y="0"/>
                </a:cxn>
                <a:cxn ang="0">
                  <a:pos x="4176" y="624"/>
                </a:cxn>
                <a:cxn ang="0">
                  <a:pos x="4224" y="192"/>
                </a:cxn>
                <a:cxn ang="0">
                  <a:pos x="4272" y="384"/>
                </a:cxn>
                <a:cxn ang="0">
                  <a:pos x="4272" y="192"/>
                </a:cxn>
                <a:cxn ang="0">
                  <a:pos x="4320" y="384"/>
                </a:cxn>
                <a:cxn ang="0">
                  <a:pos x="5040" y="384"/>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ffectLst/>
          </p:spPr>
          <p:txBody>
            <a:bodyPr wrap="none"/>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43" name="Line 19"/>
            <p:cNvSpPr>
              <a:spLocks noChangeShapeType="1"/>
            </p:cNvSpPr>
            <p:nvPr userDrawn="1"/>
          </p:nvSpPr>
          <p:spPr bwMode="auto">
            <a:xfrm>
              <a:off x="4752" y="3666"/>
              <a:ext cx="576" cy="0"/>
            </a:xfrm>
            <a:prstGeom prst="line">
              <a:avLst/>
            </a:prstGeom>
            <a:noFill/>
            <a:ln w="38100">
              <a:solidFill>
                <a:schemeClr val="hlink"/>
              </a:solidFill>
              <a:round/>
              <a:headEnd/>
              <a:tailEnd/>
            </a:ln>
            <a:effectLst/>
          </p:spPr>
          <p:txBody>
            <a:bodyPr wrap="none"/>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44"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lIns="91401" tIns="45701" rIns="91401" bIns="45701" anchor="ctr"/>
            <a:lstStyle/>
            <a:p>
              <a:pPr defTabSz="826640"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outerShdw>
                </a:effectLst>
                <a:cs typeface="Tahoma" pitchFamily="34" charset="0"/>
              </a:endParaRPr>
            </a:p>
          </p:txBody>
        </p:sp>
        <p:sp>
          <p:nvSpPr>
            <p:cNvPr id="52245"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lIns="91401" tIns="45701" rIns="91401" bIns="45701" anchor="ctr"/>
            <a:lstStyle/>
            <a:p>
              <a:pPr defTabSz="826640"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outerShdw>
                </a:effectLst>
                <a:cs typeface="Tahoma" pitchFamily="34" charset="0"/>
              </a:endParaRPr>
            </a:p>
          </p:txBody>
        </p:sp>
      </p:grpSp>
    </p:spTree>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iming>
    <p:tnLst>
      <p:par>
        <p:cTn id="1" dur="indefinite" restart="never" nodeType="tmRoot"/>
      </p:par>
    </p:tnLst>
  </p:timing>
  <p:hf hdr="0" ftr="0" dt="0"/>
  <p:txStyles>
    <p:titleStyle>
      <a:lvl1pPr algn="ctr" defTabSz="909150"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defTabSz="909150"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defTabSz="909150"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defTabSz="909150"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defTabSz="909150"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13394" algn="ctr" defTabSz="911479"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826788" algn="ctr" defTabSz="911479"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240186" algn="ctr" defTabSz="911479"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653580" algn="ctr" defTabSz="911479"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8055" indent="-338055" algn="l" defTabSz="909150"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7963" indent="-281954" algn="l" defTabSz="909150"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6438" indent="-224409" algn="l" defTabSz="909150"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2450" indent="-224409" algn="l" defTabSz="909150"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49904" indent="-224409" algn="l" defTabSz="909150"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464583" indent="-228228" algn="l" defTabSz="911479"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877979" indent="-228228" algn="l" defTabSz="911479"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291372" indent="-228228" algn="l" defTabSz="911479"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704770" indent="-228228" algn="l" defTabSz="911479"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826788" rtl="0" eaLnBrk="1" latinLnBrk="0" hangingPunct="1">
        <a:defRPr sz="1600" kern="1200">
          <a:solidFill>
            <a:schemeClr val="tx1"/>
          </a:solidFill>
          <a:latin typeface="+mn-lt"/>
          <a:ea typeface="+mn-ea"/>
          <a:cs typeface="+mn-cs"/>
        </a:defRPr>
      </a:lvl1pPr>
      <a:lvl2pPr marL="413394" algn="l" defTabSz="826788" rtl="0" eaLnBrk="1" latinLnBrk="0" hangingPunct="1">
        <a:defRPr sz="1600" kern="1200">
          <a:solidFill>
            <a:schemeClr val="tx1"/>
          </a:solidFill>
          <a:latin typeface="+mn-lt"/>
          <a:ea typeface="+mn-ea"/>
          <a:cs typeface="+mn-cs"/>
        </a:defRPr>
      </a:lvl2pPr>
      <a:lvl3pPr marL="826788" algn="l" defTabSz="826788" rtl="0" eaLnBrk="1" latinLnBrk="0" hangingPunct="1">
        <a:defRPr sz="1600" kern="1200">
          <a:solidFill>
            <a:schemeClr val="tx1"/>
          </a:solidFill>
          <a:latin typeface="+mn-lt"/>
          <a:ea typeface="+mn-ea"/>
          <a:cs typeface="+mn-cs"/>
        </a:defRPr>
      </a:lvl3pPr>
      <a:lvl4pPr marL="1240186" algn="l" defTabSz="826788" rtl="0" eaLnBrk="1" latinLnBrk="0" hangingPunct="1">
        <a:defRPr sz="1600" kern="1200">
          <a:solidFill>
            <a:schemeClr val="tx1"/>
          </a:solidFill>
          <a:latin typeface="+mn-lt"/>
          <a:ea typeface="+mn-ea"/>
          <a:cs typeface="+mn-cs"/>
        </a:defRPr>
      </a:lvl4pPr>
      <a:lvl5pPr marL="1653580" algn="l" defTabSz="826788" rtl="0" eaLnBrk="1" latinLnBrk="0" hangingPunct="1">
        <a:defRPr sz="1600" kern="1200">
          <a:solidFill>
            <a:schemeClr val="tx1"/>
          </a:solidFill>
          <a:latin typeface="+mn-lt"/>
          <a:ea typeface="+mn-ea"/>
          <a:cs typeface="+mn-cs"/>
        </a:defRPr>
      </a:lvl5pPr>
      <a:lvl6pPr marL="2066972" algn="l" defTabSz="826788" rtl="0" eaLnBrk="1" latinLnBrk="0" hangingPunct="1">
        <a:defRPr sz="1600" kern="1200">
          <a:solidFill>
            <a:schemeClr val="tx1"/>
          </a:solidFill>
          <a:latin typeface="+mn-lt"/>
          <a:ea typeface="+mn-ea"/>
          <a:cs typeface="+mn-cs"/>
        </a:defRPr>
      </a:lvl6pPr>
      <a:lvl7pPr marL="2480372" algn="l" defTabSz="826788" rtl="0" eaLnBrk="1" latinLnBrk="0" hangingPunct="1">
        <a:defRPr sz="1600" kern="1200">
          <a:solidFill>
            <a:schemeClr val="tx1"/>
          </a:solidFill>
          <a:latin typeface="+mn-lt"/>
          <a:ea typeface="+mn-ea"/>
          <a:cs typeface="+mn-cs"/>
        </a:defRPr>
      </a:lvl7pPr>
      <a:lvl8pPr marL="2893768" algn="l" defTabSz="826788" rtl="0" eaLnBrk="1" latinLnBrk="0" hangingPunct="1">
        <a:defRPr sz="1600" kern="1200">
          <a:solidFill>
            <a:schemeClr val="tx1"/>
          </a:solidFill>
          <a:latin typeface="+mn-lt"/>
          <a:ea typeface="+mn-ea"/>
          <a:cs typeface="+mn-cs"/>
        </a:defRPr>
      </a:lvl8pPr>
      <a:lvl9pPr marL="3307165" algn="l" defTabSz="826788"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9140825" cy="6850063"/>
            <a:chOff x="0" y="0"/>
            <a:chExt cx="5758" cy="4315"/>
          </a:xfrm>
        </p:grpSpPr>
        <p:grpSp>
          <p:nvGrpSpPr>
            <p:cNvPr id="4099" name="Group 3"/>
            <p:cNvGrpSpPr>
              <a:grpSpLocks/>
            </p:cNvGrpSpPr>
            <p:nvPr userDrawn="1"/>
          </p:nvGrpSpPr>
          <p:grpSpPr bwMode="auto">
            <a:xfrm>
              <a:off x="1728" y="2230"/>
              <a:ext cx="4027" cy="2085"/>
              <a:chOff x="1728" y="2230"/>
              <a:chExt cx="4027" cy="2085"/>
            </a:xfrm>
          </p:grpSpPr>
          <p:sp>
            <p:nvSpPr>
              <p:cNvPr id="25" name="Freeform 4"/>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400">
                  <a:solidFill>
                    <a:srgbClr val="FFFFFF"/>
                  </a:solidFill>
                  <a:effectLst>
                    <a:outerShdw blurRad="38100" dist="38100" dir="2700000" algn="tl">
                      <a:srgbClr val="000000">
                        <a:alpha val="43137"/>
                      </a:srgbClr>
                    </a:outerShdw>
                  </a:effectLst>
                  <a:cs typeface="Tahoma" pitchFamily="34" charset="0"/>
                </a:endParaRPr>
              </a:p>
            </p:txBody>
          </p:sp>
          <p:sp>
            <p:nvSpPr>
              <p:cNvPr id="26" name="Freeform 5"/>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400">
                  <a:solidFill>
                    <a:srgbClr val="FFFFFF"/>
                  </a:solidFill>
                  <a:effectLst>
                    <a:outerShdw blurRad="38100" dist="38100" dir="2700000" algn="tl">
                      <a:srgbClr val="000000">
                        <a:alpha val="43137"/>
                      </a:srgbClr>
                    </a:outerShdw>
                  </a:effectLst>
                  <a:cs typeface="Tahoma" pitchFamily="34" charset="0"/>
                </a:endParaRPr>
              </a:p>
            </p:txBody>
          </p:sp>
          <p:sp>
            <p:nvSpPr>
              <p:cNvPr id="27"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400">
                  <a:solidFill>
                    <a:srgbClr val="FFFFFF"/>
                  </a:solidFill>
                  <a:effectLst>
                    <a:outerShdw blurRad="38100" dist="38100" dir="2700000" algn="tl">
                      <a:srgbClr val="000000">
                        <a:alpha val="43137"/>
                      </a:srgbClr>
                    </a:outerShdw>
                  </a:effectLst>
                  <a:cs typeface="Tahoma" pitchFamily="34" charset="0"/>
                </a:endParaRPr>
              </a:p>
            </p:txBody>
          </p:sp>
          <p:sp>
            <p:nvSpPr>
              <p:cNvPr id="28"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fontAlgn="base">
                  <a:lnSpc>
                    <a:spcPct val="80000"/>
                  </a:lnSpc>
                  <a:spcBef>
                    <a:spcPct val="20000"/>
                  </a:spcBef>
                  <a:spcAft>
                    <a:spcPct val="0"/>
                  </a:spcAft>
                  <a:buSzPct val="100000"/>
                  <a:defRPr/>
                </a:pPr>
                <a:endParaRPr lang="en-US" sz="2400">
                  <a:solidFill>
                    <a:srgbClr val="FFFFFF"/>
                  </a:solidFill>
                  <a:effectLst>
                    <a:outerShdw blurRad="38100" dist="38100" dir="2700000" algn="tl">
                      <a:srgbClr val="000000">
                        <a:alpha val="43137"/>
                      </a:srgbClr>
                    </a:outerShdw>
                  </a:effectLst>
                  <a:cs typeface="Tahoma" pitchFamily="34" charset="0"/>
                </a:endParaRPr>
              </a:p>
            </p:txBody>
          </p:sp>
          <p:sp>
            <p:nvSpPr>
              <p:cNvPr id="29"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400">
                  <a:solidFill>
                    <a:srgbClr val="FFFFFF"/>
                  </a:solidFill>
                  <a:effectLst>
                    <a:outerShdw blurRad="38100" dist="38100" dir="2700000" algn="tl">
                      <a:srgbClr val="000000">
                        <a:alpha val="43137"/>
                      </a:srgbClr>
                    </a:outerShdw>
                  </a:effectLst>
                  <a:cs typeface="Tahoma" pitchFamily="34" charset="0"/>
                </a:endParaRPr>
              </a:p>
            </p:txBody>
          </p:sp>
        </p:grpSp>
        <p:sp>
          <p:nvSpPr>
            <p:cNvPr id="23"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400">
                <a:solidFill>
                  <a:srgbClr val="FFFFFF"/>
                </a:solidFill>
                <a:effectLst>
                  <a:outerShdw blurRad="38100" dist="38100" dir="2700000" algn="tl">
                    <a:srgbClr val="000000">
                      <a:alpha val="43137"/>
                    </a:srgbClr>
                  </a:outerShdw>
                </a:effectLst>
                <a:cs typeface="Tahoma" pitchFamily="34" charset="0"/>
              </a:endParaRPr>
            </a:p>
          </p:txBody>
        </p:sp>
        <p:sp>
          <p:nvSpPr>
            <p:cNvPr id="24"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400">
                <a:solidFill>
                  <a:srgbClr val="FFFFFF"/>
                </a:solidFill>
                <a:effectLst>
                  <a:outerShdw blurRad="38100" dist="38100" dir="2700000" algn="tl">
                    <a:srgbClr val="000000">
                      <a:alpha val="43137"/>
                    </a:srgbClr>
                  </a:outerShdw>
                </a:effectLst>
                <a:cs typeface="Tahoma" pitchFamily="34" charset="0"/>
              </a:endParaRPr>
            </a:p>
          </p:txBody>
        </p:sp>
      </p:grpSp>
      <p:grpSp>
        <p:nvGrpSpPr>
          <p:cNvPr id="4107" name="Group 16"/>
          <p:cNvGrpSpPr>
            <a:grpSpLocks/>
          </p:cNvGrpSpPr>
          <p:nvPr userDrawn="1"/>
        </p:nvGrpSpPr>
        <p:grpSpPr bwMode="auto">
          <a:xfrm>
            <a:off x="0" y="5710238"/>
            <a:ext cx="9144000" cy="1106487"/>
            <a:chOff x="0" y="3552"/>
            <a:chExt cx="5760" cy="768"/>
          </a:xfrm>
        </p:grpSpPr>
        <p:pic>
          <p:nvPicPr>
            <p:cNvPr id="4108" name="Picture 17" descr="iitmlogo"/>
            <p:cNvPicPr>
              <a:picLocks noChangeAspect="1" noChangeArrowheads="1"/>
            </p:cNvPicPr>
            <p:nvPr userDrawn="1"/>
          </p:nvPicPr>
          <p:blipFill>
            <a:blip r:embed="rId13" cstate="print">
              <a:extLst>
                <a:ext uri="{28A0092B-C50C-407E-A947-70E740481C1C}">
                  <a14:useLocalDpi xmlns:a14="http://schemas.microsoft.com/office/drawing/2010/main" xmlns="" val="0"/>
                </a:ext>
              </a:extLst>
            </a:blip>
            <a:srcRect/>
            <a:stretch>
              <a:fillRect/>
            </a:stretch>
          </p:blipFill>
          <p:spPr bwMode="auto">
            <a:xfrm>
              <a:off x="0" y="3583"/>
              <a:ext cx="737" cy="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Freeform 18"/>
            <p:cNvSpPr>
              <a:spLocks/>
            </p:cNvSpPr>
            <p:nvPr userDrawn="1"/>
          </p:nvSpPr>
          <p:spPr bwMode="auto">
            <a:xfrm>
              <a:off x="720" y="3552"/>
              <a:ext cx="5040" cy="624"/>
            </a:xfrm>
            <a:custGeom>
              <a:avLst/>
              <a:gdLst/>
              <a:ahLst/>
              <a:cxnLst>
                <a:cxn ang="0">
                  <a:pos x="0" y="384"/>
                </a:cxn>
                <a:cxn ang="0">
                  <a:pos x="3840" y="384"/>
                </a:cxn>
                <a:cxn ang="0">
                  <a:pos x="3888" y="192"/>
                </a:cxn>
                <a:cxn ang="0">
                  <a:pos x="3936" y="384"/>
                </a:cxn>
                <a:cxn ang="0">
                  <a:pos x="3984" y="192"/>
                </a:cxn>
                <a:cxn ang="0">
                  <a:pos x="4080" y="624"/>
                </a:cxn>
                <a:cxn ang="0">
                  <a:pos x="4128" y="0"/>
                </a:cxn>
                <a:cxn ang="0">
                  <a:pos x="4176" y="624"/>
                </a:cxn>
                <a:cxn ang="0">
                  <a:pos x="4224" y="192"/>
                </a:cxn>
                <a:cxn ang="0">
                  <a:pos x="4272" y="384"/>
                </a:cxn>
                <a:cxn ang="0">
                  <a:pos x="4272" y="192"/>
                </a:cxn>
                <a:cxn ang="0">
                  <a:pos x="4320" y="384"/>
                </a:cxn>
                <a:cxn ang="0">
                  <a:pos x="5040" y="384"/>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ffectLst/>
          </p:spPr>
          <p:txBody>
            <a:bodyPr wrap="none"/>
            <a:lstStyle/>
            <a:p>
              <a:pPr defTabSz="914400" fontAlgn="base">
                <a:lnSpc>
                  <a:spcPct val="80000"/>
                </a:lnSpc>
                <a:spcBef>
                  <a:spcPct val="20000"/>
                </a:spcBef>
                <a:spcAft>
                  <a:spcPct val="0"/>
                </a:spcAft>
                <a:buSzPct val="100000"/>
                <a:defRPr/>
              </a:pPr>
              <a:endParaRPr lang="en-US" sz="2400">
                <a:solidFill>
                  <a:srgbClr val="FFFFFF"/>
                </a:solidFill>
                <a:effectLst>
                  <a:outerShdw blurRad="38100" dist="38100" dir="2700000" algn="tl">
                    <a:srgbClr val="000000">
                      <a:alpha val="43137"/>
                    </a:srgbClr>
                  </a:outerShdw>
                </a:effectLst>
                <a:cs typeface="Tahoma" pitchFamily="34" charset="0"/>
              </a:endParaRPr>
            </a:p>
          </p:txBody>
        </p:sp>
        <p:sp>
          <p:nvSpPr>
            <p:cNvPr id="33" name="Line 19"/>
            <p:cNvSpPr>
              <a:spLocks noChangeShapeType="1"/>
            </p:cNvSpPr>
            <p:nvPr userDrawn="1"/>
          </p:nvSpPr>
          <p:spPr bwMode="auto">
            <a:xfrm>
              <a:off x="4752" y="3665"/>
              <a:ext cx="576" cy="0"/>
            </a:xfrm>
            <a:prstGeom prst="line">
              <a:avLst/>
            </a:prstGeom>
            <a:noFill/>
            <a:ln w="38100">
              <a:solidFill>
                <a:schemeClr val="hlink"/>
              </a:solidFill>
              <a:round/>
              <a:headEnd/>
              <a:tailEnd/>
            </a:ln>
            <a:effectLst/>
          </p:spPr>
          <p:txBody>
            <a:bodyPr wrap="none"/>
            <a:lstStyle/>
            <a:p>
              <a:pPr defTabSz="914400" fontAlgn="base">
                <a:lnSpc>
                  <a:spcPct val="80000"/>
                </a:lnSpc>
                <a:spcBef>
                  <a:spcPct val="20000"/>
                </a:spcBef>
                <a:spcAft>
                  <a:spcPct val="0"/>
                </a:spcAft>
                <a:buSzPct val="100000"/>
                <a:defRPr/>
              </a:pPr>
              <a:endParaRPr lang="en-US" sz="2400">
                <a:solidFill>
                  <a:srgbClr val="FFFFFF"/>
                </a:solidFill>
                <a:effectLst>
                  <a:outerShdw blurRad="38100" dist="38100" dir="2700000" algn="tl">
                    <a:srgbClr val="000000">
                      <a:alpha val="43137"/>
                    </a:srgbClr>
                  </a:outerShdw>
                </a:effectLst>
                <a:cs typeface="Tahoma" pitchFamily="34" charset="0"/>
              </a:endParaRPr>
            </a:p>
          </p:txBody>
        </p:sp>
        <p:sp>
          <p:nvSpPr>
            <p:cNvPr id="34"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lIns="82927" tIns="41464" rIns="82927" bIns="41464" anchor="ctr"/>
            <a:lstStyle/>
            <a:p>
              <a:pPr defTabSz="828675" fontAlgn="base">
                <a:lnSpc>
                  <a:spcPct val="80000"/>
                </a:lnSpc>
                <a:spcBef>
                  <a:spcPct val="20000"/>
                </a:spcBef>
                <a:spcAft>
                  <a:spcPct val="0"/>
                </a:spcAft>
                <a:buSzPct val="100000"/>
              </a:pPr>
              <a:endParaRPr lang="en-US" sz="2200" smtClean="0">
                <a:solidFill>
                  <a:srgbClr val="FFFFFF"/>
                </a:solidFill>
                <a:effectLst>
                  <a:outerShdw blurRad="38100" dist="38100" dir="2700000" algn="tl">
                    <a:srgbClr val="000000"/>
                  </a:outerShdw>
                </a:effectLst>
                <a:cs typeface="Tahoma" pitchFamily="34" charset="0"/>
              </a:endParaRPr>
            </a:p>
          </p:txBody>
        </p:sp>
        <p:sp>
          <p:nvSpPr>
            <p:cNvPr id="35"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lIns="82927" tIns="41464" rIns="82927" bIns="41464" anchor="ctr"/>
            <a:lstStyle/>
            <a:p>
              <a:pPr defTabSz="828675" fontAlgn="base">
                <a:lnSpc>
                  <a:spcPct val="80000"/>
                </a:lnSpc>
                <a:spcBef>
                  <a:spcPct val="20000"/>
                </a:spcBef>
                <a:spcAft>
                  <a:spcPct val="0"/>
                </a:spcAft>
                <a:buSzPct val="100000"/>
              </a:pPr>
              <a:endParaRPr lang="en-US" sz="2200" smtClean="0">
                <a:solidFill>
                  <a:srgbClr val="FFFFFF"/>
                </a:solidFill>
                <a:effectLst>
                  <a:outerShdw blurRad="38100" dist="38100" dir="2700000" algn="tl">
                    <a:srgbClr val="000000"/>
                  </a:outerShdw>
                </a:effectLst>
                <a:cs typeface="Tahoma" pitchFamily="34" charset="0"/>
              </a:endParaRPr>
            </a:p>
          </p:txBody>
        </p:sp>
      </p:grpSp>
      <p:sp>
        <p:nvSpPr>
          <p:cNvPr id="52237" name="Rectangle 13"/>
          <p:cNvSpPr>
            <a:spLocks noGrp="1" noRot="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40" tIns="45672" rIns="91340" bIns="45672" numCol="1" anchor="ctr" anchorCtr="0" compatLnSpc="1">
            <a:prstTxWarp prst="textNoShape">
              <a:avLst/>
            </a:prstTxWarp>
          </a:bodyPr>
          <a:lstStyle/>
          <a:p>
            <a:pPr lvl="0"/>
            <a:r>
              <a:rPr lang="en-US" smtClean="0"/>
              <a:t>Click to edit Master title style</a:t>
            </a:r>
          </a:p>
        </p:txBody>
      </p:sp>
      <p:sp>
        <p:nvSpPr>
          <p:cNvPr id="52239" name="Rectangle 1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40" tIns="45672" rIns="91340" bIns="456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 name="Rectangle 13"/>
          <p:cNvSpPr>
            <a:spLocks noGrp="1" noChangeArrowheads="1"/>
          </p:cNvSpPr>
          <p:nvPr>
            <p:ph type="dt" sz="quarter" idx="2"/>
          </p:nvPr>
        </p:nvSpPr>
        <p:spPr bwMode="auto">
          <a:xfrm>
            <a:off x="457200" y="6248400"/>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40" tIns="45672" rIns="91340" bIns="45672" numCol="1" anchor="b" anchorCtr="0" compatLnSpc="1">
            <a:prstTxWarp prst="textNoShape">
              <a:avLst/>
            </a:prstTxWarp>
          </a:bodyPr>
          <a:lstStyle>
            <a:lvl1pPr defTabSz="828675">
              <a:defRPr sz="1200">
                <a:cs typeface="Tahoma" pitchFamily="34" charset="0"/>
              </a:defRPr>
            </a:lvl1pPr>
          </a:lstStyle>
          <a:p>
            <a:pPr fontAlgn="base">
              <a:spcBef>
                <a:spcPct val="0"/>
              </a:spcBef>
              <a:spcAft>
                <a:spcPct val="0"/>
              </a:spcAft>
            </a:pPr>
            <a:endParaRPr lang="en-US" smtClean="0">
              <a:solidFill>
                <a:srgbClr val="FFFFFF"/>
              </a:solidFill>
              <a:latin typeface="Arial" pitchFamily="34" charset="0"/>
            </a:endParaRPr>
          </a:p>
        </p:txBody>
      </p:sp>
      <p:sp>
        <p:nvSpPr>
          <p:cNvPr id="37" name="Rectangle 15"/>
          <p:cNvSpPr>
            <a:spLocks noGrp="1" noChangeArrowheads="1"/>
          </p:cNvSpPr>
          <p:nvPr>
            <p:ph type="sldNum" sz="quarter" idx="4"/>
          </p:nvPr>
        </p:nvSpPr>
        <p:spPr bwMode="auto">
          <a:xfrm>
            <a:off x="6553200" y="6254750"/>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40" tIns="45672" rIns="91340" bIns="45672" numCol="1" anchor="b" anchorCtr="0" compatLnSpc="1">
            <a:prstTxWarp prst="textNoShape">
              <a:avLst/>
            </a:prstTxWarp>
          </a:bodyPr>
          <a:lstStyle>
            <a:lvl1pPr algn="r" defTabSz="828675">
              <a:defRPr sz="1200">
                <a:cs typeface="Tahoma" pitchFamily="34" charset="0"/>
              </a:defRPr>
            </a:lvl1pPr>
          </a:lstStyle>
          <a:p>
            <a:pPr fontAlgn="base">
              <a:spcBef>
                <a:spcPct val="0"/>
              </a:spcBef>
              <a:spcAft>
                <a:spcPct val="0"/>
              </a:spcAft>
            </a:pPr>
            <a:fld id="{4B56124C-2632-43B4-AA1F-314F149C5BE4}" type="slidenum">
              <a:rPr lang="en-US" smtClean="0">
                <a:solidFill>
                  <a:srgbClr val="FFFFFF"/>
                </a:solidFill>
                <a:latin typeface="Arial" pitchFamily="34" charset="0"/>
              </a:rPr>
              <a:pPr fontAlgn="base">
                <a:spcBef>
                  <a:spcPct val="0"/>
                </a:spcBef>
                <a:spcAft>
                  <a:spcPct val="0"/>
                </a:spcAft>
              </a:pPr>
              <a:t>‹#›</a:t>
            </a:fld>
            <a:endParaRPr lang="en-US" smtClean="0">
              <a:solidFill>
                <a:srgbClr val="FFFFFF"/>
              </a:solidFill>
              <a:latin typeface="Arial" pitchFamily="34" charset="0"/>
            </a:endParaRPr>
          </a:p>
        </p:txBody>
      </p:sp>
    </p:spTree>
    <p:extLst>
      <p:ext uri="{BB962C8B-B14F-4D97-AF65-F5344CB8AC3E}">
        <p14:creationId xmlns:p14="http://schemas.microsoft.com/office/powerpoint/2010/main" xmlns="" val="268955712"/>
      </p:ext>
    </p:extLst>
  </p:cSld>
  <p:clrMap bg1="dk2" tx1="lt1" bg2="dk1"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iming>
    <p:tnLst>
      <p:par>
        <p:cTn id="1" dur="indefinite" restart="never" nodeType="tmRoot"/>
      </p:par>
    </p:tnLst>
  </p:timing>
  <p:txStyles>
    <p:titleStyle>
      <a:lvl1pPr algn="ctr" rtl="0" fontAlgn="base">
        <a:spcBef>
          <a:spcPct val="0"/>
        </a:spcBef>
        <a:spcAft>
          <a:spcPct val="0"/>
        </a:spcAft>
        <a:defRPr sz="4400" b="1">
          <a:solidFill>
            <a:schemeClr val="tx2"/>
          </a:solidFill>
          <a:latin typeface="+mj-lt"/>
          <a:ea typeface="+mj-ea"/>
          <a:cs typeface="+mj-cs"/>
        </a:defRPr>
      </a:lvl1pPr>
      <a:lvl2pPr algn="ctr" rtl="0" fontAlgn="base">
        <a:spcBef>
          <a:spcPct val="0"/>
        </a:spcBef>
        <a:spcAft>
          <a:spcPct val="0"/>
        </a:spcAft>
        <a:defRPr sz="4400" b="1">
          <a:solidFill>
            <a:schemeClr val="tx2"/>
          </a:solidFill>
          <a:latin typeface="Garamond" pitchFamily="18" charset="0"/>
          <a:cs typeface="Arial" pitchFamily="34" charset="0"/>
        </a:defRPr>
      </a:lvl2pPr>
      <a:lvl3pPr algn="ctr" rtl="0" fontAlgn="base">
        <a:spcBef>
          <a:spcPct val="0"/>
        </a:spcBef>
        <a:spcAft>
          <a:spcPct val="0"/>
        </a:spcAft>
        <a:defRPr sz="4400" b="1">
          <a:solidFill>
            <a:schemeClr val="tx2"/>
          </a:solidFill>
          <a:latin typeface="Garamond" pitchFamily="18" charset="0"/>
          <a:cs typeface="Arial" pitchFamily="34" charset="0"/>
        </a:defRPr>
      </a:lvl3pPr>
      <a:lvl4pPr algn="ctr" rtl="0" fontAlgn="base">
        <a:spcBef>
          <a:spcPct val="0"/>
        </a:spcBef>
        <a:spcAft>
          <a:spcPct val="0"/>
        </a:spcAft>
        <a:defRPr sz="4400" b="1">
          <a:solidFill>
            <a:schemeClr val="tx2"/>
          </a:solidFill>
          <a:latin typeface="Garamond" pitchFamily="18" charset="0"/>
          <a:cs typeface="Arial" pitchFamily="34" charset="0"/>
        </a:defRPr>
      </a:lvl4pPr>
      <a:lvl5pPr algn="ctr" rtl="0" fontAlgn="base">
        <a:spcBef>
          <a:spcPct val="0"/>
        </a:spcBef>
        <a:spcAft>
          <a:spcPct val="0"/>
        </a:spcAft>
        <a:defRPr sz="4400" b="1">
          <a:solidFill>
            <a:schemeClr val="tx2"/>
          </a:solidFill>
          <a:latin typeface="Garamond" pitchFamily="18" charset="0"/>
          <a:cs typeface="Arial" pitchFamily="34" charset="0"/>
        </a:defRPr>
      </a:lvl5pPr>
      <a:lvl6pPr marL="457200" algn="ctr" rtl="0" fontAlgn="base">
        <a:spcBef>
          <a:spcPct val="0"/>
        </a:spcBef>
        <a:spcAft>
          <a:spcPct val="0"/>
        </a:spcAft>
        <a:defRPr sz="4400" b="1">
          <a:solidFill>
            <a:schemeClr val="tx2"/>
          </a:solidFill>
          <a:latin typeface="Garamond" pitchFamily="18" charset="0"/>
          <a:cs typeface="Arial" pitchFamily="34" charset="0"/>
        </a:defRPr>
      </a:lvl6pPr>
      <a:lvl7pPr marL="914400" algn="ctr" rtl="0" fontAlgn="base">
        <a:spcBef>
          <a:spcPct val="0"/>
        </a:spcBef>
        <a:spcAft>
          <a:spcPct val="0"/>
        </a:spcAft>
        <a:defRPr sz="4400" b="1">
          <a:solidFill>
            <a:schemeClr val="tx2"/>
          </a:solidFill>
          <a:latin typeface="Garamond" pitchFamily="18" charset="0"/>
          <a:cs typeface="Arial" pitchFamily="34" charset="0"/>
        </a:defRPr>
      </a:lvl7pPr>
      <a:lvl8pPr marL="1371600" algn="ctr" rtl="0" fontAlgn="base">
        <a:spcBef>
          <a:spcPct val="0"/>
        </a:spcBef>
        <a:spcAft>
          <a:spcPct val="0"/>
        </a:spcAft>
        <a:defRPr sz="4400" b="1">
          <a:solidFill>
            <a:schemeClr val="tx2"/>
          </a:solidFill>
          <a:latin typeface="Garamond" pitchFamily="18" charset="0"/>
          <a:cs typeface="Arial" pitchFamily="34" charset="0"/>
        </a:defRPr>
      </a:lvl8pPr>
      <a:lvl9pPr marL="1828800" algn="ctr" rtl="0" fontAlgn="base">
        <a:spcBef>
          <a:spcPct val="0"/>
        </a:spcBef>
        <a:spcAft>
          <a:spcPct val="0"/>
        </a:spcAft>
        <a:defRPr sz="4400" b="1">
          <a:solidFill>
            <a:schemeClr val="tx2"/>
          </a:solidFill>
          <a:latin typeface="Garamond" pitchFamily="18" charset="0"/>
          <a:cs typeface="Arial" pitchFamily="34"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latin typeface="+mn-lt"/>
          <a:cs typeface="+mn-cs"/>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latin typeface="+mn-lt"/>
          <a:cs typeface="+mn-cs"/>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fld id="{5D5284BE-5CA1-4148-8275-E84B94E69473}" type="datetime1">
              <a:rPr lang="en-US">
                <a:solidFill>
                  <a:prstClr val="black">
                    <a:tint val="75000"/>
                  </a:prstClr>
                </a:solidFill>
              </a:rPr>
              <a:pPr defTabSz="914400">
                <a:defRPr/>
              </a:pPr>
              <a:t>2/10/2015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A7271C6D-88A0-4749-8A8E-A2795CE53FCE}" type="slidenum">
              <a:rPr lang="en-US">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xmlns="" val="370277626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fld id="{5D5284BE-5CA1-4148-8275-E84B94E69473}" type="datetime1">
              <a:rPr lang="en-US">
                <a:solidFill>
                  <a:prstClr val="black">
                    <a:tint val="75000"/>
                  </a:prstClr>
                </a:solidFill>
              </a:rPr>
              <a:pPr defTabSz="914400">
                <a:defRPr/>
              </a:pPr>
              <a:t>2/10/2015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A7271C6D-88A0-4749-8A8E-A2795CE53FCE}" type="slidenum">
              <a:rPr lang="en-US">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xmlns="" val="4432998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dt" sz="half" idx="2"/>
          </p:nvPr>
        </p:nvSpPr>
        <p:spPr bwMode="auto">
          <a:xfrm>
            <a:off x="457920" y="6251697"/>
            <a:ext cx="2132640" cy="476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115" tIns="45560" rIns="91115" bIns="45560" numCol="1" anchor="b" anchorCtr="0" compatLnSpc="1">
            <a:prstTxWarp prst="textNoShape">
              <a:avLst/>
            </a:prstTxWarp>
          </a:bodyPr>
          <a:lstStyle>
            <a:lvl1pPr defTabSz="827498">
              <a:lnSpc>
                <a:spcPct val="100000"/>
              </a:lnSpc>
              <a:spcBef>
                <a:spcPct val="0"/>
              </a:spcBef>
              <a:buSzTx/>
              <a:defRPr sz="1200">
                <a:effectLst/>
                <a:latin typeface="Arial" pitchFamily="34" charset="0"/>
              </a:defRPr>
            </a:lvl1pPr>
          </a:lstStyle>
          <a:p>
            <a:pPr fontAlgn="base">
              <a:spcAft>
                <a:spcPct val="0"/>
              </a:spcAft>
              <a:defRPr/>
            </a:pPr>
            <a:fld id="{1AF149FE-E720-4F74-8CCF-D498195EEFB4}" type="datetime1">
              <a:rPr lang="en-US">
                <a:solidFill>
                  <a:srgbClr val="FFFFFF"/>
                </a:solidFill>
                <a:cs typeface="Tahoma" pitchFamily="34" charset="0"/>
              </a:rPr>
              <a:pPr fontAlgn="base">
                <a:spcAft>
                  <a:spcPct val="0"/>
                </a:spcAft>
                <a:defRPr/>
              </a:pPr>
              <a:t>2/10/2015</a:t>
            </a:fld>
            <a:endParaRPr lang="en-US">
              <a:solidFill>
                <a:srgbClr val="FFFFFF"/>
              </a:solidFill>
              <a:cs typeface="Tahoma" pitchFamily="34" charset="0"/>
            </a:endParaRPr>
          </a:p>
        </p:txBody>
      </p:sp>
      <p:sp>
        <p:nvSpPr>
          <p:cNvPr id="52227" name="Rectangle 3"/>
          <p:cNvSpPr>
            <a:spLocks noGrp="1" noChangeArrowheads="1"/>
          </p:cNvSpPr>
          <p:nvPr>
            <p:ph type="sldNum" sz="quarter" idx="4"/>
          </p:nvPr>
        </p:nvSpPr>
        <p:spPr bwMode="auto">
          <a:xfrm>
            <a:off x="6553441" y="6248817"/>
            <a:ext cx="2134080" cy="47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115" tIns="45560" rIns="91115" bIns="45560" numCol="1" anchor="b" anchorCtr="0" compatLnSpc="1">
            <a:prstTxWarp prst="textNoShape">
              <a:avLst/>
            </a:prstTxWarp>
          </a:bodyPr>
          <a:lstStyle>
            <a:lvl1pPr algn="r" defTabSz="827498">
              <a:lnSpc>
                <a:spcPct val="100000"/>
              </a:lnSpc>
              <a:spcBef>
                <a:spcPct val="0"/>
              </a:spcBef>
              <a:buSzTx/>
              <a:defRPr sz="1200">
                <a:effectLst/>
                <a:latin typeface="Arial" pitchFamily="34" charset="0"/>
              </a:defRPr>
            </a:lvl1pPr>
          </a:lstStyle>
          <a:p>
            <a:pPr fontAlgn="base">
              <a:spcAft>
                <a:spcPct val="0"/>
              </a:spcAft>
              <a:defRPr/>
            </a:pPr>
            <a:fld id="{CE4200BD-B613-4B1A-AE87-E7BC4785B626}" type="slidenum">
              <a:rPr lang="en-US">
                <a:solidFill>
                  <a:srgbClr val="FFFFFF"/>
                </a:solidFill>
                <a:cs typeface="Tahoma" pitchFamily="34" charset="0"/>
              </a:rPr>
              <a:pPr fontAlgn="base">
                <a:spcAft>
                  <a:spcPct val="0"/>
                </a:spcAft>
                <a:defRPr/>
              </a:pPr>
              <a:t>‹#›</a:t>
            </a:fld>
            <a:endParaRPr lang="en-US">
              <a:solidFill>
                <a:srgbClr val="FFFFFF"/>
              </a:solidFill>
              <a:cs typeface="Tahoma" pitchFamily="34" charset="0"/>
            </a:endParaRPr>
          </a:p>
        </p:txBody>
      </p:sp>
      <p:grpSp>
        <p:nvGrpSpPr>
          <p:cNvPr id="2" name="Group 4"/>
          <p:cNvGrpSpPr>
            <a:grpSpLocks/>
          </p:cNvGrpSpPr>
          <p:nvPr/>
        </p:nvGrpSpPr>
        <p:grpSpPr bwMode="auto">
          <a:xfrm>
            <a:off x="0" y="0"/>
            <a:ext cx="9141120" cy="6849359"/>
            <a:chOff x="0" y="0"/>
            <a:chExt cx="5758" cy="4315"/>
          </a:xfrm>
        </p:grpSpPr>
        <p:grpSp>
          <p:nvGrpSpPr>
            <p:cNvPr id="3" name="Group 5"/>
            <p:cNvGrpSpPr>
              <a:grpSpLocks/>
            </p:cNvGrpSpPr>
            <p:nvPr userDrawn="1"/>
          </p:nvGrpSpPr>
          <p:grpSpPr bwMode="auto">
            <a:xfrm>
              <a:off x="1728" y="2230"/>
              <a:ext cx="4027" cy="2085"/>
              <a:chOff x="1728" y="2230"/>
              <a:chExt cx="4027" cy="2085"/>
            </a:xfrm>
          </p:grpSpPr>
          <p:sp>
            <p:nvSpPr>
              <p:cNvPr id="52230" name="Freeform 6"/>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31" name="Freeform 7"/>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3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grpSp>
        <p:sp>
          <p:nvSpPr>
            <p:cNvPr id="522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3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grpSp>
      <p:sp>
        <p:nvSpPr>
          <p:cNvPr id="52237" name="Rectangle 13"/>
          <p:cNvSpPr>
            <a:spLocks noGrp="1" noRot="1" noChangeArrowheads="1"/>
          </p:cNvSpPr>
          <p:nvPr>
            <p:ph type="title"/>
          </p:nvPr>
        </p:nvSpPr>
        <p:spPr bwMode="auto">
          <a:xfrm>
            <a:off x="457921" y="275070"/>
            <a:ext cx="8229600" cy="114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115" tIns="45560" rIns="91115" bIns="45560" numCol="1" anchor="ctr" anchorCtr="0" compatLnSpc="1">
            <a:prstTxWarp prst="textNoShape">
              <a:avLst/>
            </a:prstTxWarp>
          </a:bodyPr>
          <a:lstStyle/>
          <a:p>
            <a:pPr lvl="0"/>
            <a:r>
              <a:rPr lang="en-US" smtClean="0"/>
              <a:t>Click to edit Master title style</a:t>
            </a:r>
          </a:p>
        </p:txBody>
      </p:sp>
      <p:sp>
        <p:nvSpPr>
          <p:cNvPr id="52239" name="Rectangle 15"/>
          <p:cNvSpPr>
            <a:spLocks noGrp="1" noChangeArrowheads="1"/>
          </p:cNvSpPr>
          <p:nvPr>
            <p:ph type="body" idx="1"/>
          </p:nvPr>
        </p:nvSpPr>
        <p:spPr bwMode="auto">
          <a:xfrm>
            <a:off x="457921" y="1600008"/>
            <a:ext cx="8229600" cy="4526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115" tIns="45560" rIns="91115" bIns="4556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4" name="Group 16"/>
          <p:cNvGrpSpPr>
            <a:grpSpLocks/>
          </p:cNvGrpSpPr>
          <p:nvPr userDrawn="1"/>
        </p:nvGrpSpPr>
        <p:grpSpPr bwMode="auto">
          <a:xfrm>
            <a:off x="0" y="5710200"/>
            <a:ext cx="9144000" cy="1106036"/>
            <a:chOff x="0" y="3552"/>
            <a:chExt cx="5760" cy="768"/>
          </a:xfrm>
        </p:grpSpPr>
        <p:pic>
          <p:nvPicPr>
            <p:cNvPr id="1032" name="Picture 17" descr="iitmlogo"/>
            <p:cNvPicPr>
              <a:picLocks noChangeAspect="1" noChangeArrowheads="1"/>
            </p:cNvPicPr>
            <p:nvPr userDrawn="1"/>
          </p:nvPicPr>
          <p:blipFill>
            <a:blip r:embed="rId14" cstate="print"/>
            <a:srcRect/>
            <a:stretch>
              <a:fillRect/>
            </a:stretch>
          </p:blipFill>
          <p:spPr bwMode="auto">
            <a:xfrm>
              <a:off x="0" y="3583"/>
              <a:ext cx="737" cy="737"/>
            </a:xfrm>
            <a:prstGeom prst="rect">
              <a:avLst/>
            </a:prstGeom>
            <a:noFill/>
            <a:ln w="9525">
              <a:noFill/>
              <a:miter lim="800000"/>
              <a:headEnd/>
              <a:tailEnd/>
            </a:ln>
          </p:spPr>
        </p:pic>
        <p:sp>
          <p:nvSpPr>
            <p:cNvPr id="52242" name="Freeform 18"/>
            <p:cNvSpPr>
              <a:spLocks/>
            </p:cNvSpPr>
            <p:nvPr userDrawn="1"/>
          </p:nvSpPr>
          <p:spPr bwMode="auto">
            <a:xfrm>
              <a:off x="720" y="3552"/>
              <a:ext cx="5040" cy="624"/>
            </a:xfrm>
            <a:custGeom>
              <a:avLst/>
              <a:gdLst/>
              <a:ahLst/>
              <a:cxnLst>
                <a:cxn ang="0">
                  <a:pos x="0" y="384"/>
                </a:cxn>
                <a:cxn ang="0">
                  <a:pos x="3840" y="384"/>
                </a:cxn>
                <a:cxn ang="0">
                  <a:pos x="3888" y="192"/>
                </a:cxn>
                <a:cxn ang="0">
                  <a:pos x="3936" y="384"/>
                </a:cxn>
                <a:cxn ang="0">
                  <a:pos x="3984" y="192"/>
                </a:cxn>
                <a:cxn ang="0">
                  <a:pos x="4080" y="624"/>
                </a:cxn>
                <a:cxn ang="0">
                  <a:pos x="4128" y="0"/>
                </a:cxn>
                <a:cxn ang="0">
                  <a:pos x="4176" y="624"/>
                </a:cxn>
                <a:cxn ang="0">
                  <a:pos x="4224" y="192"/>
                </a:cxn>
                <a:cxn ang="0">
                  <a:pos x="4272" y="384"/>
                </a:cxn>
                <a:cxn ang="0">
                  <a:pos x="4272" y="192"/>
                </a:cxn>
                <a:cxn ang="0">
                  <a:pos x="4320" y="384"/>
                </a:cxn>
                <a:cxn ang="0">
                  <a:pos x="5040" y="384"/>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ffectLst/>
          </p:spPr>
          <p:txBody>
            <a:bodyPr wrap="none"/>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43" name="Line 19"/>
            <p:cNvSpPr>
              <a:spLocks noChangeShapeType="1"/>
            </p:cNvSpPr>
            <p:nvPr userDrawn="1"/>
          </p:nvSpPr>
          <p:spPr bwMode="auto">
            <a:xfrm>
              <a:off x="4752" y="3666"/>
              <a:ext cx="576" cy="0"/>
            </a:xfrm>
            <a:prstGeom prst="line">
              <a:avLst/>
            </a:prstGeom>
            <a:noFill/>
            <a:ln w="38100">
              <a:solidFill>
                <a:schemeClr val="hlink"/>
              </a:solidFill>
              <a:round/>
              <a:headEnd/>
              <a:tailEnd/>
            </a:ln>
            <a:effectLst/>
          </p:spPr>
          <p:txBody>
            <a:bodyPr wrap="none"/>
            <a:lstStyle/>
            <a:p>
              <a:pPr defTabSz="91440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44"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lIns="91401" tIns="45701" rIns="91401" bIns="45701" anchor="ctr"/>
            <a:lstStyle/>
            <a:p>
              <a:pPr defTabSz="827498"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outerShdw>
                </a:effectLst>
                <a:cs typeface="Tahoma" pitchFamily="34" charset="0"/>
              </a:endParaRPr>
            </a:p>
          </p:txBody>
        </p:sp>
        <p:sp>
          <p:nvSpPr>
            <p:cNvPr id="52245"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lIns="91401" tIns="45701" rIns="91401" bIns="45701" anchor="ctr"/>
            <a:lstStyle/>
            <a:p>
              <a:pPr defTabSz="827498"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outerShdw>
                </a:effectLst>
                <a:cs typeface="Tahoma" pitchFamily="34" charset="0"/>
              </a:endParaRPr>
            </a:p>
          </p:txBody>
        </p:sp>
      </p:grpSp>
    </p:spTree>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iming>
    <p:tnLst>
      <p:par>
        <p:cTn id="1" dur="indefinite" restart="never" nodeType="tmRoot"/>
      </p:par>
    </p:tnLst>
  </p:timing>
  <p:hf hdr="0" ftr="0" dt="0"/>
  <p:txStyles>
    <p:titleStyle>
      <a:lvl1pPr algn="ctr" defTabSz="910093"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defTabSz="910093"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defTabSz="910093"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defTabSz="910093"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defTabSz="910093"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13823" algn="ctr" defTabSz="912425"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827647" algn="ctr" defTabSz="912425"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241472" algn="ctr" defTabSz="912425"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655295" algn="ctr" defTabSz="912425"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8405" indent="-338405" algn="l" defTabSz="910093"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8731" indent="-282244" algn="l" defTabSz="910093"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7617" indent="-224643" algn="l" defTabSz="910093"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4104" indent="-224643" algn="l" defTabSz="910093"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2031" indent="-224643" algn="l" defTabSz="910093"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467140" indent="-228465" algn="l" defTabSz="912425"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880964" indent="-228465" algn="l" defTabSz="912425"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294785" indent="-228465" algn="l" defTabSz="912425"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708612" indent="-228465" algn="l" defTabSz="912425"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827647" rtl="0" eaLnBrk="1" latinLnBrk="0" hangingPunct="1">
        <a:defRPr sz="1600" kern="1200">
          <a:solidFill>
            <a:schemeClr val="tx1"/>
          </a:solidFill>
          <a:latin typeface="+mn-lt"/>
          <a:ea typeface="+mn-ea"/>
          <a:cs typeface="+mn-cs"/>
        </a:defRPr>
      </a:lvl1pPr>
      <a:lvl2pPr marL="413823" algn="l" defTabSz="827647" rtl="0" eaLnBrk="1" latinLnBrk="0" hangingPunct="1">
        <a:defRPr sz="1600" kern="1200">
          <a:solidFill>
            <a:schemeClr val="tx1"/>
          </a:solidFill>
          <a:latin typeface="+mn-lt"/>
          <a:ea typeface="+mn-ea"/>
          <a:cs typeface="+mn-cs"/>
        </a:defRPr>
      </a:lvl2pPr>
      <a:lvl3pPr marL="827647" algn="l" defTabSz="827647" rtl="0" eaLnBrk="1" latinLnBrk="0" hangingPunct="1">
        <a:defRPr sz="1600" kern="1200">
          <a:solidFill>
            <a:schemeClr val="tx1"/>
          </a:solidFill>
          <a:latin typeface="+mn-lt"/>
          <a:ea typeface="+mn-ea"/>
          <a:cs typeface="+mn-cs"/>
        </a:defRPr>
      </a:lvl3pPr>
      <a:lvl4pPr marL="1241472" algn="l" defTabSz="827647" rtl="0" eaLnBrk="1" latinLnBrk="0" hangingPunct="1">
        <a:defRPr sz="1600" kern="1200">
          <a:solidFill>
            <a:schemeClr val="tx1"/>
          </a:solidFill>
          <a:latin typeface="+mn-lt"/>
          <a:ea typeface="+mn-ea"/>
          <a:cs typeface="+mn-cs"/>
        </a:defRPr>
      </a:lvl4pPr>
      <a:lvl5pPr marL="1655295" algn="l" defTabSz="827647" rtl="0" eaLnBrk="1" latinLnBrk="0" hangingPunct="1">
        <a:defRPr sz="1600" kern="1200">
          <a:solidFill>
            <a:schemeClr val="tx1"/>
          </a:solidFill>
          <a:latin typeface="+mn-lt"/>
          <a:ea typeface="+mn-ea"/>
          <a:cs typeface="+mn-cs"/>
        </a:defRPr>
      </a:lvl5pPr>
      <a:lvl6pPr marL="2069120" algn="l" defTabSz="827647" rtl="0" eaLnBrk="1" latinLnBrk="0" hangingPunct="1">
        <a:defRPr sz="1600" kern="1200">
          <a:solidFill>
            <a:schemeClr val="tx1"/>
          </a:solidFill>
          <a:latin typeface="+mn-lt"/>
          <a:ea typeface="+mn-ea"/>
          <a:cs typeface="+mn-cs"/>
        </a:defRPr>
      </a:lvl6pPr>
      <a:lvl7pPr marL="2482946" algn="l" defTabSz="827647" rtl="0" eaLnBrk="1" latinLnBrk="0" hangingPunct="1">
        <a:defRPr sz="1600" kern="1200">
          <a:solidFill>
            <a:schemeClr val="tx1"/>
          </a:solidFill>
          <a:latin typeface="+mn-lt"/>
          <a:ea typeface="+mn-ea"/>
          <a:cs typeface="+mn-cs"/>
        </a:defRPr>
      </a:lvl7pPr>
      <a:lvl8pPr marL="2896769" algn="l" defTabSz="827647" rtl="0" eaLnBrk="1" latinLnBrk="0" hangingPunct="1">
        <a:defRPr sz="1600" kern="1200">
          <a:solidFill>
            <a:schemeClr val="tx1"/>
          </a:solidFill>
          <a:latin typeface="+mn-lt"/>
          <a:ea typeface="+mn-ea"/>
          <a:cs typeface="+mn-cs"/>
        </a:defRPr>
      </a:lvl8pPr>
      <a:lvl9pPr marL="3310595" algn="l" defTabSz="827647"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57922" y="273629"/>
            <a:ext cx="8223840" cy="1142040"/>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2051" name="Rectangle 2"/>
          <p:cNvSpPr>
            <a:spLocks noGrp="1" noChangeArrowheads="1"/>
          </p:cNvSpPr>
          <p:nvPr>
            <p:ph type="body" idx="1"/>
          </p:nvPr>
        </p:nvSpPr>
        <p:spPr bwMode="auto">
          <a:xfrm>
            <a:off x="457922" y="1604330"/>
            <a:ext cx="8223840" cy="4523515"/>
          </a:xfrm>
          <a:prstGeom prst="rect">
            <a:avLst/>
          </a:prstGeom>
          <a:noFill/>
          <a:ln w="9525">
            <a:noFill/>
            <a:round/>
            <a:headEnd/>
            <a:tailEnd/>
          </a:ln>
        </p:spPr>
        <p:txBody>
          <a:bodyPr vert="horz" wrap="square" lIns="0" tIns="25403"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 name="Rectangle 3"/>
          <p:cNvSpPr>
            <a:spLocks noGrp="1" noChangeArrowheads="1"/>
          </p:cNvSpPr>
          <p:nvPr>
            <p:ph type="dt"/>
          </p:nvPr>
        </p:nvSpPr>
        <p:spPr bwMode="auto">
          <a:xfrm>
            <a:off x="457920" y="6247377"/>
            <a:ext cx="2125440" cy="469489"/>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defTabSz="827412">
              <a:tabLst>
                <a:tab pos="0" algn="l"/>
                <a:tab pos="412986" algn="l"/>
                <a:tab pos="827412" algn="l"/>
                <a:tab pos="1240399" algn="l"/>
                <a:tab pos="1654823" algn="l"/>
                <a:tab pos="2067812" algn="l"/>
                <a:tab pos="2482235" algn="l"/>
                <a:tab pos="2895222" algn="l"/>
                <a:tab pos="3306770" algn="l"/>
                <a:tab pos="3722633" algn="l"/>
                <a:tab pos="4137056" algn="l"/>
                <a:tab pos="4545728" algn="l"/>
                <a:tab pos="4963031" algn="l"/>
                <a:tab pos="5378893" algn="l"/>
                <a:tab pos="5786124" algn="l"/>
                <a:tab pos="6203427" algn="l"/>
                <a:tab pos="6619292" algn="l"/>
                <a:tab pos="7033718" algn="l"/>
                <a:tab pos="7442386" algn="l"/>
                <a:tab pos="7859691" algn="l"/>
                <a:tab pos="8275553" algn="l"/>
              </a:tabLst>
              <a:defRPr>
                <a:solidFill>
                  <a:srgbClr val="000000"/>
                </a:solidFill>
                <a:effectLst>
                  <a:outerShdw blurRad="38100" dist="38100" dir="2700000" algn="tl">
                    <a:srgbClr val="C0C0C0"/>
                  </a:outerShdw>
                </a:effectLst>
                <a:latin typeface="Arial" pitchFamily="34" charset="0"/>
              </a:defRPr>
            </a:lvl1pPr>
          </a:lstStyle>
          <a:p>
            <a:pPr fontAlgn="base">
              <a:lnSpc>
                <a:spcPct val="80000"/>
              </a:lnSpc>
              <a:spcBef>
                <a:spcPct val="20000"/>
              </a:spcBef>
              <a:spcAft>
                <a:spcPct val="0"/>
              </a:spcAft>
              <a:buSzPct val="100000"/>
              <a:defRPr/>
            </a:pPr>
            <a:fld id="{4EBAE0D9-A6DA-4EE2-ADB0-3400BE839BC6}" type="datetime1">
              <a:rPr lang="en-US" sz="2200">
                <a:cs typeface="Tahoma" pitchFamily="34" charset="0"/>
              </a:rPr>
              <a:pPr fontAlgn="base">
                <a:lnSpc>
                  <a:spcPct val="80000"/>
                </a:lnSpc>
                <a:spcBef>
                  <a:spcPct val="20000"/>
                </a:spcBef>
                <a:spcAft>
                  <a:spcPct val="0"/>
                </a:spcAft>
                <a:buSzPct val="100000"/>
                <a:defRPr/>
              </a:pPr>
              <a:t>2/10/2015</a:t>
            </a:fld>
            <a:endParaRPr lang="en-US" sz="2200">
              <a:cs typeface="Tahoma" pitchFamily="34" charset="0"/>
            </a:endParaRPr>
          </a:p>
        </p:txBody>
      </p:sp>
      <p:sp>
        <p:nvSpPr>
          <p:cNvPr id="1028" name="Rectangle 4"/>
          <p:cNvSpPr>
            <a:spLocks noGrp="1" noChangeArrowheads="1"/>
          </p:cNvSpPr>
          <p:nvPr>
            <p:ph type="ftr"/>
          </p:nvPr>
        </p:nvSpPr>
        <p:spPr bwMode="auto">
          <a:xfrm>
            <a:off x="3127682" y="6247377"/>
            <a:ext cx="2895840" cy="469489"/>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defTabSz="827412">
              <a:tabLst>
                <a:tab pos="0" algn="l"/>
                <a:tab pos="412986" algn="l"/>
                <a:tab pos="827412" algn="l"/>
                <a:tab pos="1240399" algn="l"/>
                <a:tab pos="1654823" algn="l"/>
                <a:tab pos="2067812" algn="l"/>
                <a:tab pos="2482235" algn="l"/>
                <a:tab pos="2895222" algn="l"/>
                <a:tab pos="3306770" algn="l"/>
                <a:tab pos="3722633" algn="l"/>
                <a:tab pos="4137056" algn="l"/>
                <a:tab pos="4545728" algn="l"/>
                <a:tab pos="4963031" algn="l"/>
                <a:tab pos="5378893" algn="l"/>
                <a:tab pos="5786124" algn="l"/>
                <a:tab pos="6203427" algn="l"/>
                <a:tab pos="6619292" algn="l"/>
                <a:tab pos="7033718" algn="l"/>
                <a:tab pos="7442386" algn="l"/>
                <a:tab pos="7859691" algn="l"/>
                <a:tab pos="8275553" algn="l"/>
              </a:tabLst>
              <a:defRPr>
                <a:solidFill>
                  <a:srgbClr val="000000"/>
                </a:solidFill>
                <a:effectLst>
                  <a:outerShdw blurRad="38100" dist="38100" dir="2700000" algn="tl">
                    <a:srgbClr val="C0C0C0"/>
                  </a:outerShdw>
                </a:effectLst>
                <a:latin typeface="Arial" pitchFamily="34" charset="0"/>
              </a:defRPr>
            </a:lvl1pPr>
          </a:lstStyle>
          <a:p>
            <a:pPr fontAlgn="base">
              <a:lnSpc>
                <a:spcPct val="80000"/>
              </a:lnSpc>
              <a:spcBef>
                <a:spcPct val="20000"/>
              </a:spcBef>
              <a:spcAft>
                <a:spcPct val="0"/>
              </a:spcAft>
              <a:buSzPct val="100000"/>
              <a:defRPr/>
            </a:pPr>
            <a:endParaRPr lang="en-US" sz="2200">
              <a:cs typeface="Tahoma" pitchFamily="34" charset="0"/>
            </a:endParaRPr>
          </a:p>
        </p:txBody>
      </p:sp>
      <p:sp>
        <p:nvSpPr>
          <p:cNvPr id="1029" name="Rectangle 5"/>
          <p:cNvSpPr>
            <a:spLocks noGrp="1" noChangeArrowheads="1"/>
          </p:cNvSpPr>
          <p:nvPr>
            <p:ph type="sldNum"/>
          </p:nvPr>
        </p:nvSpPr>
        <p:spPr bwMode="auto">
          <a:xfrm>
            <a:off x="6556321" y="6247377"/>
            <a:ext cx="2126880" cy="469489"/>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defTabSz="827412">
              <a:tabLst>
                <a:tab pos="0" algn="l"/>
                <a:tab pos="412986" algn="l"/>
                <a:tab pos="827412" algn="l"/>
                <a:tab pos="1240399" algn="l"/>
                <a:tab pos="1654823" algn="l"/>
                <a:tab pos="2067812" algn="l"/>
                <a:tab pos="2482235" algn="l"/>
                <a:tab pos="2895222" algn="l"/>
                <a:tab pos="3306770" algn="l"/>
                <a:tab pos="3722633" algn="l"/>
                <a:tab pos="4137056" algn="l"/>
                <a:tab pos="4545728" algn="l"/>
                <a:tab pos="4963031" algn="l"/>
                <a:tab pos="5378893" algn="l"/>
                <a:tab pos="5786124" algn="l"/>
                <a:tab pos="6203427" algn="l"/>
                <a:tab pos="6619292" algn="l"/>
                <a:tab pos="7033718" algn="l"/>
                <a:tab pos="7442386" algn="l"/>
                <a:tab pos="7859691" algn="l"/>
                <a:tab pos="8275553" algn="l"/>
              </a:tabLst>
              <a:defRPr>
                <a:solidFill>
                  <a:srgbClr val="000000"/>
                </a:solidFill>
                <a:effectLst>
                  <a:outerShdw blurRad="38100" dist="38100" dir="2700000" algn="tl">
                    <a:srgbClr val="C0C0C0"/>
                  </a:outerShdw>
                </a:effectLst>
                <a:latin typeface="Arial" pitchFamily="34" charset="0"/>
              </a:defRPr>
            </a:lvl1pPr>
          </a:lstStyle>
          <a:p>
            <a:pPr fontAlgn="base">
              <a:lnSpc>
                <a:spcPct val="80000"/>
              </a:lnSpc>
              <a:spcBef>
                <a:spcPct val="20000"/>
              </a:spcBef>
              <a:spcAft>
                <a:spcPct val="0"/>
              </a:spcAft>
              <a:buSzPct val="100000"/>
              <a:defRPr/>
            </a:pPr>
            <a:fld id="{CB0890FD-D6F4-401F-814A-C8878AAE1B22}" type="slidenum">
              <a:rPr lang="en-US" sz="2200">
                <a:cs typeface="Tahoma" pitchFamily="34" charset="0"/>
              </a:rPr>
              <a:pPr fontAlgn="base">
                <a:lnSpc>
                  <a:spcPct val="80000"/>
                </a:lnSpc>
                <a:spcBef>
                  <a:spcPct val="20000"/>
                </a:spcBef>
                <a:spcAft>
                  <a:spcPct val="0"/>
                </a:spcAft>
                <a:buSzPct val="100000"/>
                <a:defRPr/>
              </a:pPr>
              <a:t>‹#›</a:t>
            </a:fld>
            <a:endParaRPr lang="en-US" sz="2200">
              <a:cs typeface="Tahoma" pitchFamily="34" charset="0"/>
            </a:endParaRPr>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hf hdr="0" ftr="0" dt="0"/>
  <p:txStyles>
    <p:titleStyle>
      <a:lvl1pPr algn="ctr" defTabSz="408923"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mj-lt"/>
          <a:ea typeface="+mj-ea"/>
          <a:cs typeface="+mj-cs"/>
        </a:defRPr>
      </a:lvl1pPr>
      <a:lvl2pPr algn="ctr" defTabSz="408923"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DejaVu LGC Sans" charset="0"/>
          <a:cs typeface="DejaVu LGC Sans" charset="0"/>
        </a:defRPr>
      </a:lvl2pPr>
      <a:lvl3pPr algn="ctr" defTabSz="408923"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DejaVu LGC Sans" charset="0"/>
          <a:cs typeface="DejaVu LGC Sans" charset="0"/>
        </a:defRPr>
      </a:lvl3pPr>
      <a:lvl4pPr algn="ctr" defTabSz="408923"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DejaVu LGC Sans" charset="0"/>
          <a:cs typeface="DejaVu LGC Sans" charset="0"/>
        </a:defRPr>
      </a:lvl4pPr>
      <a:lvl5pPr algn="ctr" defTabSz="408923"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DejaVu LGC Sans" charset="0"/>
          <a:cs typeface="DejaVu LGC Sans" charset="0"/>
        </a:defRPr>
      </a:lvl5pPr>
      <a:lvl6pPr marL="2275799" indent="-206893" algn="ctr" defTabSz="413780"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LGC Sans" charset="0"/>
          <a:cs typeface="DejaVu LGC Sans" charset="0"/>
        </a:defRPr>
      </a:lvl6pPr>
      <a:lvl7pPr marL="2689578" indent="-206893" algn="ctr" defTabSz="413780"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LGC Sans" charset="0"/>
          <a:cs typeface="DejaVu LGC Sans" charset="0"/>
        </a:defRPr>
      </a:lvl7pPr>
      <a:lvl8pPr marL="3103362" indent="-206893" algn="ctr" defTabSz="413780"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LGC Sans" charset="0"/>
          <a:cs typeface="DejaVu LGC Sans" charset="0"/>
        </a:defRPr>
      </a:lvl8pPr>
      <a:lvl9pPr marL="3517141" indent="-206893" algn="ctr" defTabSz="413780"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LGC Sans" charset="0"/>
          <a:cs typeface="DejaVu LGC Sans" charset="0"/>
        </a:defRPr>
      </a:lvl9pPr>
    </p:titleStyle>
    <p:bodyStyle>
      <a:lvl1pPr marL="306693" indent="-306693" algn="l" defTabSz="408923" rtl="0" eaLnBrk="0" fontAlgn="base" hangingPunct="0">
        <a:lnSpc>
          <a:spcPct val="93000"/>
        </a:lnSpc>
        <a:spcBef>
          <a:spcPct val="0"/>
        </a:spcBef>
        <a:spcAft>
          <a:spcPts val="1293"/>
        </a:spcAft>
        <a:buClr>
          <a:srgbClr val="000000"/>
        </a:buClr>
        <a:buSzPct val="100000"/>
        <a:buFont typeface="Times New Roman" pitchFamily="18" charset="0"/>
        <a:buChar char="•"/>
        <a:defRPr sz="2900">
          <a:solidFill>
            <a:srgbClr val="000000"/>
          </a:solidFill>
          <a:latin typeface="+mn-lt"/>
          <a:ea typeface="+mn-ea"/>
          <a:cs typeface="+mn-cs"/>
        </a:defRPr>
      </a:lvl1pPr>
      <a:lvl2pPr marL="669540" indent="-254858" algn="l" defTabSz="408923" rtl="0" eaLnBrk="0" fontAlgn="base" hangingPunct="0">
        <a:lnSpc>
          <a:spcPct val="93000"/>
        </a:lnSpc>
        <a:spcBef>
          <a:spcPct val="0"/>
        </a:spcBef>
        <a:spcAft>
          <a:spcPts val="1032"/>
        </a:spcAft>
        <a:buClr>
          <a:srgbClr val="000000"/>
        </a:buClr>
        <a:buSzPct val="100000"/>
        <a:buFont typeface="Times New Roman" pitchFamily="18" charset="0"/>
        <a:buChar char="–"/>
        <a:defRPr sz="2500">
          <a:solidFill>
            <a:srgbClr val="000000"/>
          </a:solidFill>
          <a:latin typeface="+mn-lt"/>
          <a:ea typeface="+mn-ea"/>
          <a:cs typeface="+mn-cs"/>
        </a:defRPr>
      </a:lvl2pPr>
      <a:lvl3pPr marL="1032389" indent="-204462" algn="l" defTabSz="408923" rtl="0" eaLnBrk="0" fontAlgn="base" hangingPunct="0">
        <a:lnSpc>
          <a:spcPct val="93000"/>
        </a:lnSpc>
        <a:spcBef>
          <a:spcPct val="0"/>
        </a:spcBef>
        <a:spcAft>
          <a:spcPts val="771"/>
        </a:spcAft>
        <a:buClr>
          <a:srgbClr val="000000"/>
        </a:buClr>
        <a:buSzPct val="100000"/>
        <a:buFont typeface="Times New Roman" pitchFamily="18" charset="0"/>
        <a:buChar char="•"/>
        <a:defRPr sz="2200">
          <a:solidFill>
            <a:srgbClr val="000000"/>
          </a:solidFill>
          <a:latin typeface="+mn-lt"/>
          <a:ea typeface="+mn-ea"/>
          <a:cs typeface="+mn-cs"/>
        </a:defRPr>
      </a:lvl3pPr>
      <a:lvl4pPr marL="1445631" indent="-203022" algn="l" defTabSz="408923" rtl="0" eaLnBrk="0" fontAlgn="base" hangingPunct="0">
        <a:lnSpc>
          <a:spcPct val="93000"/>
        </a:lnSpc>
        <a:spcBef>
          <a:spcPct val="0"/>
        </a:spcBef>
        <a:spcAft>
          <a:spcPts val="522"/>
        </a:spcAft>
        <a:buClr>
          <a:srgbClr val="000000"/>
        </a:buClr>
        <a:buSzPct val="100000"/>
        <a:buFont typeface="Times New Roman" pitchFamily="18" charset="0"/>
        <a:buChar char="–"/>
        <a:defRPr sz="1800">
          <a:solidFill>
            <a:srgbClr val="000000"/>
          </a:solidFill>
          <a:latin typeface="+mn-lt"/>
          <a:ea typeface="+mn-ea"/>
          <a:cs typeface="+mn-cs"/>
        </a:defRPr>
      </a:lvl4pPr>
      <a:lvl5pPr marL="1860314" indent="-203022" algn="l" defTabSz="408923" rtl="0" eaLnBrk="0" fontAlgn="base" hangingPunct="0">
        <a:lnSpc>
          <a:spcPct val="93000"/>
        </a:lnSpc>
        <a:spcBef>
          <a:spcPct val="0"/>
        </a:spcBef>
        <a:spcAft>
          <a:spcPts val="261"/>
        </a:spcAft>
        <a:buClr>
          <a:srgbClr val="000000"/>
        </a:buClr>
        <a:buSzPct val="100000"/>
        <a:buFont typeface="Times New Roman" pitchFamily="18" charset="0"/>
        <a:buChar char="»"/>
        <a:defRPr sz="1800">
          <a:solidFill>
            <a:srgbClr val="000000"/>
          </a:solidFill>
          <a:latin typeface="+mn-lt"/>
          <a:ea typeface="+mn-ea"/>
          <a:cs typeface="+mn-cs"/>
        </a:defRPr>
      </a:lvl5pPr>
      <a:lvl6pPr marL="2275799" indent="-206893" algn="l" defTabSz="413780"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6pPr>
      <a:lvl7pPr marL="2689578" indent="-206893" algn="l" defTabSz="413780"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7pPr>
      <a:lvl8pPr marL="3103362" indent="-206893" algn="l" defTabSz="413780"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8pPr>
      <a:lvl9pPr marL="3517141" indent="-206893" algn="l" defTabSz="413780"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9pPr>
    </p:bodyStyle>
    <p:otherStyle>
      <a:defPPr>
        <a:defRPr lang="en-US"/>
      </a:defPPr>
      <a:lvl1pPr marL="0" algn="l" defTabSz="827561" rtl="0" eaLnBrk="1" latinLnBrk="0" hangingPunct="1">
        <a:defRPr sz="1600" kern="1200">
          <a:solidFill>
            <a:schemeClr val="tx1"/>
          </a:solidFill>
          <a:latin typeface="+mn-lt"/>
          <a:ea typeface="+mn-ea"/>
          <a:cs typeface="+mn-cs"/>
        </a:defRPr>
      </a:lvl1pPr>
      <a:lvl2pPr marL="413780" algn="l" defTabSz="827561" rtl="0" eaLnBrk="1" latinLnBrk="0" hangingPunct="1">
        <a:defRPr sz="1600" kern="1200">
          <a:solidFill>
            <a:schemeClr val="tx1"/>
          </a:solidFill>
          <a:latin typeface="+mn-lt"/>
          <a:ea typeface="+mn-ea"/>
          <a:cs typeface="+mn-cs"/>
        </a:defRPr>
      </a:lvl2pPr>
      <a:lvl3pPr marL="827561" algn="l" defTabSz="827561" rtl="0" eaLnBrk="1" latinLnBrk="0" hangingPunct="1">
        <a:defRPr sz="1600" kern="1200">
          <a:solidFill>
            <a:schemeClr val="tx1"/>
          </a:solidFill>
          <a:latin typeface="+mn-lt"/>
          <a:ea typeface="+mn-ea"/>
          <a:cs typeface="+mn-cs"/>
        </a:defRPr>
      </a:lvl3pPr>
      <a:lvl4pPr marL="1241344" algn="l" defTabSz="827561" rtl="0" eaLnBrk="1" latinLnBrk="0" hangingPunct="1">
        <a:defRPr sz="1600" kern="1200">
          <a:solidFill>
            <a:schemeClr val="tx1"/>
          </a:solidFill>
          <a:latin typeface="+mn-lt"/>
          <a:ea typeface="+mn-ea"/>
          <a:cs typeface="+mn-cs"/>
        </a:defRPr>
      </a:lvl4pPr>
      <a:lvl5pPr marL="1655124" algn="l" defTabSz="827561" rtl="0" eaLnBrk="1" latinLnBrk="0" hangingPunct="1">
        <a:defRPr sz="1600" kern="1200">
          <a:solidFill>
            <a:schemeClr val="tx1"/>
          </a:solidFill>
          <a:latin typeface="+mn-lt"/>
          <a:ea typeface="+mn-ea"/>
          <a:cs typeface="+mn-cs"/>
        </a:defRPr>
      </a:lvl5pPr>
      <a:lvl6pPr marL="2068906" algn="l" defTabSz="827561" rtl="0" eaLnBrk="1" latinLnBrk="0" hangingPunct="1">
        <a:defRPr sz="1600" kern="1200">
          <a:solidFill>
            <a:schemeClr val="tx1"/>
          </a:solidFill>
          <a:latin typeface="+mn-lt"/>
          <a:ea typeface="+mn-ea"/>
          <a:cs typeface="+mn-cs"/>
        </a:defRPr>
      </a:lvl6pPr>
      <a:lvl7pPr marL="2482688" algn="l" defTabSz="827561" rtl="0" eaLnBrk="1" latinLnBrk="0" hangingPunct="1">
        <a:defRPr sz="1600" kern="1200">
          <a:solidFill>
            <a:schemeClr val="tx1"/>
          </a:solidFill>
          <a:latin typeface="+mn-lt"/>
          <a:ea typeface="+mn-ea"/>
          <a:cs typeface="+mn-cs"/>
        </a:defRPr>
      </a:lvl7pPr>
      <a:lvl8pPr marL="2896468" algn="l" defTabSz="827561" rtl="0" eaLnBrk="1" latinLnBrk="0" hangingPunct="1">
        <a:defRPr sz="1600" kern="1200">
          <a:solidFill>
            <a:schemeClr val="tx1"/>
          </a:solidFill>
          <a:latin typeface="+mn-lt"/>
          <a:ea typeface="+mn-ea"/>
          <a:cs typeface="+mn-cs"/>
        </a:defRPr>
      </a:lvl8pPr>
      <a:lvl9pPr marL="3310252" algn="l" defTabSz="82756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3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wmf"/><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6.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9.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7.wmf"/></Relationships>
</file>

<file path=ppt/slides/_rels/slide4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9.emf"/></Relationships>
</file>

<file path=ppt/slides/_rels/slide4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w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3.emf"/><Relationship Id="rId7" Type="http://schemas.openxmlformats.org/officeDocument/2006/relationships/image" Target="../media/image87.emf"/><Relationship Id="rId2" Type="http://schemas.openxmlformats.org/officeDocument/2006/relationships/image" Target="../media/image82.emf"/><Relationship Id="rId1" Type="http://schemas.openxmlformats.org/officeDocument/2006/relationships/slideLayout" Target="../slideLayouts/slideLayout7.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emf"/></Relationships>
</file>

<file path=ppt/slides/_rels/slide6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250560" y="1562788"/>
            <a:ext cx="8353440" cy="875612"/>
          </a:xfrm>
          <a:prstGeom prst="rect">
            <a:avLst/>
          </a:prstGeom>
          <a:noFill/>
          <a:ln w="9525">
            <a:noFill/>
            <a:round/>
            <a:headEnd/>
            <a:tailEnd/>
          </a:ln>
        </p:spPr>
        <p:txBody>
          <a:bodyPr wrap="none" lIns="80529" tIns="103415" rIns="80529" bIns="40267"/>
          <a:lstStyle/>
          <a:p>
            <a:pPr algn="ctr" defTabSz="827841" fontAlgn="base">
              <a:lnSpc>
                <a:spcPct val="80000"/>
              </a:lnSpc>
              <a:spcBef>
                <a:spcPct val="20000"/>
              </a:spcBef>
              <a:spcAft>
                <a:spcPct val="0"/>
              </a:spcAft>
              <a:buSzPct val="100000"/>
              <a:tabLst>
                <a:tab pos="0" algn="l"/>
                <a:tab pos="407442" algn="l"/>
                <a:tab pos="816324" algn="l"/>
                <a:tab pos="1226644" algn="l"/>
                <a:tab pos="1634086" algn="l"/>
                <a:tab pos="2045847" algn="l"/>
                <a:tab pos="2454729" algn="l"/>
                <a:tab pos="2865048" algn="l"/>
                <a:tab pos="3273929" algn="l"/>
                <a:tab pos="3679931" algn="l"/>
                <a:tab pos="4093132" algn="l"/>
                <a:tab pos="4502013" algn="l"/>
                <a:tab pos="4912335" algn="l"/>
                <a:tab pos="5321216" algn="l"/>
                <a:tab pos="5725778" algn="l"/>
                <a:tab pos="6140418" algn="l"/>
                <a:tab pos="6546420" algn="l"/>
                <a:tab pos="6959620" algn="l"/>
                <a:tab pos="7368501" algn="l"/>
                <a:tab pos="7773063" algn="l"/>
                <a:tab pos="8189143" algn="l"/>
              </a:tabLst>
            </a:pPr>
            <a:r>
              <a:rPr lang="en-IN" sz="2000" dirty="0" smtClean="0"/>
              <a:t>. </a:t>
            </a:r>
            <a:r>
              <a:rPr lang="en-IN" sz="2400" dirty="0" smtClean="0">
                <a:latin typeface="Comic Sans MS" pitchFamily="66" charset="0"/>
              </a:rPr>
              <a:t>Latest </a:t>
            </a:r>
            <a:r>
              <a:rPr lang="en-IN" sz="2400" smtClean="0">
                <a:latin typeface="Comic Sans MS" pitchFamily="66" charset="0"/>
              </a:rPr>
              <a:t>techniques utilized </a:t>
            </a:r>
            <a:r>
              <a:rPr lang="en-IN" sz="2400" dirty="0" smtClean="0">
                <a:latin typeface="Comic Sans MS" pitchFamily="66" charset="0"/>
              </a:rPr>
              <a:t>improving convective processes in </a:t>
            </a:r>
          </a:p>
          <a:p>
            <a:pPr algn="ctr" defTabSz="827841" fontAlgn="base">
              <a:lnSpc>
                <a:spcPct val="80000"/>
              </a:lnSpc>
              <a:spcBef>
                <a:spcPct val="20000"/>
              </a:spcBef>
              <a:spcAft>
                <a:spcPct val="0"/>
              </a:spcAft>
              <a:buSzPct val="100000"/>
              <a:tabLst>
                <a:tab pos="0" algn="l"/>
                <a:tab pos="407442" algn="l"/>
                <a:tab pos="816324" algn="l"/>
                <a:tab pos="1226644" algn="l"/>
                <a:tab pos="1634086" algn="l"/>
                <a:tab pos="2045847" algn="l"/>
                <a:tab pos="2454729" algn="l"/>
                <a:tab pos="2865048" algn="l"/>
                <a:tab pos="3273929" algn="l"/>
                <a:tab pos="3679931" algn="l"/>
                <a:tab pos="4093132" algn="l"/>
                <a:tab pos="4502013" algn="l"/>
                <a:tab pos="4912335" algn="l"/>
                <a:tab pos="5321216" algn="l"/>
                <a:tab pos="5725778" algn="l"/>
                <a:tab pos="6140418" algn="l"/>
                <a:tab pos="6546420" algn="l"/>
                <a:tab pos="6959620" algn="l"/>
                <a:tab pos="7368501" algn="l"/>
                <a:tab pos="7773063" algn="l"/>
                <a:tab pos="8189143" algn="l"/>
              </a:tabLst>
            </a:pPr>
            <a:r>
              <a:rPr lang="en-IN" sz="2400" dirty="0" smtClean="0">
                <a:latin typeface="Comic Sans MS" pitchFamily="66" charset="0"/>
              </a:rPr>
              <a:t>climate model CFSv2</a:t>
            </a:r>
            <a:endParaRPr lang="en-IN" sz="2400" b="1" dirty="0" smtClean="0">
              <a:solidFill>
                <a:srgbClr val="FFFFFF"/>
              </a:solidFill>
              <a:latin typeface="Comic Sans MS" pitchFamily="66" charset="0"/>
              <a:cs typeface="Tahoma" pitchFamily="34" charset="0"/>
            </a:endParaRPr>
          </a:p>
        </p:txBody>
      </p:sp>
      <p:sp>
        <p:nvSpPr>
          <p:cNvPr id="89093" name="Slide Number Placeholder 2"/>
          <p:cNvSpPr>
            <a:spLocks noGrp="1"/>
          </p:cNvSpPr>
          <p:nvPr>
            <p:ph type="sldNum" sz="quarter" idx="11"/>
          </p:nvPr>
        </p:nvSpPr>
        <p:spPr>
          <a:noFill/>
          <a:ln>
            <a:miter lim="800000"/>
            <a:headEnd/>
            <a:tailEnd/>
          </a:ln>
        </p:spPr>
        <p:txBody>
          <a:bodyPr/>
          <a:lstStyle/>
          <a:p>
            <a:pPr defTabSz="826401"/>
            <a:fld id="{DFFF0E6D-AC1D-4377-8666-A5BFF388AFDB}" type="slidenum">
              <a:rPr lang="en-US" smtClean="0">
                <a:solidFill>
                  <a:srgbClr val="FFFFFF"/>
                </a:solidFill>
              </a:rPr>
              <a:pPr defTabSz="826401"/>
              <a:t>1</a:t>
            </a:fld>
            <a:endParaRPr lang="en-US" dirty="0" smtClean="0">
              <a:solidFill>
                <a:srgbClr val="FFFFFF"/>
              </a:solidFill>
            </a:endParaRPr>
          </a:p>
        </p:txBody>
      </p:sp>
      <p:sp>
        <p:nvSpPr>
          <p:cNvPr id="7" name="TextBox 6"/>
          <p:cNvSpPr txBox="1"/>
          <p:nvPr/>
        </p:nvSpPr>
        <p:spPr>
          <a:xfrm>
            <a:off x="228600" y="3655884"/>
            <a:ext cx="8686800" cy="1754316"/>
          </a:xfrm>
          <a:prstGeom prst="rect">
            <a:avLst/>
          </a:prstGeom>
          <a:noFill/>
        </p:spPr>
        <p:txBody>
          <a:bodyPr wrap="square" lIns="91430" tIns="45715" rIns="91430" bIns="45715" rtlCol="0">
            <a:spAutoFit/>
          </a:bodyPr>
          <a:lstStyle/>
          <a:p>
            <a:r>
              <a:rPr lang="en-US" sz="2000" dirty="0" smtClean="0">
                <a:latin typeface="Comic Sans MS" pitchFamily="66" charset="0"/>
              </a:rPr>
              <a:t>Dr. </a:t>
            </a:r>
            <a:r>
              <a:rPr lang="en-US" sz="2000" dirty="0" err="1" smtClean="0">
                <a:latin typeface="Comic Sans MS" pitchFamily="66" charset="0"/>
              </a:rPr>
              <a:t>Phani</a:t>
            </a:r>
            <a:r>
              <a:rPr lang="en-US" sz="2000" dirty="0" smtClean="0">
                <a:latin typeface="Comic Sans MS" pitchFamily="66" charset="0"/>
              </a:rPr>
              <a:t> </a:t>
            </a:r>
            <a:r>
              <a:rPr lang="en-US" sz="2000" dirty="0" err="1" smtClean="0">
                <a:latin typeface="Comic Sans MS" pitchFamily="66" charset="0"/>
              </a:rPr>
              <a:t>Muralikrishna</a:t>
            </a:r>
            <a:r>
              <a:rPr lang="en-US" sz="2000" dirty="0" smtClean="0">
                <a:latin typeface="Comic Sans MS" pitchFamily="66" charset="0"/>
              </a:rPr>
              <a:t>, </a:t>
            </a:r>
            <a:r>
              <a:rPr lang="en-US" sz="2000" dirty="0" err="1" smtClean="0">
                <a:latin typeface="Comic Sans MS" pitchFamily="66" charset="0"/>
              </a:rPr>
              <a:t>Abhik</a:t>
            </a:r>
            <a:r>
              <a:rPr lang="en-US" sz="2000" dirty="0" smtClean="0">
                <a:latin typeface="Comic Sans MS" pitchFamily="66" charset="0"/>
              </a:rPr>
              <a:t> </a:t>
            </a:r>
            <a:r>
              <a:rPr lang="en-US" sz="2000" dirty="0" err="1" smtClean="0">
                <a:latin typeface="Comic Sans MS" pitchFamily="66" charset="0"/>
              </a:rPr>
              <a:t>Santra</a:t>
            </a:r>
            <a:r>
              <a:rPr lang="en-US" sz="2000" dirty="0" smtClean="0">
                <a:latin typeface="Comic Sans MS" pitchFamily="66" charset="0"/>
              </a:rPr>
              <a:t>, Dr. </a:t>
            </a:r>
            <a:r>
              <a:rPr lang="en-US" sz="2000" dirty="0" err="1" smtClean="0">
                <a:latin typeface="Comic Sans MS" pitchFamily="66" charset="0"/>
              </a:rPr>
              <a:t>Bidyut</a:t>
            </a:r>
            <a:r>
              <a:rPr lang="en-US" sz="2000" dirty="0" smtClean="0">
                <a:latin typeface="Comic Sans MS" pitchFamily="66" charset="0"/>
              </a:rPr>
              <a:t> </a:t>
            </a:r>
            <a:r>
              <a:rPr lang="en-US" sz="2000" dirty="0" err="1" smtClean="0">
                <a:latin typeface="Comic Sans MS" pitchFamily="66" charset="0"/>
              </a:rPr>
              <a:t>Goswami</a:t>
            </a:r>
            <a:r>
              <a:rPr lang="en-US" sz="2000" dirty="0" smtClean="0">
                <a:latin typeface="Comic Sans MS" pitchFamily="66" charset="0"/>
              </a:rPr>
              <a:t>, Malay </a:t>
            </a:r>
            <a:r>
              <a:rPr lang="en-US" sz="2000" dirty="0" err="1" smtClean="0">
                <a:latin typeface="Comic Sans MS" pitchFamily="66" charset="0"/>
              </a:rPr>
              <a:t>Ganai</a:t>
            </a:r>
            <a:r>
              <a:rPr lang="en-US" sz="2000" dirty="0" smtClean="0">
                <a:latin typeface="Comic Sans MS" pitchFamily="66" charset="0"/>
              </a:rPr>
              <a:t>, Dr. </a:t>
            </a:r>
            <a:r>
              <a:rPr lang="en-US" sz="2000" dirty="0" err="1" smtClean="0">
                <a:latin typeface="Comic Sans MS" pitchFamily="66" charset="0"/>
              </a:rPr>
              <a:t>Medha</a:t>
            </a:r>
            <a:r>
              <a:rPr lang="en-US" sz="2000" dirty="0" smtClean="0">
                <a:latin typeface="Comic Sans MS" pitchFamily="66" charset="0"/>
              </a:rPr>
              <a:t> </a:t>
            </a:r>
            <a:r>
              <a:rPr lang="en-US" sz="2000" dirty="0" err="1" smtClean="0">
                <a:latin typeface="Comic Sans MS" pitchFamily="66" charset="0"/>
              </a:rPr>
              <a:t>Deshpande</a:t>
            </a:r>
            <a:r>
              <a:rPr lang="en-US" sz="2000" dirty="0" smtClean="0">
                <a:latin typeface="Comic Sans MS" pitchFamily="66" charset="0"/>
              </a:rPr>
              <a:t>, Mata </a:t>
            </a:r>
            <a:r>
              <a:rPr lang="en-US" sz="2000" dirty="0" err="1" smtClean="0">
                <a:latin typeface="Comic Sans MS" pitchFamily="66" charset="0"/>
              </a:rPr>
              <a:t>Mahakur</a:t>
            </a:r>
            <a:r>
              <a:rPr lang="en-US" sz="2000" dirty="0" smtClean="0">
                <a:latin typeface="Comic Sans MS" pitchFamily="66" charset="0"/>
              </a:rPr>
              <a:t>, </a:t>
            </a:r>
          </a:p>
          <a:p>
            <a:r>
              <a:rPr lang="en-US" sz="2000" dirty="0" smtClean="0">
                <a:latin typeface="Comic Sans MS" pitchFamily="66" charset="0"/>
              </a:rPr>
              <a:t>Dr. Marat, Dr. Jimmy </a:t>
            </a:r>
            <a:r>
              <a:rPr lang="en-US" sz="2000" dirty="0" err="1" smtClean="0">
                <a:latin typeface="Comic Sans MS" pitchFamily="66" charset="0"/>
              </a:rPr>
              <a:t>Dudhia</a:t>
            </a:r>
            <a:r>
              <a:rPr lang="en-US" sz="2000" dirty="0" smtClean="0">
                <a:latin typeface="Comic Sans MS" pitchFamily="66" charset="0"/>
              </a:rPr>
              <a:t>, Dr. </a:t>
            </a:r>
            <a:r>
              <a:rPr lang="en-US" sz="2000" dirty="0" err="1" smtClean="0">
                <a:latin typeface="Comic Sans MS" pitchFamily="66" charset="0"/>
              </a:rPr>
              <a:t>Moorthy</a:t>
            </a:r>
            <a:r>
              <a:rPr lang="en-US" sz="2000" dirty="0" smtClean="0">
                <a:latin typeface="Comic Sans MS" pitchFamily="66" charset="0"/>
              </a:rPr>
              <a:t>, Dr.. Han, Prof. BNG</a:t>
            </a:r>
          </a:p>
          <a:p>
            <a:pPr algn="ctr"/>
            <a:endParaRPr lang="en-US" sz="2400" dirty="0" smtClean="0">
              <a:latin typeface="Comic Sans MS" pitchFamily="66" charset="0"/>
            </a:endParaRPr>
          </a:p>
          <a:p>
            <a:pPr algn="ctr"/>
            <a:endParaRPr lang="en-IN" sz="2400" dirty="0">
              <a:latin typeface="Comic Sans MS" pitchFamily="66" charset="0"/>
            </a:endParaRPr>
          </a:p>
        </p:txBody>
      </p:sp>
      <p:sp>
        <p:nvSpPr>
          <p:cNvPr id="6" name="TextBox 5"/>
          <p:cNvSpPr txBox="1"/>
          <p:nvPr/>
        </p:nvSpPr>
        <p:spPr>
          <a:xfrm>
            <a:off x="3048000" y="2967335"/>
            <a:ext cx="2743200" cy="461665"/>
          </a:xfrm>
          <a:prstGeom prst="rect">
            <a:avLst/>
          </a:prstGeom>
          <a:noFill/>
        </p:spPr>
        <p:txBody>
          <a:bodyPr wrap="square" rtlCol="0">
            <a:spAutoFit/>
          </a:bodyPr>
          <a:lstStyle/>
          <a:p>
            <a:r>
              <a:rPr lang="en-US" sz="2400" dirty="0" smtClean="0">
                <a:latin typeface="Comic Sans MS" pitchFamily="66" charset="0"/>
              </a:rPr>
              <a:t>P. </a:t>
            </a:r>
            <a:r>
              <a:rPr lang="en-US" sz="2400" dirty="0" err="1" smtClean="0">
                <a:latin typeface="Comic Sans MS" pitchFamily="66" charset="0"/>
              </a:rPr>
              <a:t>Mukhopadhyay</a:t>
            </a:r>
            <a:endParaRPr lang="en-IN" sz="2400" dirty="0">
              <a:latin typeface="Comic Sans MS" pitchFamily="66"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 y="61913"/>
            <a:ext cx="6553200" cy="59936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149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6096000"/>
            <a:ext cx="45243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6705600" y="2590800"/>
            <a:ext cx="2514600" cy="2585323"/>
          </a:xfrm>
          <a:prstGeom prst="rect">
            <a:avLst/>
          </a:prstGeom>
        </p:spPr>
        <p:txBody>
          <a:bodyPr wrap="square">
            <a:spAutoFit/>
          </a:bodyPr>
          <a:lstStyle/>
          <a:p>
            <a:r>
              <a:rPr lang="en-IN" b="1" dirty="0">
                <a:solidFill>
                  <a:srgbClr val="000000"/>
                </a:solidFill>
              </a:rPr>
              <a:t>Seasonal mean bias in (a) precipitation (mm day</a:t>
            </a:r>
            <a:r>
              <a:rPr lang="en-IN" sz="1100" b="1" dirty="0">
                <a:solidFill>
                  <a:srgbClr val="000000"/>
                </a:solidFill>
              </a:rPr>
              <a:t>‐1</a:t>
            </a:r>
            <a:r>
              <a:rPr lang="en-IN" b="1" dirty="0">
                <a:solidFill>
                  <a:srgbClr val="000000"/>
                </a:solidFill>
              </a:rPr>
              <a:t>), (b) SST (°C), (c) </a:t>
            </a:r>
            <a:r>
              <a:rPr lang="en-IN" b="1" dirty="0" err="1">
                <a:solidFill>
                  <a:srgbClr val="000000"/>
                </a:solidFill>
              </a:rPr>
              <a:t>zonal</a:t>
            </a:r>
            <a:r>
              <a:rPr lang="en-IN" b="1" dirty="0">
                <a:solidFill>
                  <a:srgbClr val="000000"/>
                </a:solidFill>
              </a:rPr>
              <a:t> wind at 850 </a:t>
            </a:r>
            <a:r>
              <a:rPr lang="en-IN" b="1" dirty="0" err="1">
                <a:solidFill>
                  <a:srgbClr val="000000"/>
                </a:solidFill>
              </a:rPr>
              <a:t>hPa</a:t>
            </a:r>
            <a:r>
              <a:rPr lang="en-IN" b="1" dirty="0">
                <a:solidFill>
                  <a:srgbClr val="000000"/>
                </a:solidFill>
              </a:rPr>
              <a:t> (m s</a:t>
            </a:r>
            <a:r>
              <a:rPr lang="en-IN" sz="1100" b="1" dirty="0">
                <a:solidFill>
                  <a:srgbClr val="000000"/>
                </a:solidFill>
              </a:rPr>
              <a:t>‐1</a:t>
            </a:r>
            <a:r>
              <a:rPr lang="en-IN" b="1" dirty="0">
                <a:solidFill>
                  <a:srgbClr val="000000"/>
                </a:solidFill>
              </a:rPr>
              <a:t>) and (d) tropospheric temperature (TT, K) relative to TRMM, TMI observation and CFSR.</a:t>
            </a:r>
            <a:endParaRPr lang="en-IN" b="1" dirty="0"/>
          </a:p>
        </p:txBody>
      </p:sp>
      <p:sp>
        <p:nvSpPr>
          <p:cNvPr id="3" name="TextBox 2"/>
          <p:cNvSpPr txBox="1"/>
          <p:nvPr/>
        </p:nvSpPr>
        <p:spPr>
          <a:xfrm>
            <a:off x="6858000" y="228600"/>
            <a:ext cx="2133600" cy="369332"/>
          </a:xfrm>
          <a:prstGeom prst="rect">
            <a:avLst/>
          </a:prstGeom>
          <a:noFill/>
        </p:spPr>
        <p:txBody>
          <a:bodyPr wrap="square" rtlCol="0">
            <a:spAutoFit/>
          </a:bodyPr>
          <a:lstStyle/>
          <a:p>
            <a:r>
              <a:rPr lang="en-US" b="1" dirty="0" smtClean="0"/>
              <a:t>CFST382 Free Run</a:t>
            </a:r>
            <a:endParaRPr lang="en-IN" b="1" dirty="0"/>
          </a:p>
        </p:txBody>
      </p:sp>
    </p:spTree>
    <p:extLst>
      <p:ext uri="{BB962C8B-B14F-4D97-AF65-F5344CB8AC3E}">
        <p14:creationId xmlns:p14="http://schemas.microsoft.com/office/powerpoint/2010/main" xmlns="" val="28290543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C:\Users\PSM\Downloads\TRMM-V7-abs-amp-plot-CI.eps"/>
          <p:cNvPicPr>
            <a:picLocks noChangeAspect="1" noChangeArrowheads="1"/>
          </p:cNvPicPr>
          <p:nvPr/>
        </p:nvPicPr>
        <p:blipFill>
          <a:blip r:embed="rId2" cstate="print"/>
          <a:srcRect/>
          <a:stretch>
            <a:fillRect/>
          </a:stretch>
        </p:blipFill>
        <p:spPr bwMode="auto">
          <a:xfrm rot="5400000">
            <a:off x="4490025" y="1346775"/>
            <a:ext cx="4629150" cy="4374000"/>
          </a:xfrm>
          <a:prstGeom prst="rect">
            <a:avLst/>
          </a:prstGeom>
          <a:noFill/>
        </p:spPr>
      </p:pic>
      <p:sp>
        <p:nvSpPr>
          <p:cNvPr id="3" name="Rectangle 2"/>
          <p:cNvSpPr/>
          <p:nvPr/>
        </p:nvSpPr>
        <p:spPr>
          <a:xfrm>
            <a:off x="4392087" y="609600"/>
            <a:ext cx="4066113" cy="369332"/>
          </a:xfrm>
          <a:prstGeom prst="rect">
            <a:avLst/>
          </a:prstGeom>
        </p:spPr>
        <p:txBody>
          <a:bodyPr wrap="none">
            <a:spAutoFit/>
          </a:bodyPr>
          <a:lstStyle/>
          <a:p>
            <a:pPr algn="ctr"/>
            <a:r>
              <a:rPr lang="en-US" b="1" dirty="0" smtClean="0"/>
              <a:t>JJAS </a:t>
            </a:r>
            <a:r>
              <a:rPr lang="en-US" b="1" dirty="0" err="1" smtClean="0"/>
              <a:t>clim</a:t>
            </a:r>
            <a:r>
              <a:rPr lang="en-US" b="1" dirty="0" smtClean="0"/>
              <a:t> of absolute amplitude (mm/hr)</a:t>
            </a:r>
            <a:endParaRPr lang="en-US" b="1" dirty="0"/>
          </a:p>
        </p:txBody>
      </p:sp>
      <p:pic>
        <p:nvPicPr>
          <p:cNvPr id="186370" name="Picture 2" descr="I:\PSM\Annual-review-2013\discussion-delhi\TRMM-V7-peak-octet-clim-plot-CI.ep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84033" y="1278682"/>
            <a:ext cx="4532514" cy="441355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609600" y="636527"/>
            <a:ext cx="2830968" cy="369332"/>
          </a:xfrm>
          <a:prstGeom prst="rect">
            <a:avLst/>
          </a:prstGeom>
        </p:spPr>
        <p:txBody>
          <a:bodyPr wrap="none">
            <a:spAutoFit/>
          </a:bodyPr>
          <a:lstStyle/>
          <a:p>
            <a:pPr algn="ctr"/>
            <a:r>
              <a:rPr lang="en-US" b="1" dirty="0" smtClean="0"/>
              <a:t>JJAS </a:t>
            </a:r>
            <a:r>
              <a:rPr lang="en-US" b="1" dirty="0" err="1" smtClean="0"/>
              <a:t>clim</a:t>
            </a:r>
            <a:r>
              <a:rPr lang="en-US" b="1" dirty="0" smtClean="0"/>
              <a:t> of phase  (mm/hr)</a:t>
            </a:r>
            <a:endParaRPr lang="en-US"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OLR_RAIN-TRMM-V7_aave_clim-IST-CC.eps"/>
          <p:cNvPicPr>
            <a:picLocks noChangeAspect="1"/>
          </p:cNvPicPr>
          <p:nvPr/>
        </p:nvPicPr>
        <p:blipFill>
          <a:blip r:embed="rId2" cstate="print"/>
          <a:srcRect l="-1048" t="65171" r="79397"/>
          <a:stretch>
            <a:fillRect/>
          </a:stretch>
        </p:blipFill>
        <p:spPr bwMode="auto">
          <a:xfrm rot="5400000">
            <a:off x="2328865" y="-1176337"/>
            <a:ext cx="3733801" cy="7458075"/>
          </a:xfrm>
          <a:prstGeom prst="rect">
            <a:avLst/>
          </a:prstGeom>
          <a:noFill/>
          <a:ln w="9525">
            <a:noFill/>
            <a:miter lim="800000"/>
            <a:headEnd/>
            <a:tailEnd/>
          </a:ln>
        </p:spPr>
      </p:pic>
      <p:sp>
        <p:nvSpPr>
          <p:cNvPr id="5123" name="TextBox 2"/>
          <p:cNvSpPr txBox="1">
            <a:spLocks noChangeArrowheads="1"/>
          </p:cNvSpPr>
          <p:nvPr/>
        </p:nvSpPr>
        <p:spPr bwMode="auto">
          <a:xfrm>
            <a:off x="1295400" y="304801"/>
            <a:ext cx="6574027" cy="371541"/>
          </a:xfrm>
          <a:prstGeom prst="rect">
            <a:avLst/>
          </a:prstGeom>
          <a:noFill/>
          <a:ln w="9525">
            <a:noFill/>
            <a:miter lim="800000"/>
            <a:headEnd/>
            <a:tailEnd/>
          </a:ln>
        </p:spPr>
        <p:txBody>
          <a:bodyPr wrap="none" lIns="91430" tIns="45715" rIns="91430" bIns="45715">
            <a:spAutoFit/>
          </a:bodyPr>
          <a:lstStyle/>
          <a:p>
            <a:r>
              <a:rPr lang="en-US" b="1" dirty="0">
                <a:latin typeface="Calibri" pitchFamily="34" charset="0"/>
              </a:rPr>
              <a:t>TRMM-Rain (mm/hr) (black line) and INSAT-</a:t>
            </a:r>
            <a:r>
              <a:rPr lang="en-US" b="1" dirty="0">
                <a:solidFill>
                  <a:srgbClr val="FF0000"/>
                </a:solidFill>
                <a:latin typeface="Calibri" pitchFamily="34" charset="0"/>
              </a:rPr>
              <a:t>OLR</a:t>
            </a:r>
            <a:r>
              <a:rPr lang="en-US" b="1" dirty="0">
                <a:latin typeface="Calibri" pitchFamily="34" charset="0"/>
              </a:rPr>
              <a:t> (W/m</a:t>
            </a:r>
            <a:r>
              <a:rPr lang="en-US" b="1" baseline="30000" dirty="0">
                <a:latin typeface="Calibri" pitchFamily="34" charset="0"/>
              </a:rPr>
              <a:t>2</a:t>
            </a:r>
            <a:r>
              <a:rPr lang="en-US" b="1" dirty="0">
                <a:latin typeface="Calibri" pitchFamily="34" charset="0"/>
              </a:rPr>
              <a:t>) (</a:t>
            </a:r>
            <a:r>
              <a:rPr lang="en-US" b="1" dirty="0">
                <a:solidFill>
                  <a:srgbClr val="FF0000"/>
                </a:solidFill>
                <a:latin typeface="Calibri" pitchFamily="34" charset="0"/>
              </a:rPr>
              <a:t>Red line</a:t>
            </a:r>
            <a:r>
              <a:rPr lang="en-US" b="1" dirty="0">
                <a:latin typeface="Calibri" pitchFamily="34" charset="0"/>
              </a:rPr>
              <a:t>)</a:t>
            </a:r>
            <a:endParaRPr lang="en-US" b="1" baseline="30000" dirty="0">
              <a:latin typeface="Calibri" pitchFamily="34" charset="0"/>
            </a:endParaRPr>
          </a:p>
        </p:txBody>
      </p:sp>
      <p:sp>
        <p:nvSpPr>
          <p:cNvPr id="5124" name="TextBox 4"/>
          <p:cNvSpPr txBox="1">
            <a:spLocks noChangeArrowheads="1"/>
          </p:cNvSpPr>
          <p:nvPr/>
        </p:nvSpPr>
        <p:spPr bwMode="auto">
          <a:xfrm>
            <a:off x="6553201" y="5467291"/>
            <a:ext cx="534121" cy="400110"/>
          </a:xfrm>
          <a:prstGeom prst="rect">
            <a:avLst/>
          </a:prstGeom>
          <a:noFill/>
          <a:ln w="12700">
            <a:solidFill>
              <a:schemeClr val="tx1"/>
            </a:solidFill>
            <a:miter lim="800000"/>
            <a:headEnd/>
            <a:tailEnd/>
          </a:ln>
        </p:spPr>
        <p:txBody>
          <a:bodyPr wrap="none" lIns="91430" tIns="45715" rIns="91430" bIns="45715">
            <a:spAutoFit/>
          </a:bodyPr>
          <a:lstStyle/>
          <a:p>
            <a:pPr marL="457153" indent="-457153"/>
            <a:r>
              <a:rPr lang="en-US" sz="2000" b="1" dirty="0" smtClean="0">
                <a:latin typeface="Times New Roman" pitchFamily="18" charset="0"/>
                <a:cs typeface="Times New Roman" pitchFamily="18" charset="0"/>
              </a:rPr>
              <a:t> CI</a:t>
            </a:r>
            <a:endParaRPr lang="en-US"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combine_WMR_IMR_MERRA_ISM_new.eps"/>
          <p:cNvPicPr>
            <a:picLocks noChangeAspect="1"/>
          </p:cNvPicPr>
          <p:nvPr/>
        </p:nvPicPr>
        <p:blipFill>
          <a:blip r:embed="rId2" cstate="print"/>
          <a:srcRect t="64621" r="78063"/>
          <a:stretch>
            <a:fillRect/>
          </a:stretch>
        </p:blipFill>
        <p:spPr bwMode="auto">
          <a:xfrm rot="5400000">
            <a:off x="2324101" y="-723901"/>
            <a:ext cx="3429000" cy="6858002"/>
          </a:xfrm>
          <a:prstGeom prst="rect">
            <a:avLst/>
          </a:prstGeom>
          <a:noFill/>
          <a:ln w="9525">
            <a:noFill/>
            <a:miter lim="800000"/>
            <a:headEnd/>
            <a:tailEnd/>
          </a:ln>
        </p:spPr>
      </p:pic>
      <p:sp>
        <p:nvSpPr>
          <p:cNvPr id="7171" name="TextBox 2"/>
          <p:cNvSpPr txBox="1">
            <a:spLocks noChangeArrowheads="1"/>
          </p:cNvSpPr>
          <p:nvPr/>
        </p:nvSpPr>
        <p:spPr bwMode="auto">
          <a:xfrm>
            <a:off x="457200" y="0"/>
            <a:ext cx="8229600" cy="707876"/>
          </a:xfrm>
          <a:prstGeom prst="rect">
            <a:avLst/>
          </a:prstGeom>
          <a:noFill/>
          <a:ln w="28575">
            <a:solidFill>
              <a:schemeClr val="tx1"/>
            </a:solidFill>
            <a:miter lim="800000"/>
            <a:headEnd/>
            <a:tailEnd/>
          </a:ln>
        </p:spPr>
        <p:txBody>
          <a:bodyPr lIns="91430" tIns="45715" rIns="91430" bIns="45715">
            <a:spAutoFit/>
          </a:bodyPr>
          <a:lstStyle/>
          <a:p>
            <a:r>
              <a:rPr lang="en-US" sz="2000" b="1" dirty="0">
                <a:latin typeface="Calibri" pitchFamily="34" charset="0"/>
                <a:cs typeface="Times New Roman" pitchFamily="18" charset="0"/>
              </a:rPr>
              <a:t>JJAS climatology (1999-2008) of diurnal cycles of area-averaged cloud liquid water (</a:t>
            </a:r>
            <a:r>
              <a:rPr lang="en-US" sz="2000" b="1" dirty="0">
                <a:solidFill>
                  <a:srgbClr val="FF0000"/>
                </a:solidFill>
                <a:latin typeface="Calibri" pitchFamily="34" charset="0"/>
                <a:cs typeface="Times New Roman" pitchFamily="18" charset="0"/>
              </a:rPr>
              <a:t>Kg/m</a:t>
            </a:r>
            <a:r>
              <a:rPr lang="en-US" sz="2000" b="1" baseline="30000" dirty="0">
                <a:solidFill>
                  <a:srgbClr val="FF0000"/>
                </a:solidFill>
                <a:latin typeface="Calibri" pitchFamily="34" charset="0"/>
                <a:cs typeface="Times New Roman" pitchFamily="18" charset="0"/>
              </a:rPr>
              <a:t>2</a:t>
            </a:r>
            <a:r>
              <a:rPr lang="en-US" sz="2000" b="1" dirty="0">
                <a:latin typeface="Calibri" pitchFamily="34" charset="0"/>
                <a:cs typeface="Times New Roman" pitchFamily="18" charset="0"/>
              </a:rPr>
              <a:t>)  (</a:t>
            </a:r>
            <a:r>
              <a:rPr lang="en-US" sz="2000" b="1" dirty="0">
                <a:solidFill>
                  <a:srgbClr val="FF0000"/>
                </a:solidFill>
                <a:latin typeface="Calibri" pitchFamily="34" charset="0"/>
                <a:cs typeface="Times New Roman" pitchFamily="18" charset="0"/>
              </a:rPr>
              <a:t>Red line</a:t>
            </a:r>
            <a:r>
              <a:rPr lang="en-US" sz="2000" b="1" dirty="0">
                <a:latin typeface="Calibri" pitchFamily="34" charset="0"/>
                <a:cs typeface="Times New Roman" pitchFamily="18" charset="0"/>
              </a:rPr>
              <a:t>) and cloud ice (black line</a:t>
            </a:r>
            <a:r>
              <a:rPr lang="en-US" sz="2000" b="1" dirty="0" smtClean="0">
                <a:latin typeface="Calibri" pitchFamily="34" charset="0"/>
                <a:cs typeface="Times New Roman" pitchFamily="18" charset="0"/>
              </a:rPr>
              <a:t>)</a:t>
            </a:r>
            <a:endParaRPr lang="en-US" sz="2000" b="1" dirty="0">
              <a:latin typeface="Calibri" pitchFamily="34" charset="0"/>
              <a:cs typeface="Times New Roman" pitchFamily="18" charset="0"/>
            </a:endParaRPr>
          </a:p>
        </p:txBody>
      </p:sp>
      <p:sp>
        <p:nvSpPr>
          <p:cNvPr id="5" name="TextBox 4"/>
          <p:cNvSpPr txBox="1">
            <a:spLocks noChangeArrowheads="1"/>
          </p:cNvSpPr>
          <p:nvPr/>
        </p:nvSpPr>
        <p:spPr bwMode="auto">
          <a:xfrm>
            <a:off x="6324600" y="6153090"/>
            <a:ext cx="1447800" cy="400099"/>
          </a:xfrm>
          <a:prstGeom prst="rect">
            <a:avLst/>
          </a:prstGeom>
          <a:noFill/>
          <a:ln w="12700">
            <a:solidFill>
              <a:schemeClr val="tx1"/>
            </a:solidFill>
            <a:miter lim="800000"/>
            <a:headEnd/>
            <a:tailEnd/>
          </a:ln>
        </p:spPr>
        <p:txBody>
          <a:bodyPr wrap="square" lIns="91430" tIns="45715" rIns="91430" bIns="45715">
            <a:spAutoFit/>
          </a:bodyPr>
          <a:lstStyle/>
          <a:p>
            <a:pPr marL="457153" indent="-457153"/>
            <a:r>
              <a:rPr lang="en-US" sz="2000" b="1" dirty="0">
                <a:latin typeface="Times New Roman" pitchFamily="18" charset="0"/>
                <a:cs typeface="Times New Roman" pitchFamily="18" charset="0"/>
              </a:rPr>
              <a:t>a) </a:t>
            </a:r>
            <a:r>
              <a:rPr lang="en-US" sz="2000" b="1" dirty="0" smtClean="0">
                <a:latin typeface="Times New Roman" pitchFamily="18" charset="0"/>
                <a:cs typeface="Times New Roman" pitchFamily="18" charset="0"/>
              </a:rPr>
              <a:t>CI</a:t>
            </a:r>
            <a:endParaRPr lang="en-US"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914400" y="1143001"/>
            <a:ext cx="6218238" cy="5192713"/>
          </a:xfrm>
          <a:prstGeom prst="rect">
            <a:avLst/>
          </a:prstGeom>
          <a:noFill/>
          <a:ln w="9525">
            <a:noFill/>
            <a:miter lim="800000"/>
            <a:headEnd/>
            <a:tailEnd/>
          </a:ln>
        </p:spPr>
      </p:pic>
      <p:sp>
        <p:nvSpPr>
          <p:cNvPr id="8196" name="Rectangle 3"/>
          <p:cNvSpPr>
            <a:spLocks noChangeArrowheads="1"/>
          </p:cNvSpPr>
          <p:nvPr/>
        </p:nvSpPr>
        <p:spPr bwMode="auto">
          <a:xfrm>
            <a:off x="533400" y="152401"/>
            <a:ext cx="7696200" cy="830263"/>
          </a:xfrm>
          <a:prstGeom prst="rect">
            <a:avLst/>
          </a:prstGeom>
          <a:noFill/>
          <a:ln w="9525">
            <a:noFill/>
            <a:miter lim="800000"/>
            <a:headEnd/>
            <a:tailEnd/>
          </a:ln>
        </p:spPr>
        <p:txBody>
          <a:bodyPr lIns="91430" tIns="45715" rIns="91430" bIns="45715">
            <a:spAutoFit/>
          </a:bodyPr>
          <a:lstStyle/>
          <a:p>
            <a:pPr algn="ctr"/>
            <a:r>
              <a:rPr lang="en-US" sz="2400" dirty="0">
                <a:latin typeface="Times New Roman" pitchFamily="18" charset="0"/>
                <a:cs typeface="Times New Roman" pitchFamily="18" charset="0"/>
              </a:rPr>
              <a:t>Diurnal variation of population of TRMM VIRS </a:t>
            </a:r>
            <a:r>
              <a:rPr lang="en-US" sz="2400" dirty="0" err="1">
                <a:latin typeface="Times New Roman" pitchFamily="18" charset="0"/>
                <a:cs typeface="Times New Roman" pitchFamily="18" charset="0"/>
              </a:rPr>
              <a:t>congestus</a:t>
            </a:r>
            <a:r>
              <a:rPr lang="en-US" sz="2400" dirty="0">
                <a:latin typeface="Times New Roman" pitchFamily="18" charset="0"/>
                <a:cs typeface="Times New Roman" pitchFamily="18" charset="0"/>
              </a:rPr>
              <a:t> for different regions over Indian monsoon region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gh-low-cloud-ISCCP.eps"/>
          <p:cNvPicPr>
            <a:picLocks noChangeAspect="1"/>
          </p:cNvPicPr>
          <p:nvPr/>
        </p:nvPicPr>
        <p:blipFill>
          <a:blip r:embed="rId2" cstate="print"/>
          <a:srcRect t="66191" r="77427" b="2143"/>
          <a:stretch>
            <a:fillRect/>
          </a:stretch>
        </p:blipFill>
        <p:spPr>
          <a:xfrm rot="5400000">
            <a:off x="2590802" y="-762001"/>
            <a:ext cx="3886199" cy="6629402"/>
          </a:xfrm>
          <a:prstGeom prst="rect">
            <a:avLst/>
          </a:prstGeom>
        </p:spPr>
      </p:pic>
      <p:sp>
        <p:nvSpPr>
          <p:cNvPr id="3" name="TextBox 2"/>
          <p:cNvSpPr txBox="1">
            <a:spLocks noChangeArrowheads="1"/>
          </p:cNvSpPr>
          <p:nvPr/>
        </p:nvSpPr>
        <p:spPr bwMode="auto">
          <a:xfrm>
            <a:off x="1143000" y="152401"/>
            <a:ext cx="7050200" cy="400110"/>
          </a:xfrm>
          <a:prstGeom prst="rect">
            <a:avLst/>
          </a:prstGeom>
          <a:noFill/>
          <a:ln w="9525">
            <a:noFill/>
            <a:miter lim="800000"/>
            <a:headEnd/>
            <a:tailEnd/>
          </a:ln>
        </p:spPr>
        <p:txBody>
          <a:bodyPr wrap="none" lIns="91430" tIns="45715" rIns="91430" bIns="45715">
            <a:spAutoFit/>
          </a:bodyPr>
          <a:lstStyle/>
          <a:p>
            <a:r>
              <a:rPr lang="en-US" b="1" dirty="0" smtClean="0">
                <a:latin typeface="Calibri" pitchFamily="34" charset="0"/>
              </a:rPr>
              <a:t>ISCCP  estimated low cloud (%) </a:t>
            </a:r>
            <a:r>
              <a:rPr lang="en-US" b="1" dirty="0">
                <a:latin typeface="Calibri" pitchFamily="34" charset="0"/>
              </a:rPr>
              <a:t>(black line) and </a:t>
            </a:r>
            <a:r>
              <a:rPr lang="en-US" b="1" dirty="0" smtClean="0">
                <a:latin typeface="Calibri" pitchFamily="34" charset="0"/>
              </a:rPr>
              <a:t>high cloud </a:t>
            </a:r>
            <a:r>
              <a:rPr lang="en-US" sz="2000" b="1" dirty="0" smtClean="0">
                <a:latin typeface="Calibri" pitchFamily="34" charset="0"/>
              </a:rPr>
              <a:t>(%)</a:t>
            </a:r>
            <a:r>
              <a:rPr lang="en-US" b="1" dirty="0" smtClean="0">
                <a:latin typeface="Calibri" pitchFamily="34" charset="0"/>
              </a:rPr>
              <a:t> </a:t>
            </a:r>
            <a:r>
              <a:rPr lang="en-US" b="1" dirty="0">
                <a:latin typeface="Calibri" pitchFamily="34" charset="0"/>
              </a:rPr>
              <a:t>(</a:t>
            </a:r>
            <a:r>
              <a:rPr lang="en-US" b="1" dirty="0">
                <a:solidFill>
                  <a:srgbClr val="FF0000"/>
                </a:solidFill>
                <a:latin typeface="Calibri" pitchFamily="34" charset="0"/>
              </a:rPr>
              <a:t>Red line</a:t>
            </a:r>
            <a:r>
              <a:rPr lang="en-US" b="1" dirty="0">
                <a:latin typeface="Calibri" pitchFamily="34" charset="0"/>
              </a:rPr>
              <a:t>)</a:t>
            </a:r>
            <a:endParaRPr lang="en-US" b="1" baseline="30000" dirty="0">
              <a:latin typeface="Calibri" pitchFamily="34" charset="0"/>
            </a:endParaRPr>
          </a:p>
        </p:txBody>
      </p:sp>
      <p:sp>
        <p:nvSpPr>
          <p:cNvPr id="4" name="TextBox 4"/>
          <p:cNvSpPr txBox="1">
            <a:spLocks noChangeArrowheads="1"/>
          </p:cNvSpPr>
          <p:nvPr/>
        </p:nvSpPr>
        <p:spPr bwMode="auto">
          <a:xfrm>
            <a:off x="7772400" y="6229291"/>
            <a:ext cx="747300" cy="400099"/>
          </a:xfrm>
          <a:prstGeom prst="rect">
            <a:avLst/>
          </a:prstGeom>
          <a:noFill/>
          <a:ln w="12700">
            <a:solidFill>
              <a:schemeClr val="tx1"/>
            </a:solidFill>
            <a:miter lim="800000"/>
            <a:headEnd/>
            <a:tailEnd/>
          </a:ln>
        </p:spPr>
        <p:txBody>
          <a:bodyPr wrap="none" lIns="91430" tIns="45715" rIns="91430" bIns="45715">
            <a:spAutoFit/>
          </a:bodyPr>
          <a:lstStyle/>
          <a:p>
            <a:pPr marL="457153" indent="-457153"/>
            <a:r>
              <a:rPr lang="en-US" sz="2000" b="1" dirty="0">
                <a:latin typeface="Times New Roman" pitchFamily="18" charset="0"/>
                <a:cs typeface="Times New Roman" pitchFamily="18" charset="0"/>
              </a:rPr>
              <a:t>a) </a:t>
            </a:r>
            <a:r>
              <a:rPr lang="en-US" sz="2000" b="1" dirty="0" smtClean="0">
                <a:latin typeface="Times New Roman" pitchFamily="18" charset="0"/>
                <a:cs typeface="Times New Roman" pitchFamily="18" charset="0"/>
              </a:rPr>
              <a:t>CI</a:t>
            </a:r>
            <a:endParaRPr lang="en-US"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3"/>
          <p:cNvSpPr txBox="1">
            <a:spLocks noChangeArrowheads="1"/>
          </p:cNvSpPr>
          <p:nvPr/>
        </p:nvSpPr>
        <p:spPr bwMode="auto">
          <a:xfrm>
            <a:off x="228600" y="228600"/>
            <a:ext cx="2362200" cy="1219200"/>
          </a:xfrm>
          <a:prstGeom prst="rect">
            <a:avLst/>
          </a:prstGeom>
          <a:gradFill rotWithShape="0">
            <a:gsLst>
              <a:gs pos="0">
                <a:srgbClr val="FFEFD1"/>
              </a:gs>
              <a:gs pos="64999">
                <a:srgbClr val="F0EBD5"/>
              </a:gs>
              <a:gs pos="100000">
                <a:srgbClr val="D1C39F"/>
              </a:gs>
            </a:gsLst>
            <a:lin ang="0"/>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fontAlgn="base" hangingPunct="1">
              <a:spcBef>
                <a:spcPct val="0"/>
              </a:spcBef>
              <a:spcAft>
                <a:spcPct val="0"/>
              </a:spcAft>
            </a:pPr>
            <a:r>
              <a:rPr lang="en-US" sz="3600" b="1" smtClean="0">
                <a:solidFill>
                  <a:srgbClr val="0000FF"/>
                </a:solidFill>
                <a:latin typeface="Times New Roman" pitchFamily="18" charset="0"/>
                <a:cs typeface="Times New Roman" pitchFamily="18" charset="0"/>
              </a:rPr>
              <a:t>Model </a:t>
            </a:r>
          </a:p>
          <a:p>
            <a:pPr algn="ctr" defTabSz="914400" eaLnBrk="1" fontAlgn="base" hangingPunct="1">
              <a:spcBef>
                <a:spcPct val="0"/>
              </a:spcBef>
              <a:spcAft>
                <a:spcPct val="0"/>
              </a:spcAft>
            </a:pPr>
            <a:r>
              <a:rPr lang="en-US" sz="3600" b="1" smtClean="0">
                <a:solidFill>
                  <a:srgbClr val="0000FF"/>
                </a:solidFill>
                <a:latin typeface="Times New Roman" pitchFamily="18" charset="0"/>
                <a:cs typeface="Times New Roman" pitchFamily="18" charset="0"/>
              </a:rPr>
              <a:t>Analysis..</a:t>
            </a:r>
          </a:p>
        </p:txBody>
      </p:sp>
      <p:grpSp>
        <p:nvGrpSpPr>
          <p:cNvPr id="2" name="Group 11"/>
          <p:cNvGrpSpPr>
            <a:grpSpLocks/>
          </p:cNvGrpSpPr>
          <p:nvPr/>
        </p:nvGrpSpPr>
        <p:grpSpPr bwMode="auto">
          <a:xfrm>
            <a:off x="152400" y="1828800"/>
            <a:ext cx="2895600" cy="704850"/>
            <a:chOff x="152400" y="1828800"/>
            <a:chExt cx="2895600" cy="704910"/>
          </a:xfrm>
        </p:grpSpPr>
        <p:cxnSp>
          <p:nvCxnSpPr>
            <p:cNvPr id="6" name="Straight Connector 5"/>
            <p:cNvCxnSpPr/>
            <p:nvPr/>
          </p:nvCxnSpPr>
          <p:spPr>
            <a:xfrm>
              <a:off x="152400" y="2057419"/>
              <a:ext cx="10668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354" name="Rectangle 6"/>
            <p:cNvSpPr>
              <a:spLocks noChangeArrowheads="1"/>
            </p:cNvSpPr>
            <p:nvPr/>
          </p:nvSpPr>
          <p:spPr bwMode="auto">
            <a:xfrm>
              <a:off x="1219200" y="1828800"/>
              <a:ext cx="156805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000" b="1" smtClean="0">
                  <a:solidFill>
                    <a:prstClr val="black"/>
                  </a:solidFill>
                  <a:latin typeface="Times New Roman" pitchFamily="18" charset="0"/>
                  <a:cs typeface="Times New Roman" pitchFamily="18" charset="0"/>
                </a:rPr>
                <a:t>CFSv2-T382</a:t>
              </a:r>
              <a:endParaRPr lang="en-US" sz="2000" smtClean="0">
                <a:solidFill>
                  <a:prstClr val="black"/>
                </a:solidFill>
                <a:latin typeface="Times New Roman" pitchFamily="18" charset="0"/>
                <a:cs typeface="Times New Roman" pitchFamily="18" charset="0"/>
              </a:endParaRPr>
            </a:p>
          </p:txBody>
        </p:sp>
        <p:cxnSp>
          <p:nvCxnSpPr>
            <p:cNvPr id="10" name="Straight Connector 9"/>
            <p:cNvCxnSpPr/>
            <p:nvPr/>
          </p:nvCxnSpPr>
          <p:spPr>
            <a:xfrm>
              <a:off x="152400" y="2362245"/>
              <a:ext cx="1066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356" name="TextBox 10"/>
            <p:cNvSpPr txBox="1">
              <a:spLocks noChangeArrowheads="1"/>
            </p:cNvSpPr>
            <p:nvPr/>
          </p:nvSpPr>
          <p:spPr bwMode="auto">
            <a:xfrm>
              <a:off x="1219200" y="2133600"/>
              <a:ext cx="1828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fontAlgn="base" hangingPunct="1">
                <a:spcBef>
                  <a:spcPct val="0"/>
                </a:spcBef>
                <a:spcAft>
                  <a:spcPct val="0"/>
                </a:spcAft>
              </a:pPr>
              <a:r>
                <a:rPr lang="en-US" sz="2000" b="1" smtClean="0">
                  <a:solidFill>
                    <a:prstClr val="black"/>
                  </a:solidFill>
                  <a:latin typeface="Times New Roman" pitchFamily="18" charset="0"/>
                  <a:cs typeface="Times New Roman" pitchFamily="18" charset="0"/>
                </a:rPr>
                <a:t>CFSv2-T126</a:t>
              </a:r>
            </a:p>
          </p:txBody>
        </p:sp>
      </p:grpSp>
      <p:sp>
        <p:nvSpPr>
          <p:cNvPr id="11" name="TextBox 10"/>
          <p:cNvSpPr txBox="1">
            <a:spLocks noChangeArrowheads="1"/>
          </p:cNvSpPr>
          <p:nvPr/>
        </p:nvSpPr>
        <p:spPr bwMode="auto">
          <a:xfrm>
            <a:off x="0" y="2514600"/>
            <a:ext cx="3124200" cy="409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fontAlgn="base" hangingPunct="1">
              <a:spcBef>
                <a:spcPct val="0"/>
              </a:spcBef>
              <a:spcAft>
                <a:spcPct val="0"/>
              </a:spcAft>
              <a:buFont typeface="Wingdings" pitchFamily="2" charset="2"/>
              <a:buChar char="q"/>
            </a:pPr>
            <a:r>
              <a:rPr lang="en-US" sz="2000" b="1" smtClean="0">
                <a:solidFill>
                  <a:srgbClr val="002060"/>
                </a:solidFill>
                <a:latin typeface="Times New Roman" pitchFamily="18" charset="0"/>
                <a:cs typeface="Times New Roman" pitchFamily="18" charset="0"/>
              </a:rPr>
              <a:t> OLR is higher in model</a:t>
            </a:r>
          </a:p>
          <a:p>
            <a:pPr defTabSz="914400" eaLnBrk="1" fontAlgn="base" hangingPunct="1">
              <a:spcBef>
                <a:spcPct val="0"/>
              </a:spcBef>
              <a:spcAft>
                <a:spcPct val="0"/>
              </a:spcAft>
              <a:buFont typeface="Wingdings" pitchFamily="2" charset="2"/>
              <a:buChar char="q"/>
            </a:pPr>
            <a:endParaRPr lang="en-US" sz="2000" b="1" smtClean="0">
              <a:solidFill>
                <a:srgbClr val="002060"/>
              </a:solidFill>
              <a:latin typeface="Times New Roman" pitchFamily="18" charset="0"/>
              <a:cs typeface="Times New Roman" pitchFamily="18" charset="0"/>
            </a:endParaRPr>
          </a:p>
          <a:p>
            <a:pPr defTabSz="914400" eaLnBrk="1" fontAlgn="base" hangingPunct="1">
              <a:spcBef>
                <a:spcPct val="0"/>
              </a:spcBef>
              <a:spcAft>
                <a:spcPct val="0"/>
              </a:spcAft>
              <a:buFont typeface="Wingdings" pitchFamily="2" charset="2"/>
              <a:buChar char="q"/>
            </a:pPr>
            <a:r>
              <a:rPr lang="en-US" sz="2000" b="1" smtClean="0">
                <a:solidFill>
                  <a:srgbClr val="002060"/>
                </a:solidFill>
                <a:latin typeface="Times New Roman" pitchFamily="18" charset="0"/>
                <a:cs typeface="Times New Roman" pitchFamily="18" charset="0"/>
              </a:rPr>
              <a:t> Model precipitates earlier than observation</a:t>
            </a:r>
          </a:p>
          <a:p>
            <a:pPr defTabSz="914400" eaLnBrk="1" fontAlgn="base" hangingPunct="1">
              <a:spcBef>
                <a:spcPct val="0"/>
              </a:spcBef>
              <a:spcAft>
                <a:spcPct val="0"/>
              </a:spcAft>
            </a:pPr>
            <a:endParaRPr lang="en-US" sz="2000" b="1" smtClean="0">
              <a:solidFill>
                <a:srgbClr val="002060"/>
              </a:solidFill>
              <a:latin typeface="Times New Roman" pitchFamily="18" charset="0"/>
              <a:cs typeface="Times New Roman" pitchFamily="18" charset="0"/>
            </a:endParaRPr>
          </a:p>
          <a:p>
            <a:pPr defTabSz="914400" eaLnBrk="1" fontAlgn="base" hangingPunct="1">
              <a:spcBef>
                <a:spcPct val="0"/>
              </a:spcBef>
              <a:spcAft>
                <a:spcPct val="0"/>
              </a:spcAft>
              <a:buFont typeface="Wingdings" pitchFamily="2" charset="2"/>
              <a:buChar char="q"/>
            </a:pPr>
            <a:r>
              <a:rPr lang="en-US" sz="2000" b="1" smtClean="0">
                <a:solidFill>
                  <a:srgbClr val="002060"/>
                </a:solidFill>
                <a:latin typeface="Times New Roman" pitchFamily="18" charset="0"/>
                <a:cs typeface="Times New Roman" pitchFamily="18" charset="0"/>
              </a:rPr>
              <a:t> Cloud water and low cloud peaks later than observation</a:t>
            </a:r>
          </a:p>
          <a:p>
            <a:pPr defTabSz="914400" eaLnBrk="1" fontAlgn="base" hangingPunct="1">
              <a:spcBef>
                <a:spcPct val="0"/>
              </a:spcBef>
              <a:spcAft>
                <a:spcPct val="0"/>
              </a:spcAft>
            </a:pPr>
            <a:endParaRPr lang="en-US" sz="2000" b="1" smtClean="0">
              <a:solidFill>
                <a:srgbClr val="002060"/>
              </a:solidFill>
              <a:latin typeface="Times New Roman" pitchFamily="18" charset="0"/>
              <a:cs typeface="Times New Roman" pitchFamily="18" charset="0"/>
            </a:endParaRPr>
          </a:p>
          <a:p>
            <a:pPr defTabSz="914400" eaLnBrk="1" fontAlgn="base" hangingPunct="1">
              <a:spcBef>
                <a:spcPct val="0"/>
              </a:spcBef>
              <a:spcAft>
                <a:spcPct val="0"/>
              </a:spcAft>
              <a:buFont typeface="Wingdings" pitchFamily="2" charset="2"/>
              <a:buChar char="q"/>
            </a:pPr>
            <a:r>
              <a:rPr lang="en-US" sz="2000" b="1" smtClean="0">
                <a:solidFill>
                  <a:srgbClr val="002060"/>
                </a:solidFill>
                <a:latin typeface="Times New Roman" pitchFamily="18" charset="0"/>
                <a:cs typeface="Times New Roman" pitchFamily="18" charset="0"/>
              </a:rPr>
              <a:t> Cloud ice and high cloud show weak diurnal cycle compared to observation</a:t>
            </a:r>
          </a:p>
        </p:txBody>
      </p:sp>
      <p:grpSp>
        <p:nvGrpSpPr>
          <p:cNvPr id="3" name="Group 45"/>
          <p:cNvGrpSpPr>
            <a:grpSpLocks/>
          </p:cNvGrpSpPr>
          <p:nvPr/>
        </p:nvGrpSpPr>
        <p:grpSpPr bwMode="auto">
          <a:xfrm>
            <a:off x="2819400" y="0"/>
            <a:ext cx="6400800" cy="6802438"/>
            <a:chOff x="2819400" y="0"/>
            <a:chExt cx="6400800" cy="6802438"/>
          </a:xfrm>
        </p:grpSpPr>
        <p:pic>
          <p:nvPicPr>
            <p:cNvPr id="14342" name="Picture 1" descr="for-china-poster-plot-model-vs-obs.eps"/>
            <p:cNvPicPr>
              <a:picLocks noChangeAspect="1"/>
            </p:cNvPicPr>
            <p:nvPr/>
          </p:nvPicPr>
          <p:blipFill>
            <a:blip r:embed="rId2" cstate="print">
              <a:extLst>
                <a:ext uri="{28A0092B-C50C-407E-A947-70E740481C1C}">
                  <a14:useLocalDpi xmlns:a14="http://schemas.microsoft.com/office/drawing/2010/main" xmlns="" val="0"/>
                </a:ext>
              </a:extLst>
            </a:blip>
            <a:srcRect b="4741"/>
            <a:stretch>
              <a:fillRect/>
            </a:stretch>
          </p:blipFill>
          <p:spPr bwMode="auto">
            <a:xfrm>
              <a:off x="2819400" y="0"/>
              <a:ext cx="6400800" cy="680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12"/>
            <p:cNvCxnSpPr/>
            <p:nvPr/>
          </p:nvCxnSpPr>
          <p:spPr>
            <a:xfrm rot="5400000">
              <a:off x="7354094" y="1485106"/>
              <a:ext cx="990600" cy="1588"/>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7620794" y="1372394"/>
              <a:ext cx="1219200" cy="1588"/>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4077494" y="1256506"/>
              <a:ext cx="1447800" cy="1588"/>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3962401" y="1524000"/>
              <a:ext cx="914400" cy="3175"/>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4229894" y="3618706"/>
              <a:ext cx="1143000" cy="1588"/>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4723607" y="3656806"/>
              <a:ext cx="1066800" cy="1587"/>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4839494" y="5980906"/>
              <a:ext cx="838200" cy="1588"/>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4458494" y="6209506"/>
              <a:ext cx="381000" cy="1588"/>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7582694" y="3542506"/>
              <a:ext cx="1295400" cy="1588"/>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7925594" y="5714206"/>
              <a:ext cx="1371600" cy="1588"/>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955778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2"/>
          <p:cNvSpPr txBox="1">
            <a:spLocks noChangeArrowheads="1"/>
          </p:cNvSpPr>
          <p:nvPr/>
        </p:nvSpPr>
        <p:spPr bwMode="auto">
          <a:xfrm>
            <a:off x="838200" y="228600"/>
            <a:ext cx="7848600" cy="800209"/>
          </a:xfrm>
          <a:prstGeom prst="rect">
            <a:avLst/>
          </a:prstGeom>
          <a:noFill/>
          <a:ln w="9525">
            <a:noFill/>
            <a:miter lim="800000"/>
            <a:headEnd/>
            <a:tailEnd/>
          </a:ln>
        </p:spPr>
        <p:txBody>
          <a:bodyPr lIns="91430" tIns="45715" rIns="91430" bIns="45715">
            <a:spAutoFit/>
          </a:bodyPr>
          <a:lstStyle/>
          <a:p>
            <a:pPr algn="ctr"/>
            <a:r>
              <a:rPr lang="en-US" b="1" dirty="0">
                <a:latin typeface="Calibri" pitchFamily="34" charset="0"/>
              </a:rPr>
              <a:t>OMEGA (PaS</a:t>
            </a:r>
            <a:r>
              <a:rPr lang="en-US" b="1" baseline="30000" dirty="0">
                <a:latin typeface="Calibri" pitchFamily="34" charset="0"/>
              </a:rPr>
              <a:t>-1</a:t>
            </a:r>
            <a:r>
              <a:rPr lang="en-US" b="1" dirty="0">
                <a:latin typeface="Calibri" pitchFamily="34" charset="0"/>
              </a:rPr>
              <a:t>)::CFST382 (</a:t>
            </a:r>
            <a:r>
              <a:rPr lang="en-US" b="1" dirty="0">
                <a:solidFill>
                  <a:srgbClr val="FF0000"/>
                </a:solidFill>
                <a:latin typeface="Calibri" pitchFamily="34" charset="0"/>
              </a:rPr>
              <a:t>RED</a:t>
            </a:r>
            <a:r>
              <a:rPr lang="en-US" b="1" dirty="0">
                <a:latin typeface="Calibri" pitchFamily="34" charset="0"/>
              </a:rPr>
              <a:t> line), CFST126 (BLACK line), MERRA (</a:t>
            </a:r>
            <a:r>
              <a:rPr lang="en-US" b="1" dirty="0">
                <a:solidFill>
                  <a:srgbClr val="0000FF"/>
                </a:solidFill>
                <a:latin typeface="Calibri" pitchFamily="34" charset="0"/>
              </a:rPr>
              <a:t> BLUE </a:t>
            </a:r>
            <a:r>
              <a:rPr lang="en-US" b="1" dirty="0">
                <a:latin typeface="Calibri" pitchFamily="34" charset="0"/>
              </a:rPr>
              <a:t>line) </a:t>
            </a:r>
            <a:r>
              <a:rPr lang="en-US" sz="2800" b="1" dirty="0">
                <a:solidFill>
                  <a:srgbClr val="000000"/>
                </a:solidFill>
                <a:latin typeface="Calibri" pitchFamily="34" charset="0"/>
              </a:rPr>
              <a:t>over </a:t>
            </a:r>
            <a:r>
              <a:rPr lang="en-US" sz="2800" b="1" dirty="0">
                <a:solidFill>
                  <a:srgbClr val="FF0000"/>
                </a:solidFill>
                <a:latin typeface="Calibri" pitchFamily="34" charset="0"/>
              </a:rPr>
              <a:t>CI</a:t>
            </a:r>
            <a:endParaRPr lang="en-US" b="1" dirty="0">
              <a:latin typeface="Calibri" pitchFamily="34" charset="0"/>
            </a:endParaRPr>
          </a:p>
        </p:txBody>
      </p:sp>
      <p:pic>
        <p:nvPicPr>
          <p:cNvPr id="21508" name="Picture 4" descr="combined_OMEGA_CI_T126_T382_MERRA.eps"/>
          <p:cNvPicPr>
            <a:picLocks noChangeAspect="1"/>
          </p:cNvPicPr>
          <p:nvPr/>
        </p:nvPicPr>
        <p:blipFill>
          <a:blip r:embed="rId2" cstate="print"/>
          <a:srcRect r="12564"/>
          <a:stretch>
            <a:fillRect/>
          </a:stretch>
        </p:blipFill>
        <p:spPr bwMode="auto">
          <a:xfrm rot="5400000">
            <a:off x="2028825" y="-657225"/>
            <a:ext cx="5105400" cy="8553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152400"/>
            <a:ext cx="7197864" cy="54290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152400" y="5581471"/>
            <a:ext cx="8534400" cy="1200329"/>
          </a:xfrm>
          <a:prstGeom prst="rect">
            <a:avLst/>
          </a:prstGeom>
        </p:spPr>
        <p:txBody>
          <a:bodyPr wrap="square">
            <a:spAutoFit/>
          </a:bodyPr>
          <a:lstStyle/>
          <a:p>
            <a:pPr algn="just"/>
            <a:r>
              <a:rPr lang="en-IN" dirty="0">
                <a:latin typeface="Comic Sans MS" pitchFamily="66" charset="0"/>
              </a:rPr>
              <a:t>Percentage of PDF of rainfall rate over CI from </a:t>
            </a:r>
            <a:r>
              <a:rPr lang="en-IN" b="1" dirty="0">
                <a:latin typeface="Comic Sans MS" pitchFamily="66" charset="0"/>
              </a:rPr>
              <a:t>a </a:t>
            </a:r>
            <a:r>
              <a:rPr lang="en-IN" dirty="0">
                <a:latin typeface="Comic Sans MS" pitchFamily="66" charset="0"/>
              </a:rPr>
              <a:t>TRMM, CFSv2 with </a:t>
            </a:r>
            <a:r>
              <a:rPr lang="en-IN" b="1" dirty="0">
                <a:latin typeface="Comic Sans MS" pitchFamily="66" charset="0"/>
              </a:rPr>
              <a:t>b </a:t>
            </a:r>
            <a:r>
              <a:rPr lang="en-IN" dirty="0">
                <a:latin typeface="Comic Sans MS" pitchFamily="66" charset="0"/>
              </a:rPr>
              <a:t>old SAS at T126 resolution, </a:t>
            </a:r>
            <a:r>
              <a:rPr lang="en-IN" b="1" dirty="0">
                <a:latin typeface="Comic Sans MS" pitchFamily="66" charset="0"/>
              </a:rPr>
              <a:t>c </a:t>
            </a:r>
            <a:r>
              <a:rPr lang="en-IN" dirty="0">
                <a:latin typeface="Comic Sans MS" pitchFamily="66" charset="0"/>
              </a:rPr>
              <a:t>revised SAS at T126 </a:t>
            </a:r>
            <a:r>
              <a:rPr lang="en-IN" dirty="0" smtClean="0">
                <a:latin typeface="Comic Sans MS" pitchFamily="66" charset="0"/>
              </a:rPr>
              <a:t>resolution and </a:t>
            </a:r>
            <a:r>
              <a:rPr lang="en-IN" b="1" dirty="0">
                <a:latin typeface="Comic Sans MS" pitchFamily="66" charset="0"/>
              </a:rPr>
              <a:t>d </a:t>
            </a:r>
            <a:r>
              <a:rPr lang="en-IN" dirty="0">
                <a:latin typeface="Comic Sans MS" pitchFamily="66" charset="0"/>
              </a:rPr>
              <a:t>old SAS at T382 resolution corresponding to the eight octets,0230 IST through 2330 IST at 3-hourly intervals</a:t>
            </a:r>
          </a:p>
        </p:txBody>
      </p:sp>
    </p:spTree>
    <p:extLst>
      <p:ext uri="{BB962C8B-B14F-4D97-AF65-F5344CB8AC3E}">
        <p14:creationId xmlns:p14="http://schemas.microsoft.com/office/powerpoint/2010/main" xmlns="" val="29027483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Box 2"/>
          <p:cNvSpPr txBox="1">
            <a:spLocks noChangeArrowheads="1"/>
          </p:cNvSpPr>
          <p:nvPr/>
        </p:nvSpPr>
        <p:spPr bwMode="auto">
          <a:xfrm>
            <a:off x="3521075" y="5943600"/>
            <a:ext cx="2286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fontAlgn="base" hangingPunct="1">
              <a:spcBef>
                <a:spcPct val="0"/>
              </a:spcBef>
              <a:spcAft>
                <a:spcPct val="0"/>
              </a:spcAft>
            </a:pPr>
            <a:r>
              <a:rPr lang="en-US" sz="2000" smtClean="0">
                <a:solidFill>
                  <a:prstClr val="black"/>
                </a:solidFill>
                <a:latin typeface="Times New Roman" pitchFamily="18" charset="0"/>
                <a:cs typeface="Times New Roman" pitchFamily="18" charset="0"/>
              </a:rPr>
              <a:t>Rain rate (mmhr</a:t>
            </a:r>
            <a:r>
              <a:rPr lang="en-US" sz="2000" baseline="30000" smtClean="0">
                <a:solidFill>
                  <a:prstClr val="black"/>
                </a:solidFill>
                <a:latin typeface="Times New Roman" pitchFamily="18" charset="0"/>
                <a:cs typeface="Times New Roman" pitchFamily="18" charset="0"/>
              </a:rPr>
              <a:t>-1</a:t>
            </a:r>
            <a:r>
              <a:rPr lang="en-US" sz="2000" smtClean="0">
                <a:solidFill>
                  <a:prstClr val="black"/>
                </a:solidFill>
                <a:latin typeface="Times New Roman" pitchFamily="18" charset="0"/>
                <a:cs typeface="Times New Roman" pitchFamily="18" charset="0"/>
              </a:rPr>
              <a:t>)</a:t>
            </a:r>
          </a:p>
        </p:txBody>
      </p:sp>
      <p:sp>
        <p:nvSpPr>
          <p:cNvPr id="15364" name="TextBox 3"/>
          <p:cNvSpPr txBox="1">
            <a:spLocks noChangeArrowheads="1"/>
          </p:cNvSpPr>
          <p:nvPr/>
        </p:nvSpPr>
        <p:spPr bwMode="auto">
          <a:xfrm rot="-5400000">
            <a:off x="-1171575" y="2162175"/>
            <a:ext cx="2743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fontAlgn="base" hangingPunct="1">
              <a:spcBef>
                <a:spcPct val="0"/>
              </a:spcBef>
              <a:spcAft>
                <a:spcPct val="0"/>
              </a:spcAft>
            </a:pPr>
            <a:r>
              <a:rPr lang="en-US" sz="2000" smtClean="0">
                <a:solidFill>
                  <a:prstClr val="black"/>
                </a:solidFill>
                <a:latin typeface="Times New Roman" pitchFamily="18" charset="0"/>
                <a:cs typeface="Times New Roman" pitchFamily="18" charset="0"/>
              </a:rPr>
              <a:t>OLR (Wm</a:t>
            </a:r>
            <a:r>
              <a:rPr lang="en-US" sz="2000" baseline="30000" smtClean="0">
                <a:solidFill>
                  <a:prstClr val="black"/>
                </a:solidFill>
                <a:latin typeface="Times New Roman" pitchFamily="18" charset="0"/>
                <a:cs typeface="Times New Roman" pitchFamily="18" charset="0"/>
              </a:rPr>
              <a:t>-2</a:t>
            </a:r>
            <a:r>
              <a:rPr lang="en-US" sz="2000" smtClean="0">
                <a:solidFill>
                  <a:prstClr val="black"/>
                </a:solidFill>
                <a:latin typeface="Times New Roman" pitchFamily="18" charset="0"/>
                <a:cs typeface="Times New Roman" pitchFamily="18" charset="0"/>
              </a:rPr>
              <a:t>)</a:t>
            </a:r>
          </a:p>
        </p:txBody>
      </p:sp>
      <p:sp>
        <p:nvSpPr>
          <p:cNvPr id="5" name="Up Arrow 4"/>
          <p:cNvSpPr/>
          <p:nvPr/>
        </p:nvSpPr>
        <p:spPr>
          <a:xfrm>
            <a:off x="152400" y="3810000"/>
            <a:ext cx="46038" cy="20574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6" name="Up Arrow 5"/>
          <p:cNvSpPr/>
          <p:nvPr/>
        </p:nvSpPr>
        <p:spPr>
          <a:xfrm rot="5400000">
            <a:off x="2224881" y="5120482"/>
            <a:ext cx="46037" cy="20574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16390" name="TextBox 6"/>
          <p:cNvSpPr txBox="1">
            <a:spLocks noChangeArrowheads="1"/>
          </p:cNvSpPr>
          <p:nvPr/>
        </p:nvSpPr>
        <p:spPr bwMode="auto">
          <a:xfrm>
            <a:off x="1371600" y="304800"/>
            <a:ext cx="5029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fontAlgn="base" hangingPunct="1">
              <a:spcBef>
                <a:spcPct val="0"/>
              </a:spcBef>
              <a:spcAft>
                <a:spcPct val="0"/>
              </a:spcAft>
            </a:pPr>
            <a:r>
              <a:rPr lang="en-US" sz="2400" b="1" smtClean="0">
                <a:solidFill>
                  <a:srgbClr val="FF0000"/>
                </a:solidFill>
                <a:latin typeface="Comic Sans MS" pitchFamily="66" charset="0"/>
                <a:cs typeface="Times New Roman" pitchFamily="18" charset="0"/>
              </a:rPr>
              <a:t>Scatter plot: OLR vs Rainfall </a:t>
            </a:r>
          </a:p>
        </p:txBody>
      </p:sp>
      <p:sp>
        <p:nvSpPr>
          <p:cNvPr id="9" name="TextBox 8"/>
          <p:cNvSpPr txBox="1">
            <a:spLocks noChangeArrowheads="1"/>
          </p:cNvSpPr>
          <p:nvPr/>
        </p:nvSpPr>
        <p:spPr bwMode="auto">
          <a:xfrm>
            <a:off x="6858000" y="1447800"/>
            <a:ext cx="2286000"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fontAlgn="base" hangingPunct="1">
              <a:spcBef>
                <a:spcPct val="0"/>
              </a:spcBef>
              <a:spcAft>
                <a:spcPct val="0"/>
              </a:spcAft>
              <a:buFont typeface="Wingdings" pitchFamily="2" charset="2"/>
              <a:buChar char="Ø"/>
            </a:pPr>
            <a:r>
              <a:rPr lang="en-US" sz="2000" b="1" smtClean="0">
                <a:solidFill>
                  <a:prstClr val="black"/>
                </a:solidFill>
                <a:latin typeface="Times New Roman" pitchFamily="18" charset="0"/>
                <a:cs typeface="Times New Roman" pitchFamily="18" charset="0"/>
              </a:rPr>
              <a:t> Observation shows deepening of convection in the afternoon hours.</a:t>
            </a:r>
          </a:p>
          <a:p>
            <a:pPr defTabSz="914400" eaLnBrk="1" fontAlgn="base" hangingPunct="1">
              <a:spcBef>
                <a:spcPct val="0"/>
              </a:spcBef>
              <a:spcAft>
                <a:spcPct val="0"/>
              </a:spcAft>
            </a:pPr>
            <a:endParaRPr lang="en-US" sz="2000" b="1" smtClean="0">
              <a:solidFill>
                <a:prstClr val="black"/>
              </a:solidFill>
              <a:latin typeface="Times New Roman" pitchFamily="18" charset="0"/>
              <a:cs typeface="Times New Roman" pitchFamily="18" charset="0"/>
            </a:endParaRPr>
          </a:p>
          <a:p>
            <a:pPr defTabSz="914400" eaLnBrk="1" fontAlgn="base" hangingPunct="1">
              <a:spcBef>
                <a:spcPct val="0"/>
              </a:spcBef>
              <a:spcAft>
                <a:spcPct val="0"/>
              </a:spcAft>
              <a:buFont typeface="Wingdings" pitchFamily="2" charset="2"/>
              <a:buChar char="Ø"/>
            </a:pPr>
            <a:r>
              <a:rPr lang="en-US" sz="2000" b="1" smtClean="0">
                <a:solidFill>
                  <a:prstClr val="black"/>
                </a:solidFill>
                <a:latin typeface="Times New Roman" pitchFamily="18" charset="0"/>
                <a:cs typeface="Times New Roman" pitchFamily="18" charset="0"/>
              </a:rPr>
              <a:t> Model simulated convection is shallower for all the times.</a:t>
            </a:r>
          </a:p>
        </p:txBody>
      </p:sp>
      <p:grpSp>
        <p:nvGrpSpPr>
          <p:cNvPr id="2" name="Group 75"/>
          <p:cNvGrpSpPr>
            <a:grpSpLocks/>
          </p:cNvGrpSpPr>
          <p:nvPr/>
        </p:nvGrpSpPr>
        <p:grpSpPr bwMode="auto">
          <a:xfrm>
            <a:off x="339725" y="914400"/>
            <a:ext cx="6442075" cy="5121275"/>
            <a:chOff x="339725" y="914400"/>
            <a:chExt cx="6442075" cy="5121275"/>
          </a:xfrm>
        </p:grpSpPr>
        <p:pic>
          <p:nvPicPr>
            <p:cNvPr id="16396" name="Picture 1" descr="scatter_plot_CI.eps"/>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1000125" y="254000"/>
              <a:ext cx="5121275" cy="644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6" name="Straight Connector 25"/>
            <p:cNvCxnSpPr/>
            <p:nvPr/>
          </p:nvCxnSpPr>
          <p:spPr>
            <a:xfrm>
              <a:off x="609600" y="2133600"/>
              <a:ext cx="6096000" cy="1588"/>
            </a:xfrm>
            <a:prstGeom prst="line">
              <a:avLst/>
            </a:prstGeom>
            <a:ln w="22225">
              <a:solidFill>
                <a:srgbClr val="05AB38"/>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09600" y="5257800"/>
              <a:ext cx="6096000" cy="1588"/>
            </a:xfrm>
            <a:prstGeom prst="line">
              <a:avLst/>
            </a:prstGeom>
            <a:ln w="22225">
              <a:solidFill>
                <a:srgbClr val="05AB38"/>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09600" y="3657600"/>
              <a:ext cx="6096000" cy="1588"/>
            </a:xfrm>
            <a:prstGeom prst="line">
              <a:avLst/>
            </a:prstGeom>
            <a:ln w="22225">
              <a:solidFill>
                <a:srgbClr val="05AB38"/>
              </a:solidFill>
              <a:prstDash val="sysDash"/>
            </a:ln>
          </p:spPr>
          <p:style>
            <a:lnRef idx="1">
              <a:schemeClr val="accent1"/>
            </a:lnRef>
            <a:fillRef idx="0">
              <a:schemeClr val="accent1"/>
            </a:fillRef>
            <a:effectRef idx="0">
              <a:schemeClr val="accent1"/>
            </a:effectRef>
            <a:fontRef idx="minor">
              <a:schemeClr val="tx1"/>
            </a:fontRef>
          </p:style>
        </p:cxnSp>
      </p:grpSp>
      <p:grpSp>
        <p:nvGrpSpPr>
          <p:cNvPr id="3" name="Group 79"/>
          <p:cNvGrpSpPr>
            <a:grpSpLocks/>
          </p:cNvGrpSpPr>
          <p:nvPr/>
        </p:nvGrpSpPr>
        <p:grpSpPr bwMode="auto">
          <a:xfrm>
            <a:off x="6858000" y="5257800"/>
            <a:ext cx="1905000" cy="400050"/>
            <a:chOff x="6858000" y="5257800"/>
            <a:chExt cx="1905000" cy="400110"/>
          </a:xfrm>
        </p:grpSpPr>
        <p:sp>
          <p:nvSpPr>
            <p:cNvPr id="16394" name="TextBox 76"/>
            <p:cNvSpPr txBox="1">
              <a:spLocks noChangeArrowheads="1"/>
            </p:cNvSpPr>
            <p:nvPr/>
          </p:nvSpPr>
          <p:spPr bwMode="auto">
            <a:xfrm>
              <a:off x="7391400" y="5257800"/>
              <a:ext cx="1371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fontAlgn="base" hangingPunct="1">
                <a:spcBef>
                  <a:spcPct val="0"/>
                </a:spcBef>
                <a:spcAft>
                  <a:spcPct val="0"/>
                </a:spcAft>
              </a:pPr>
              <a:r>
                <a:rPr lang="en-US" sz="2000" b="1" smtClean="0">
                  <a:solidFill>
                    <a:srgbClr val="05AB38"/>
                  </a:solidFill>
                </a:rPr>
                <a:t>230 Wm</a:t>
              </a:r>
              <a:r>
                <a:rPr lang="en-US" sz="2000" b="1" baseline="30000" smtClean="0">
                  <a:solidFill>
                    <a:srgbClr val="05AB38"/>
                  </a:solidFill>
                </a:rPr>
                <a:t>-2</a:t>
              </a:r>
            </a:p>
          </p:txBody>
        </p:sp>
        <p:cxnSp>
          <p:nvCxnSpPr>
            <p:cNvPr id="79" name="Straight Connector 78"/>
            <p:cNvCxnSpPr/>
            <p:nvPr/>
          </p:nvCxnSpPr>
          <p:spPr>
            <a:xfrm>
              <a:off x="6858000" y="5410223"/>
              <a:ext cx="533400" cy="1588"/>
            </a:xfrm>
            <a:prstGeom prst="line">
              <a:avLst/>
            </a:prstGeom>
            <a:ln w="22225">
              <a:solidFill>
                <a:srgbClr val="05AB38"/>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865101800"/>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additive="base">
                                        <p:cTn id="7" dur="1000" fill="hold"/>
                                        <p:tgtEl>
                                          <p:spTgt spid="15364"/>
                                        </p:tgtEl>
                                        <p:attrNameLst>
                                          <p:attrName>ppt_x</p:attrName>
                                        </p:attrNameLst>
                                      </p:cBhvr>
                                      <p:tavLst>
                                        <p:tav tm="0">
                                          <p:val>
                                            <p:strVal val="#ppt_x"/>
                                          </p:val>
                                        </p:tav>
                                        <p:tav tm="100000">
                                          <p:val>
                                            <p:strVal val="#ppt_x"/>
                                          </p:val>
                                        </p:tav>
                                      </p:tavLst>
                                    </p:anim>
                                    <p:anim calcmode="lin" valueType="num">
                                      <p:cBhvr additive="base">
                                        <p:cTn id="8" dur="1000" fill="hold"/>
                                        <p:tgtEl>
                                          <p:spTgt spid="153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ppt_x"/>
                                          </p:val>
                                        </p:tav>
                                        <p:tav tm="100000">
                                          <p:val>
                                            <p:strVal val="#ppt_x"/>
                                          </p:val>
                                        </p:tav>
                                      </p:tavLst>
                                    </p:anim>
                                    <p:anim calcmode="lin" valueType="num">
                                      <p:cBhvr additive="base">
                                        <p:cTn id="16" dur="10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363"/>
                                        </p:tgtEl>
                                        <p:attrNameLst>
                                          <p:attrName>style.visibility</p:attrName>
                                        </p:attrNameLst>
                                      </p:cBhvr>
                                      <p:to>
                                        <p:strVal val="visible"/>
                                      </p:to>
                                    </p:set>
                                    <p:anim calcmode="lin" valueType="num">
                                      <p:cBhvr additive="base">
                                        <p:cTn id="19" dur="1000" fill="hold"/>
                                        <p:tgtEl>
                                          <p:spTgt spid="15363"/>
                                        </p:tgtEl>
                                        <p:attrNameLst>
                                          <p:attrName>ppt_x</p:attrName>
                                        </p:attrNameLst>
                                      </p:cBhvr>
                                      <p:tavLst>
                                        <p:tav tm="0">
                                          <p:val>
                                            <p:strVal val="#ppt_x"/>
                                          </p:val>
                                        </p:tav>
                                        <p:tav tm="100000">
                                          <p:val>
                                            <p:strVal val="#ppt_x"/>
                                          </p:val>
                                        </p:tav>
                                      </p:tavLst>
                                    </p:anim>
                                    <p:anim calcmode="lin" valueType="num">
                                      <p:cBhvr additive="base">
                                        <p:cTn id="20" dur="1000" fill="hold"/>
                                        <p:tgtEl>
                                          <p:spTgt spid="1536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1000" fill="hold"/>
                                        <p:tgtEl>
                                          <p:spTgt spid="2"/>
                                        </p:tgtEl>
                                        <p:attrNameLst>
                                          <p:attrName>ppt_x</p:attrName>
                                        </p:attrNameLst>
                                      </p:cBhvr>
                                      <p:tavLst>
                                        <p:tav tm="0">
                                          <p:val>
                                            <p:strVal val="#ppt_x"/>
                                          </p:val>
                                        </p:tav>
                                        <p:tav tm="100000">
                                          <p:val>
                                            <p:strVal val="#ppt_x"/>
                                          </p:val>
                                        </p:tav>
                                      </p:tavLst>
                                    </p:anim>
                                    <p:anim calcmode="lin" valueType="num">
                                      <p:cBhvr additive="base">
                                        <p:cTn id="24" dur="10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ppt_x"/>
                                          </p:val>
                                        </p:tav>
                                        <p:tav tm="100000">
                                          <p:val>
                                            <p:strVal val="#ppt_x"/>
                                          </p:val>
                                        </p:tav>
                                      </p:tavLst>
                                    </p:anim>
                                    <p:anim calcmode="lin" valueType="num">
                                      <p:cBhvr additive="base">
                                        <p:cTn id="28" dur="10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1000" fill="hold"/>
                                        <p:tgtEl>
                                          <p:spTgt spid="3"/>
                                        </p:tgtEl>
                                        <p:attrNameLst>
                                          <p:attrName>ppt_x</p:attrName>
                                        </p:attrNameLst>
                                      </p:cBhvr>
                                      <p:tavLst>
                                        <p:tav tm="0">
                                          <p:val>
                                            <p:strVal val="#ppt_x"/>
                                          </p:val>
                                        </p:tav>
                                        <p:tav tm="100000">
                                          <p:val>
                                            <p:strVal val="#ppt_x"/>
                                          </p:val>
                                        </p:tav>
                                      </p:tavLst>
                                    </p:anim>
                                    <p:anim calcmode="lin" valueType="num">
                                      <p:cBhvr additive="base">
                                        <p:cTn id="3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15364" grpId="0"/>
      <p:bldP spid="5" grpId="0" animBg="1"/>
      <p:bldP spid="6"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76200" y="41765"/>
            <a:ext cx="6028316" cy="4528246"/>
          </a:xfrm>
          <a:prstGeom prst="rect">
            <a:avLst/>
          </a:prstGeom>
          <a:noFill/>
          <a:ln w="9525">
            <a:noFill/>
            <a:miter lim="800000"/>
            <a:headEnd/>
            <a:tailEnd/>
          </a:ln>
        </p:spPr>
      </p:pic>
      <p:pic>
        <p:nvPicPr>
          <p:cNvPr id="230401" name="Picture 1" descr="E:\IIT-Bombay\grid scale.jpg"/>
          <p:cNvPicPr>
            <a:picLocks noChangeAspect="1" noChangeArrowheads="1"/>
          </p:cNvPicPr>
          <p:nvPr/>
        </p:nvPicPr>
        <p:blipFill>
          <a:blip r:embed="rId3" cstate="print"/>
          <a:srcRect/>
          <a:stretch>
            <a:fillRect/>
          </a:stretch>
        </p:blipFill>
        <p:spPr bwMode="auto">
          <a:xfrm>
            <a:off x="2895600" y="4604165"/>
            <a:ext cx="6270952" cy="2250891"/>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p:cNvPicPr>
            <a:picLocks noChangeAspect="1" noChangeArrowheads="1"/>
          </p:cNvPicPr>
          <p:nvPr/>
        </p:nvPicPr>
        <p:blipFill>
          <a:blip r:embed="rId2" cstate="print"/>
          <a:srcRect r="3754"/>
          <a:stretch>
            <a:fillRect/>
          </a:stretch>
        </p:blipFill>
        <p:spPr bwMode="auto">
          <a:xfrm>
            <a:off x="0" y="152400"/>
            <a:ext cx="8153400" cy="5410200"/>
          </a:xfrm>
          <a:prstGeom prst="rect">
            <a:avLst/>
          </a:prstGeom>
          <a:noFill/>
          <a:ln w="9525">
            <a:noFill/>
            <a:miter lim="800000"/>
            <a:headEnd/>
            <a:tailEnd/>
          </a:ln>
        </p:spPr>
      </p:pic>
      <p:sp>
        <p:nvSpPr>
          <p:cNvPr id="3" name="Rectangle 2"/>
          <p:cNvSpPr/>
          <p:nvPr/>
        </p:nvSpPr>
        <p:spPr>
          <a:xfrm>
            <a:off x="0" y="5534561"/>
            <a:ext cx="8991600" cy="1323439"/>
          </a:xfrm>
          <a:prstGeom prst="rect">
            <a:avLst/>
          </a:prstGeom>
        </p:spPr>
        <p:txBody>
          <a:bodyPr wrap="square">
            <a:spAutoFit/>
          </a:bodyPr>
          <a:lstStyle/>
          <a:p>
            <a:pPr algn="just"/>
            <a:r>
              <a:rPr lang="en-IN" sz="1600" dirty="0" smtClean="0">
                <a:latin typeface="Comic Sans MS" pitchFamily="66" charset="0"/>
              </a:rPr>
              <a:t>a Ratio of synoptic scale (2–10 day </a:t>
            </a:r>
            <a:r>
              <a:rPr lang="en-IN" sz="1600" dirty="0" err="1" smtClean="0">
                <a:latin typeface="Comic Sans MS" pitchFamily="66" charset="0"/>
              </a:rPr>
              <a:t>bandpassed</a:t>
            </a:r>
            <a:r>
              <a:rPr lang="en-IN" sz="1600" dirty="0" smtClean="0">
                <a:latin typeface="Comic Sans MS" pitchFamily="66" charset="0"/>
              </a:rPr>
              <a:t>) variance to total variance in GPCP; b ratio of ISO scale (10–90 day </a:t>
            </a:r>
            <a:r>
              <a:rPr lang="en-IN" sz="1600" dirty="0" err="1" smtClean="0">
                <a:latin typeface="Comic Sans MS" pitchFamily="66" charset="0"/>
              </a:rPr>
              <a:t>bandpassed</a:t>
            </a:r>
            <a:r>
              <a:rPr lang="en-IN" sz="1600" dirty="0" smtClean="0">
                <a:latin typeface="Comic Sans MS" pitchFamily="66" charset="0"/>
              </a:rPr>
              <a:t>) variance to total variance in GPCP; c ratio of ISO scale variance to synoptic scale variance in GPCP; d ratio of synoptic scale variance to total variance inCFSv2. e Ratio of ISO scale variance to total variance in CFSv2; f ratio of ISO scale variance to synoptic scale variance in CFSv2 (the values are given in percentage)</a:t>
            </a:r>
            <a:endParaRPr lang="en-IN" sz="1600" dirty="0">
              <a:latin typeface="Comic Sans MS" pitchFamily="66" charset="0"/>
            </a:endParaRPr>
          </a:p>
        </p:txBody>
      </p:sp>
      <p:sp>
        <p:nvSpPr>
          <p:cNvPr id="4" name="TextBox 3"/>
          <p:cNvSpPr txBox="1"/>
          <p:nvPr/>
        </p:nvSpPr>
        <p:spPr>
          <a:xfrm>
            <a:off x="8153400" y="838200"/>
            <a:ext cx="990600" cy="830997"/>
          </a:xfrm>
          <a:prstGeom prst="rect">
            <a:avLst/>
          </a:prstGeom>
          <a:noFill/>
        </p:spPr>
        <p:txBody>
          <a:bodyPr wrap="square" rtlCol="0">
            <a:spAutoFit/>
          </a:bodyPr>
          <a:lstStyle/>
          <a:p>
            <a:r>
              <a:rPr lang="en-US" sz="1600" dirty="0" err="1" smtClean="0">
                <a:solidFill>
                  <a:srgbClr val="0000FF"/>
                </a:solidFill>
              </a:rPr>
              <a:t>Goswami</a:t>
            </a:r>
            <a:r>
              <a:rPr lang="en-US" sz="1600" dirty="0" smtClean="0">
                <a:solidFill>
                  <a:srgbClr val="0000FF"/>
                </a:solidFill>
              </a:rPr>
              <a:t> et al. 2014</a:t>
            </a:r>
            <a:endParaRPr lang="en-IN" sz="1600" dirty="0">
              <a:solidFill>
                <a:srgbClr val="0000FF"/>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Box 2"/>
          <p:cNvSpPr txBox="1">
            <a:spLocks noChangeArrowheads="1"/>
          </p:cNvSpPr>
          <p:nvPr/>
        </p:nvSpPr>
        <p:spPr bwMode="auto">
          <a:xfrm>
            <a:off x="-59040" y="41765"/>
            <a:ext cx="8985601" cy="707642"/>
          </a:xfrm>
          <a:prstGeom prst="rect">
            <a:avLst/>
          </a:prstGeom>
          <a:noFill/>
          <a:ln w="9525">
            <a:noFill/>
            <a:miter lim="800000"/>
            <a:headEnd/>
            <a:tailEnd/>
          </a:ln>
        </p:spPr>
        <p:txBody>
          <a:bodyPr lIns="91193" tIns="45599" rIns="91193" bIns="45599">
            <a:spAutoFit/>
          </a:bodyPr>
          <a:lstStyle/>
          <a:p>
            <a:pPr defTabSz="828013">
              <a:spcBef>
                <a:spcPct val="0"/>
              </a:spcBef>
            </a:pPr>
            <a:r>
              <a:rPr lang="en-US" sz="2000" b="1" dirty="0">
                <a:solidFill>
                  <a:srgbClr val="000000"/>
                </a:solidFill>
                <a:latin typeface="Calibri" pitchFamily="34" charset="0"/>
                <a:cs typeface="Arial" pitchFamily="34" charset="0"/>
              </a:rPr>
              <a:t>CFST382 (</a:t>
            </a:r>
            <a:r>
              <a:rPr lang="en-US" sz="2000" b="1" dirty="0">
                <a:solidFill>
                  <a:srgbClr val="FF0000"/>
                </a:solidFill>
                <a:latin typeface="Calibri" pitchFamily="34" charset="0"/>
                <a:cs typeface="Arial" pitchFamily="34" charset="0"/>
              </a:rPr>
              <a:t>RED</a:t>
            </a:r>
            <a:r>
              <a:rPr lang="en-US" sz="2000" b="1" dirty="0">
                <a:solidFill>
                  <a:srgbClr val="000000"/>
                </a:solidFill>
                <a:latin typeface="Calibri" pitchFamily="34" charset="0"/>
                <a:cs typeface="Arial" pitchFamily="34" charset="0"/>
              </a:rPr>
              <a:t> line), CFST126 (BLACK line), TRMM &amp; MERRA (</a:t>
            </a:r>
            <a:r>
              <a:rPr lang="en-US" sz="2000" b="1" dirty="0">
                <a:solidFill>
                  <a:srgbClr val="0000FF"/>
                </a:solidFill>
                <a:latin typeface="Calibri" pitchFamily="34" charset="0"/>
                <a:cs typeface="Arial" pitchFamily="34" charset="0"/>
              </a:rPr>
              <a:t>Dotted BLUE </a:t>
            </a:r>
            <a:r>
              <a:rPr lang="en-US" sz="2000" b="1" dirty="0">
                <a:solidFill>
                  <a:srgbClr val="000000"/>
                </a:solidFill>
                <a:latin typeface="Calibri" pitchFamily="34" charset="0"/>
                <a:cs typeface="Arial" pitchFamily="34" charset="0"/>
              </a:rPr>
              <a:t>line) </a:t>
            </a:r>
          </a:p>
          <a:p>
            <a:pPr defTabSz="828013">
              <a:spcBef>
                <a:spcPct val="0"/>
              </a:spcBef>
            </a:pPr>
            <a:r>
              <a:rPr lang="en-US" sz="2000" b="1" dirty="0">
                <a:solidFill>
                  <a:srgbClr val="000000"/>
                </a:solidFill>
                <a:latin typeface="Calibri" pitchFamily="34" charset="0"/>
                <a:cs typeface="Arial" pitchFamily="34" charset="0"/>
                <a:hlinkClick r:id="rId2" action="ppaction://hlinksldjump"/>
              </a:rPr>
              <a:t>OLR (INSAT)</a:t>
            </a:r>
            <a:r>
              <a:rPr lang="en-US" sz="2000" b="1" dirty="0">
                <a:solidFill>
                  <a:srgbClr val="000000"/>
                </a:solidFill>
                <a:latin typeface="Calibri" pitchFamily="34" charset="0"/>
                <a:cs typeface="Arial" pitchFamily="34" charset="0"/>
                <a:hlinkClick r:id="rId3" action="ppaction://hlinksldjump"/>
              </a:rPr>
              <a:t> </a:t>
            </a:r>
            <a:r>
              <a:rPr lang="en-US" sz="2000" b="1" dirty="0">
                <a:solidFill>
                  <a:srgbClr val="000000"/>
                </a:solidFill>
                <a:latin typeface="Calibri" pitchFamily="34" charset="0"/>
                <a:cs typeface="Arial" pitchFamily="34" charset="0"/>
              </a:rPr>
              <a:t>from </a:t>
            </a:r>
            <a:r>
              <a:rPr lang="en-US" sz="2000" b="1" dirty="0" err="1">
                <a:solidFill>
                  <a:srgbClr val="0000FF"/>
                </a:solidFill>
                <a:latin typeface="Calibri" pitchFamily="34" charset="0"/>
                <a:cs typeface="Arial" pitchFamily="34" charset="0"/>
              </a:rPr>
              <a:t>Mahakur</a:t>
            </a:r>
            <a:r>
              <a:rPr lang="en-US" sz="2000" b="1" dirty="0">
                <a:solidFill>
                  <a:srgbClr val="0000FF"/>
                </a:solidFill>
                <a:latin typeface="Calibri" pitchFamily="34" charset="0"/>
                <a:cs typeface="Arial" pitchFamily="34" charset="0"/>
              </a:rPr>
              <a:t> et al.</a:t>
            </a:r>
            <a:r>
              <a:rPr lang="en-US" sz="2000" b="1" dirty="0">
                <a:solidFill>
                  <a:srgbClr val="0000FF"/>
                </a:solidFill>
                <a:latin typeface="Comic Sans MS" pitchFamily="66" charset="0"/>
                <a:cs typeface="Arial" pitchFamily="34" charset="0"/>
              </a:rPr>
              <a:t> </a:t>
            </a:r>
          </a:p>
        </p:txBody>
      </p:sp>
      <p:pic>
        <p:nvPicPr>
          <p:cNvPr id="96259" name="Picture 2"/>
          <p:cNvPicPr>
            <a:picLocks noChangeAspect="1" noChangeArrowheads="1"/>
          </p:cNvPicPr>
          <p:nvPr/>
        </p:nvPicPr>
        <p:blipFill>
          <a:blip r:embed="rId4" cstate="print"/>
          <a:srcRect/>
          <a:stretch>
            <a:fillRect/>
          </a:stretch>
        </p:blipFill>
        <p:spPr bwMode="auto">
          <a:xfrm>
            <a:off x="5448960" y="1147801"/>
            <a:ext cx="3703680" cy="4121713"/>
          </a:xfrm>
          <a:prstGeom prst="rect">
            <a:avLst/>
          </a:prstGeom>
          <a:noFill/>
          <a:ln w="9525" algn="ctr">
            <a:noFill/>
            <a:miter lim="800000"/>
            <a:headEnd/>
            <a:tailEnd/>
          </a:ln>
          <a:effectLst/>
        </p:spPr>
      </p:pic>
      <p:sp>
        <p:nvSpPr>
          <p:cNvPr id="96260" name="TextBox 1"/>
          <p:cNvSpPr txBox="1">
            <a:spLocks noChangeArrowheads="1"/>
          </p:cNvSpPr>
          <p:nvPr/>
        </p:nvSpPr>
        <p:spPr bwMode="auto">
          <a:xfrm>
            <a:off x="6852960" y="6460518"/>
            <a:ext cx="2211840" cy="329775"/>
          </a:xfrm>
          <a:prstGeom prst="rect">
            <a:avLst/>
          </a:prstGeom>
          <a:noFill/>
          <a:ln w="9525">
            <a:noFill/>
            <a:miter lim="800000"/>
            <a:headEnd/>
            <a:tailEnd/>
          </a:ln>
        </p:spPr>
        <p:txBody>
          <a:bodyPr lIns="82746" tIns="41373" rIns="82746" bIns="41373">
            <a:spAutoFit/>
          </a:bodyPr>
          <a:lstStyle/>
          <a:p>
            <a:pPr defTabSz="828013"/>
            <a:r>
              <a:rPr lang="en-US" sz="1600" dirty="0">
                <a:latin typeface="Comic Sans MS" pitchFamily="66" charset="0"/>
              </a:rPr>
              <a:t>Wall et al., 2013</a:t>
            </a:r>
            <a:endParaRPr lang="en-IN" sz="1600" dirty="0">
              <a:latin typeface="Comic Sans MS" pitchFamily="66" charset="0"/>
            </a:endParaRPr>
          </a:p>
        </p:txBody>
      </p:sp>
      <p:sp>
        <p:nvSpPr>
          <p:cNvPr id="96261" name="Rectangle 2"/>
          <p:cNvSpPr>
            <a:spLocks noChangeArrowheads="1"/>
          </p:cNvSpPr>
          <p:nvPr/>
        </p:nvSpPr>
        <p:spPr bwMode="auto">
          <a:xfrm>
            <a:off x="5539681" y="5354482"/>
            <a:ext cx="3630240" cy="1237716"/>
          </a:xfrm>
          <a:prstGeom prst="rect">
            <a:avLst/>
          </a:prstGeom>
          <a:noFill/>
          <a:ln w="9525">
            <a:noFill/>
            <a:miter lim="800000"/>
            <a:headEnd/>
            <a:tailEnd/>
          </a:ln>
        </p:spPr>
        <p:txBody>
          <a:bodyPr lIns="82746" tIns="41373" rIns="82746" bIns="41373">
            <a:spAutoFit/>
          </a:bodyPr>
          <a:lstStyle/>
          <a:p>
            <a:pPr algn="just" defTabSz="826572"/>
            <a:r>
              <a:rPr lang="en-IN" sz="1500" b="1" dirty="0">
                <a:latin typeface="Comic Sans MS" pitchFamily="66" charset="0"/>
              </a:rPr>
              <a:t>Diurnal variation of population of TRMM VIRS </a:t>
            </a:r>
            <a:r>
              <a:rPr lang="en-IN" sz="1500" b="1" dirty="0" err="1">
                <a:latin typeface="Comic Sans MS" pitchFamily="66" charset="0"/>
              </a:rPr>
              <a:t>congestus</a:t>
            </a:r>
            <a:r>
              <a:rPr lang="en-IN" sz="1500" b="1" dirty="0">
                <a:latin typeface="Comic Sans MS" pitchFamily="66" charset="0"/>
              </a:rPr>
              <a:t> for different regions. The black dashed lines indicate the times of </a:t>
            </a:r>
            <a:r>
              <a:rPr lang="en-IN" sz="1500" b="1" dirty="0" err="1">
                <a:latin typeface="Comic Sans MS" pitchFamily="66" charset="0"/>
              </a:rPr>
              <a:t>CloudSat</a:t>
            </a:r>
            <a:r>
              <a:rPr lang="en-IN" sz="1500" b="1" dirty="0">
                <a:latin typeface="Comic Sans MS" pitchFamily="66" charset="0"/>
              </a:rPr>
              <a:t> overpass.</a:t>
            </a:r>
          </a:p>
        </p:txBody>
      </p:sp>
      <p:sp>
        <p:nvSpPr>
          <p:cNvPr id="96262" name="TextBox 3"/>
          <p:cNvSpPr txBox="1">
            <a:spLocks noChangeArrowheads="1"/>
          </p:cNvSpPr>
          <p:nvPr/>
        </p:nvSpPr>
        <p:spPr bwMode="auto">
          <a:xfrm>
            <a:off x="148320" y="6603094"/>
            <a:ext cx="1520640" cy="360553"/>
          </a:xfrm>
          <a:prstGeom prst="rect">
            <a:avLst/>
          </a:prstGeom>
          <a:noFill/>
          <a:ln w="9525">
            <a:noFill/>
            <a:miter lim="800000"/>
            <a:headEnd/>
            <a:tailEnd/>
          </a:ln>
        </p:spPr>
        <p:txBody>
          <a:bodyPr lIns="82746" tIns="41373" rIns="82746" bIns="41373">
            <a:spAutoFit/>
          </a:bodyPr>
          <a:lstStyle/>
          <a:p>
            <a:pPr defTabSz="828013"/>
            <a:r>
              <a:rPr lang="en-US" b="1" dirty="0">
                <a:solidFill>
                  <a:srgbClr val="0000FF"/>
                </a:solidFill>
              </a:rPr>
              <a:t>Malay et al.</a:t>
            </a:r>
            <a:endParaRPr lang="en-IN" b="1" dirty="0">
              <a:solidFill>
                <a:srgbClr val="0000FF"/>
              </a:solidFill>
            </a:endParaRPr>
          </a:p>
        </p:txBody>
      </p:sp>
      <p:pic>
        <p:nvPicPr>
          <p:cNvPr id="96263" name="Picture 8" descr="D:\Annual-review-2013\combined_OLR_rain_CWMR_CIMR_CI_NEI.eps"/>
          <p:cNvPicPr>
            <a:picLocks noChangeAspect="1" noChangeArrowheads="1"/>
          </p:cNvPicPr>
          <p:nvPr/>
        </p:nvPicPr>
        <p:blipFill>
          <a:blip r:embed="rId5" cstate="print"/>
          <a:srcRect/>
          <a:stretch>
            <a:fillRect/>
          </a:stretch>
        </p:blipFill>
        <p:spPr bwMode="auto">
          <a:xfrm>
            <a:off x="79200" y="704234"/>
            <a:ext cx="5114880" cy="5904620"/>
          </a:xfrm>
          <a:prstGeom prst="rect">
            <a:avLst/>
          </a:prstGeom>
          <a:noFill/>
          <a:ln w="9525">
            <a:noFill/>
            <a:miter lim="800000"/>
            <a:headEnd/>
            <a:tailEnd/>
          </a:ln>
        </p:spPr>
      </p:pic>
      <p:cxnSp>
        <p:nvCxnSpPr>
          <p:cNvPr id="3" name="Straight Connector 2"/>
          <p:cNvCxnSpPr/>
          <p:nvPr/>
        </p:nvCxnSpPr>
        <p:spPr>
          <a:xfrm>
            <a:off x="1599840" y="1009546"/>
            <a:ext cx="0" cy="829527"/>
          </a:xfrm>
          <a:prstGeom prst="line">
            <a:avLst/>
          </a:prstGeom>
        </p:spPr>
        <p:style>
          <a:lnRef idx="2">
            <a:schemeClr val="dk1"/>
          </a:lnRef>
          <a:fillRef idx="0">
            <a:schemeClr val="dk1"/>
          </a:fillRef>
          <a:effectRef idx="1">
            <a:schemeClr val="dk1"/>
          </a:effectRef>
          <a:fontRef idx="minor">
            <a:schemeClr val="tx1"/>
          </a:fontRef>
        </p:style>
      </p:cxnSp>
      <p:pic>
        <p:nvPicPr>
          <p:cNvPr id="96265" name="Picture 9"/>
          <p:cNvPicPr>
            <a:picLocks noChangeAspect="1" noChangeArrowheads="1"/>
          </p:cNvPicPr>
          <p:nvPr/>
        </p:nvPicPr>
        <p:blipFill>
          <a:blip r:embed="rId6" cstate="print"/>
          <a:srcRect/>
          <a:stretch>
            <a:fillRect/>
          </a:stretch>
        </p:blipFill>
        <p:spPr bwMode="auto">
          <a:xfrm>
            <a:off x="1599840" y="2668601"/>
            <a:ext cx="67680" cy="622145"/>
          </a:xfrm>
          <a:prstGeom prst="rect">
            <a:avLst/>
          </a:prstGeom>
          <a:noFill/>
          <a:ln w="9525" algn="ctr">
            <a:noFill/>
            <a:miter lim="800000"/>
            <a:headEnd/>
            <a:tailEnd/>
          </a:ln>
          <a:effectLst/>
        </p:spPr>
      </p:pic>
      <p:cxnSp>
        <p:nvCxnSpPr>
          <p:cNvPr id="13" name="Straight Connector 12"/>
          <p:cNvCxnSpPr/>
          <p:nvPr/>
        </p:nvCxnSpPr>
        <p:spPr>
          <a:xfrm>
            <a:off x="1945440" y="3843764"/>
            <a:ext cx="0" cy="829527"/>
          </a:xfrm>
          <a:prstGeom prst="line">
            <a:avLst/>
          </a:prstGeom>
        </p:spPr>
        <p:style>
          <a:lnRef idx="2">
            <a:schemeClr val="dk1"/>
          </a:lnRef>
          <a:fillRef idx="0">
            <a:schemeClr val="dk1"/>
          </a:fillRef>
          <a:effectRef idx="1">
            <a:schemeClr val="dk1"/>
          </a:effectRef>
          <a:fontRef idx="minor">
            <a:schemeClr val="tx1"/>
          </a:fontRef>
        </p:style>
      </p:cxnSp>
      <p:sp>
        <p:nvSpPr>
          <p:cNvPr id="4" name="Slide Number Placeholder 3"/>
          <p:cNvSpPr>
            <a:spLocks noGrp="1"/>
          </p:cNvSpPr>
          <p:nvPr>
            <p:ph type="sldNum" sz="quarter" idx="12"/>
          </p:nvPr>
        </p:nvSpPr>
        <p:spPr>
          <a:xfrm>
            <a:off x="3405601" y="6460518"/>
            <a:ext cx="2134080" cy="364359"/>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fld id="{D921C85F-78F8-41AA-8442-3BCE05976268}" type="slidenum">
              <a:rPr lang="en-US"/>
              <a:pPr>
                <a:defRPr/>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2" cstate="print"/>
          <a:srcRect/>
          <a:stretch>
            <a:fillRect/>
          </a:stretch>
        </p:blipFill>
        <p:spPr bwMode="auto">
          <a:xfrm>
            <a:off x="179569" y="1371600"/>
            <a:ext cx="8410504" cy="1604963"/>
          </a:xfrm>
          <a:prstGeom prst="rect">
            <a:avLst/>
          </a:prstGeom>
          <a:noFill/>
          <a:ln w="9525">
            <a:noFill/>
            <a:miter lim="800000"/>
            <a:headEnd/>
            <a:tailEnd/>
          </a:ln>
        </p:spPr>
      </p:pic>
      <p:sp>
        <p:nvSpPr>
          <p:cNvPr id="3" name="TextBox 2"/>
          <p:cNvSpPr txBox="1"/>
          <p:nvPr/>
        </p:nvSpPr>
        <p:spPr>
          <a:xfrm>
            <a:off x="5105400" y="5117068"/>
            <a:ext cx="3505200" cy="369332"/>
          </a:xfrm>
          <a:prstGeom prst="rect">
            <a:avLst/>
          </a:prstGeom>
          <a:noFill/>
        </p:spPr>
        <p:txBody>
          <a:bodyPr wrap="square" rtlCol="0">
            <a:spAutoFit/>
          </a:bodyPr>
          <a:lstStyle/>
          <a:p>
            <a:r>
              <a:rPr lang="en-US" dirty="0" smtClean="0"/>
              <a:t>Jiang et al. 2015</a:t>
            </a:r>
            <a:endParaRPr lang="en-IN" dirty="0"/>
          </a:p>
        </p:txBody>
      </p:sp>
      <p:sp>
        <p:nvSpPr>
          <p:cNvPr id="4" name="TextBox 3"/>
          <p:cNvSpPr txBox="1"/>
          <p:nvPr/>
        </p:nvSpPr>
        <p:spPr>
          <a:xfrm>
            <a:off x="762000" y="533400"/>
            <a:ext cx="1981200" cy="461665"/>
          </a:xfrm>
          <a:prstGeom prst="rect">
            <a:avLst/>
          </a:prstGeom>
          <a:noFill/>
        </p:spPr>
        <p:txBody>
          <a:bodyPr wrap="square" rtlCol="0">
            <a:spAutoFit/>
          </a:bodyPr>
          <a:lstStyle/>
          <a:p>
            <a:r>
              <a:rPr lang="en-US" sz="2400" dirty="0" smtClean="0">
                <a:latin typeface="Comic Sans MS" pitchFamily="66" charset="0"/>
              </a:rPr>
              <a:t>Cloud Ice</a:t>
            </a:r>
            <a:endParaRPr lang="en-IN" sz="2400" dirty="0">
              <a:latin typeface="Comic Sans MS" pitchFamily="6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cstate="print"/>
          <a:srcRect r="47812"/>
          <a:stretch>
            <a:fillRect/>
          </a:stretch>
        </p:blipFill>
        <p:spPr bwMode="auto">
          <a:xfrm>
            <a:off x="1814281" y="0"/>
            <a:ext cx="2833919" cy="6677982"/>
          </a:xfrm>
          <a:prstGeom prst="rect">
            <a:avLst/>
          </a:prstGeom>
          <a:noFill/>
          <a:ln w="9525">
            <a:noFill/>
            <a:miter lim="800000"/>
            <a:headEnd/>
            <a:tailEnd/>
          </a:ln>
        </p:spPr>
      </p:pic>
      <p:sp>
        <p:nvSpPr>
          <p:cNvPr id="97283" name="TextBox 2"/>
          <p:cNvSpPr txBox="1">
            <a:spLocks noChangeArrowheads="1"/>
          </p:cNvSpPr>
          <p:nvPr/>
        </p:nvSpPr>
        <p:spPr bwMode="auto">
          <a:xfrm>
            <a:off x="5816160" y="316834"/>
            <a:ext cx="3110400" cy="628383"/>
          </a:xfrm>
          <a:prstGeom prst="rect">
            <a:avLst/>
          </a:prstGeom>
          <a:noFill/>
          <a:ln w="9525">
            <a:noFill/>
            <a:miter lim="800000"/>
            <a:headEnd/>
            <a:tailEnd/>
          </a:ln>
        </p:spPr>
        <p:txBody>
          <a:bodyPr lIns="82737" tIns="41368" rIns="82737" bIns="41368">
            <a:spAutoFit/>
          </a:bodyPr>
          <a:lstStyle/>
          <a:p>
            <a:pPr defTabSz="827927" fontAlgn="base">
              <a:lnSpc>
                <a:spcPct val="80000"/>
              </a:lnSpc>
              <a:spcBef>
                <a:spcPct val="20000"/>
              </a:spcBef>
              <a:spcAft>
                <a:spcPct val="0"/>
              </a:spcAft>
              <a:buSzPct val="100000"/>
            </a:pPr>
            <a:r>
              <a:rPr lang="en-US" sz="2200" b="1" dirty="0" smtClean="0">
                <a:solidFill>
                  <a:srgbClr val="FFFFFF"/>
                </a:solidFill>
                <a:latin typeface="Comic Sans MS" pitchFamily="66" charset="0"/>
                <a:cs typeface="Tahoma" pitchFamily="34" charset="0"/>
              </a:rPr>
              <a:t>CFSV2 T126 Diurnal Rainfall PDF</a:t>
            </a:r>
            <a:endParaRPr lang="en-IN" sz="2200" b="1" dirty="0" smtClean="0">
              <a:solidFill>
                <a:srgbClr val="FFFFFF"/>
              </a:solidFill>
              <a:latin typeface="Comic Sans MS" pitchFamily="66" charset="0"/>
              <a:cs typeface="Tahoma" pitchFamily="34" charset="0"/>
            </a:endParaRPr>
          </a:p>
        </p:txBody>
      </p:sp>
      <p:sp>
        <p:nvSpPr>
          <p:cNvPr id="97284" name="TextBox 3"/>
          <p:cNvSpPr txBox="1">
            <a:spLocks noChangeArrowheads="1"/>
          </p:cNvSpPr>
          <p:nvPr/>
        </p:nvSpPr>
        <p:spPr bwMode="auto">
          <a:xfrm>
            <a:off x="5747040" y="1180924"/>
            <a:ext cx="3179520" cy="1982600"/>
          </a:xfrm>
          <a:prstGeom prst="rect">
            <a:avLst/>
          </a:prstGeom>
          <a:noFill/>
          <a:ln w="9525">
            <a:noFill/>
            <a:miter lim="800000"/>
            <a:headEnd/>
            <a:tailEnd/>
          </a:ln>
        </p:spPr>
        <p:txBody>
          <a:bodyPr lIns="82737" tIns="41368" rIns="82737" bIns="41368">
            <a:spAutoFit/>
          </a:bodyPr>
          <a:lstStyle/>
          <a:p>
            <a:pPr defTabSz="827927" fontAlgn="base">
              <a:lnSpc>
                <a:spcPct val="80000"/>
              </a:lnSpc>
              <a:spcBef>
                <a:spcPct val="20000"/>
              </a:spcBef>
              <a:spcAft>
                <a:spcPct val="0"/>
              </a:spcAft>
              <a:buSzPct val="100000"/>
            </a:pPr>
            <a:r>
              <a:rPr lang="en-US" sz="2200" b="1" dirty="0" smtClean="0">
                <a:solidFill>
                  <a:srgbClr val="FFFFFF"/>
                </a:solidFill>
                <a:latin typeface="Comic Sans MS" pitchFamily="66" charset="0"/>
                <a:cs typeface="Tahoma" pitchFamily="34" charset="0"/>
              </a:rPr>
              <a:t>We hypothesize that the diurnal cycle of convection and hydrometeors need to be parameterized properly for improving diurnal </a:t>
            </a:r>
            <a:r>
              <a:rPr lang="en-US" sz="2200" b="1" dirty="0" err="1" smtClean="0">
                <a:solidFill>
                  <a:srgbClr val="FFFFFF"/>
                </a:solidFill>
                <a:latin typeface="Comic Sans MS" pitchFamily="66" charset="0"/>
                <a:cs typeface="Tahoma" pitchFamily="34" charset="0"/>
              </a:rPr>
              <a:t>precip</a:t>
            </a:r>
            <a:endParaRPr lang="en-IN" sz="2200" b="1" dirty="0" smtClean="0">
              <a:solidFill>
                <a:srgbClr val="FFFFFF"/>
              </a:solidFill>
              <a:latin typeface="Comic Sans MS" pitchFamily="66" charset="0"/>
              <a:cs typeface="Tahoma" pitchFamily="34" charset="0"/>
            </a:endParaRPr>
          </a:p>
        </p:txBody>
      </p:sp>
      <p:pic>
        <p:nvPicPr>
          <p:cNvPr id="97285" name="Picture 2"/>
          <p:cNvPicPr>
            <a:picLocks noChangeAspect="1" noChangeArrowheads="1"/>
          </p:cNvPicPr>
          <p:nvPr/>
        </p:nvPicPr>
        <p:blipFill>
          <a:blip r:embed="rId3" cstate="print"/>
          <a:srcRect/>
          <a:stretch>
            <a:fillRect/>
          </a:stretch>
        </p:blipFill>
        <p:spPr bwMode="auto">
          <a:xfrm>
            <a:off x="5973122" y="3290747"/>
            <a:ext cx="2953440" cy="2374809"/>
          </a:xfrm>
          <a:prstGeom prst="rect">
            <a:avLst/>
          </a:prstGeom>
          <a:noFill/>
          <a:ln w="9525" algn="ctr">
            <a:noFill/>
            <a:miter lim="800000"/>
            <a:headEnd/>
            <a:tailEnd/>
          </a:ln>
          <a:effectLst/>
        </p:spPr>
      </p:pic>
      <p:sp>
        <p:nvSpPr>
          <p:cNvPr id="97286" name="TextBox 4"/>
          <p:cNvSpPr txBox="1">
            <a:spLocks noChangeArrowheads="1"/>
          </p:cNvSpPr>
          <p:nvPr/>
        </p:nvSpPr>
        <p:spPr bwMode="auto">
          <a:xfrm>
            <a:off x="6301442" y="6603095"/>
            <a:ext cx="2210400" cy="365865"/>
          </a:xfrm>
          <a:prstGeom prst="rect">
            <a:avLst/>
          </a:prstGeom>
          <a:noFill/>
          <a:ln w="9525">
            <a:noFill/>
            <a:miter lim="800000"/>
            <a:headEnd/>
            <a:tailEnd/>
          </a:ln>
        </p:spPr>
        <p:txBody>
          <a:bodyPr lIns="82737" tIns="41368" rIns="82737" bIns="41368">
            <a:spAutoFit/>
          </a:bodyPr>
          <a:lstStyle/>
          <a:p>
            <a:pPr defTabSz="827927" fontAlgn="base">
              <a:lnSpc>
                <a:spcPct val="80000"/>
              </a:lnSpc>
              <a:spcBef>
                <a:spcPct val="20000"/>
              </a:spcBef>
              <a:spcAft>
                <a:spcPct val="0"/>
              </a:spcAft>
              <a:buSzPct val="100000"/>
            </a:pPr>
            <a:r>
              <a:rPr lang="en-US" sz="2200" b="1" dirty="0" smtClean="0">
                <a:solidFill>
                  <a:srgbClr val="FFFFFF"/>
                </a:solidFill>
                <a:cs typeface="Tahoma" pitchFamily="34" charset="0"/>
              </a:rPr>
              <a:t>Wall et al. 2013</a:t>
            </a:r>
            <a:endParaRPr lang="en-IN" sz="2200" b="1" dirty="0" smtClean="0">
              <a:solidFill>
                <a:srgbClr val="FFFFFF"/>
              </a:solidFill>
              <a:cs typeface="Tahoma" pitchFamily="34" charset="0"/>
            </a:endParaRPr>
          </a:p>
        </p:txBody>
      </p:sp>
      <p:sp>
        <p:nvSpPr>
          <p:cNvPr id="97287" name="Slide Number Placeholder 2"/>
          <p:cNvSpPr>
            <a:spLocks noGrp="1"/>
          </p:cNvSpPr>
          <p:nvPr>
            <p:ph type="sldNum" sz="quarter" idx="11"/>
          </p:nvPr>
        </p:nvSpPr>
        <p:spPr>
          <a:noFill/>
          <a:ln>
            <a:miter lim="800000"/>
            <a:headEnd/>
            <a:tailEnd/>
          </a:ln>
        </p:spPr>
        <p:txBody>
          <a:bodyPr/>
          <a:lstStyle/>
          <a:p>
            <a:pPr defTabSz="826486"/>
            <a:fld id="{A729932F-5E79-49BB-B1FE-E017762C36FB}" type="slidenum">
              <a:rPr lang="en-US" smtClean="0">
                <a:solidFill>
                  <a:srgbClr val="FFFFFF"/>
                </a:solidFill>
              </a:rPr>
              <a:pPr defTabSz="826486"/>
              <a:t>23</a:t>
            </a:fld>
            <a:endParaRPr lang="en-US" dirty="0" smtClean="0">
              <a:solidFill>
                <a:srgbClr val="FFFFFF"/>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Box 1"/>
          <p:cNvSpPr txBox="1">
            <a:spLocks noChangeArrowheads="1"/>
          </p:cNvSpPr>
          <p:nvPr/>
        </p:nvSpPr>
        <p:spPr bwMode="auto">
          <a:xfrm>
            <a:off x="217440" y="110893"/>
            <a:ext cx="8432640" cy="628383"/>
          </a:xfrm>
          <a:prstGeom prst="rect">
            <a:avLst/>
          </a:prstGeom>
          <a:noFill/>
          <a:ln w="9525">
            <a:noFill/>
            <a:miter lim="800000"/>
            <a:headEnd/>
            <a:tailEnd/>
          </a:ln>
        </p:spPr>
        <p:txBody>
          <a:bodyPr lIns="82728" tIns="41364" rIns="82728" bIns="41364">
            <a:spAutoFit/>
          </a:bodyPr>
          <a:lstStyle/>
          <a:p>
            <a:pPr defTabSz="827841" fontAlgn="base">
              <a:lnSpc>
                <a:spcPct val="80000"/>
              </a:lnSpc>
              <a:spcBef>
                <a:spcPct val="20000"/>
              </a:spcBef>
              <a:spcAft>
                <a:spcPct val="0"/>
              </a:spcAft>
              <a:buSzPct val="100000"/>
            </a:pPr>
            <a:r>
              <a:rPr lang="en-US" sz="2200" b="1" dirty="0" smtClean="0">
                <a:solidFill>
                  <a:srgbClr val="0000FF"/>
                </a:solidFill>
                <a:latin typeface="Comic Sans MS" pitchFamily="66" charset="0"/>
              </a:rPr>
              <a:t>Hypothesis based on observation for northward propagation BSISO (</a:t>
            </a:r>
            <a:r>
              <a:rPr lang="en-US" sz="2200" b="1" dirty="0" err="1" smtClean="0">
                <a:solidFill>
                  <a:srgbClr val="0000FF"/>
                </a:solidFill>
                <a:latin typeface="Comic Sans MS" pitchFamily="66" charset="0"/>
              </a:rPr>
              <a:t>Abhik</a:t>
            </a:r>
            <a:r>
              <a:rPr lang="en-US" sz="2200" b="1" dirty="0" smtClean="0">
                <a:solidFill>
                  <a:srgbClr val="0000FF"/>
                </a:solidFill>
                <a:latin typeface="Comic Sans MS" pitchFamily="66" charset="0"/>
              </a:rPr>
              <a:t> et al, 2013)</a:t>
            </a:r>
            <a:endParaRPr lang="en-IN" sz="2200" b="1" dirty="0" smtClean="0">
              <a:solidFill>
                <a:srgbClr val="0000FF"/>
              </a:solidFill>
              <a:latin typeface="Comic Sans MS" pitchFamily="66" charset="0"/>
            </a:endParaRPr>
          </a:p>
        </p:txBody>
      </p:sp>
      <p:pic>
        <p:nvPicPr>
          <p:cNvPr id="98307" name="Picture 3" descr="YP-Strong-Q1PiceSTF.eps"/>
          <p:cNvPicPr>
            <a:picLocks noChangeAspect="1"/>
          </p:cNvPicPr>
          <p:nvPr/>
        </p:nvPicPr>
        <p:blipFill>
          <a:blip r:embed="rId2" cstate="print"/>
          <a:srcRect/>
          <a:stretch>
            <a:fillRect/>
          </a:stretch>
        </p:blipFill>
        <p:spPr bwMode="auto">
          <a:xfrm rot="5400000">
            <a:off x="653531" y="158717"/>
            <a:ext cx="4409743" cy="5696640"/>
          </a:xfrm>
          <a:prstGeom prst="rect">
            <a:avLst/>
          </a:prstGeom>
          <a:noFill/>
          <a:ln w="9525">
            <a:noFill/>
            <a:miter lim="800000"/>
            <a:headEnd/>
            <a:tailEnd/>
          </a:ln>
        </p:spPr>
      </p:pic>
      <p:cxnSp>
        <p:nvCxnSpPr>
          <p:cNvPr id="7" name="Straight Connector 6"/>
          <p:cNvCxnSpPr/>
          <p:nvPr/>
        </p:nvCxnSpPr>
        <p:spPr bwMode="auto">
          <a:xfrm>
            <a:off x="839520" y="1147803"/>
            <a:ext cx="138240" cy="1036909"/>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pic>
        <p:nvPicPr>
          <p:cNvPr id="98309" name="Picture 2"/>
          <p:cNvPicPr>
            <a:picLocks noChangeAspect="1" noChangeArrowheads="1"/>
          </p:cNvPicPr>
          <p:nvPr/>
        </p:nvPicPr>
        <p:blipFill>
          <a:blip r:embed="rId3" cstate="print"/>
          <a:srcRect/>
          <a:stretch>
            <a:fillRect/>
          </a:stretch>
        </p:blipFill>
        <p:spPr bwMode="auto">
          <a:xfrm>
            <a:off x="5885280" y="663910"/>
            <a:ext cx="3224160" cy="6221453"/>
          </a:xfrm>
          <a:prstGeom prst="rect">
            <a:avLst/>
          </a:prstGeom>
          <a:noFill/>
          <a:ln w="9525" algn="ctr">
            <a:noFill/>
            <a:miter lim="800000"/>
            <a:headEnd/>
            <a:tailEnd/>
          </a:ln>
          <a:effectLst/>
        </p:spPr>
      </p:pic>
      <p:sp>
        <p:nvSpPr>
          <p:cNvPr id="98310" name="TextBox 2"/>
          <p:cNvSpPr txBox="1">
            <a:spLocks noChangeArrowheads="1"/>
          </p:cNvSpPr>
          <p:nvPr/>
        </p:nvSpPr>
        <p:spPr bwMode="auto">
          <a:xfrm>
            <a:off x="10080" y="5211910"/>
            <a:ext cx="5598720" cy="1523930"/>
          </a:xfrm>
          <a:prstGeom prst="rect">
            <a:avLst/>
          </a:prstGeom>
          <a:noFill/>
          <a:ln w="9525">
            <a:noFill/>
            <a:miter lim="800000"/>
            <a:headEnd/>
            <a:tailEnd/>
          </a:ln>
        </p:spPr>
        <p:txBody>
          <a:bodyPr lIns="82728" tIns="41364" rIns="82728" bIns="41364">
            <a:spAutoFit/>
          </a:bodyPr>
          <a:lstStyle/>
          <a:p>
            <a:pPr defTabSz="827841" fontAlgn="base">
              <a:lnSpc>
                <a:spcPct val="80000"/>
              </a:lnSpc>
              <a:spcBef>
                <a:spcPct val="20000"/>
              </a:spcBef>
              <a:spcAft>
                <a:spcPct val="0"/>
              </a:spcAft>
              <a:buSzPct val="100000"/>
            </a:pPr>
            <a:r>
              <a:rPr lang="en-US" dirty="0" smtClean="0">
                <a:solidFill>
                  <a:srgbClr val="008000"/>
                </a:solidFill>
                <a:latin typeface="Comic Sans MS" pitchFamily="66" charset="0"/>
              </a:rPr>
              <a:t>Our results are supplemented by few recent studies e. g.</a:t>
            </a:r>
          </a:p>
          <a:p>
            <a:pPr defTabSz="827841" fontAlgn="base">
              <a:lnSpc>
                <a:spcPct val="80000"/>
              </a:lnSpc>
              <a:spcBef>
                <a:spcPct val="20000"/>
              </a:spcBef>
              <a:spcAft>
                <a:spcPct val="0"/>
              </a:spcAft>
              <a:buSzPct val="100000"/>
            </a:pPr>
            <a:r>
              <a:rPr lang="en-IN" b="1" dirty="0" smtClean="0">
                <a:solidFill>
                  <a:srgbClr val="000000"/>
                </a:solidFill>
                <a:latin typeface="Garamond" pitchFamily="18" charset="0"/>
              </a:rPr>
              <a:t>Preconditioning Deep Convection with Cumulus </a:t>
            </a:r>
            <a:r>
              <a:rPr lang="en-IN" b="1" dirty="0" err="1" smtClean="0">
                <a:solidFill>
                  <a:srgbClr val="000000"/>
                </a:solidFill>
                <a:latin typeface="Garamond" pitchFamily="18" charset="0"/>
              </a:rPr>
              <a:t>Congestus</a:t>
            </a:r>
            <a:r>
              <a:rPr lang="en-IN" b="1" dirty="0" smtClean="0">
                <a:solidFill>
                  <a:srgbClr val="000000"/>
                </a:solidFill>
                <a:latin typeface="Garamond" pitchFamily="18" charset="0"/>
              </a:rPr>
              <a:t> by </a:t>
            </a:r>
            <a:r>
              <a:rPr lang="en-IN" b="1" dirty="0" err="1" smtClean="0">
                <a:solidFill>
                  <a:srgbClr val="000000"/>
                </a:solidFill>
                <a:latin typeface="Garamond" pitchFamily="18" charset="0"/>
              </a:rPr>
              <a:t>Hohenegger</a:t>
            </a:r>
            <a:r>
              <a:rPr lang="en-IN" b="1" dirty="0" smtClean="0">
                <a:solidFill>
                  <a:srgbClr val="000000"/>
                </a:solidFill>
                <a:latin typeface="Garamond" pitchFamily="18" charset="0"/>
              </a:rPr>
              <a:t> and Steven, 2013</a:t>
            </a:r>
          </a:p>
          <a:p>
            <a:pPr defTabSz="827841" fontAlgn="base">
              <a:lnSpc>
                <a:spcPct val="80000"/>
              </a:lnSpc>
              <a:spcBef>
                <a:spcPct val="20000"/>
              </a:spcBef>
              <a:spcAft>
                <a:spcPct val="0"/>
              </a:spcAft>
              <a:buSzPct val="100000"/>
            </a:pPr>
            <a:r>
              <a:rPr lang="en-IN" b="1" dirty="0" smtClean="0">
                <a:solidFill>
                  <a:srgbClr val="0000FF"/>
                </a:solidFill>
                <a:latin typeface="Garamond" pitchFamily="18" charset="0"/>
              </a:rPr>
              <a:t>A climatology of tropical </a:t>
            </a:r>
            <a:r>
              <a:rPr lang="en-IN" b="1" dirty="0" err="1" smtClean="0">
                <a:solidFill>
                  <a:srgbClr val="0000FF"/>
                </a:solidFill>
                <a:latin typeface="Garamond" pitchFamily="18" charset="0"/>
              </a:rPr>
              <a:t>congestus</a:t>
            </a:r>
            <a:r>
              <a:rPr lang="en-IN" b="1" dirty="0" smtClean="0">
                <a:solidFill>
                  <a:srgbClr val="0000FF"/>
                </a:solidFill>
                <a:latin typeface="Garamond" pitchFamily="18" charset="0"/>
              </a:rPr>
              <a:t> using </a:t>
            </a:r>
            <a:r>
              <a:rPr lang="en-IN" b="1" dirty="0" err="1" smtClean="0">
                <a:solidFill>
                  <a:srgbClr val="0000FF"/>
                </a:solidFill>
                <a:latin typeface="Garamond" pitchFamily="18" charset="0"/>
              </a:rPr>
              <a:t>CloudSat</a:t>
            </a:r>
            <a:r>
              <a:rPr lang="en-IN" b="1" dirty="0" smtClean="0">
                <a:solidFill>
                  <a:srgbClr val="0000FF"/>
                </a:solidFill>
                <a:latin typeface="Garamond" pitchFamily="18" charset="0"/>
              </a:rPr>
              <a:t> by Wall et al. 2013</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9050" y="166688"/>
            <a:ext cx="9391650" cy="523210"/>
          </a:xfrm>
          <a:prstGeom prst="rect">
            <a:avLst/>
          </a:prstGeom>
          <a:noFill/>
          <a:ln w="9525">
            <a:noFill/>
            <a:miter lim="800000"/>
            <a:headEnd/>
            <a:tailEnd/>
          </a:ln>
          <a:effectLst/>
        </p:spPr>
        <p:txBody>
          <a:bodyPr lIns="91430" tIns="45715" rIns="91430" bIns="45715">
            <a:spAutoFit/>
          </a:bodyPr>
          <a:lstStyle/>
          <a:p>
            <a:pPr algn="ctr" eaLnBrk="0" fontAlgn="base" hangingPunct="0">
              <a:spcBef>
                <a:spcPct val="0"/>
              </a:spcBef>
              <a:spcAft>
                <a:spcPct val="0"/>
              </a:spcAft>
              <a:defRPr/>
            </a:pPr>
            <a:r>
              <a:rPr lang="en-US" sz="2800" dirty="0" err="1">
                <a:solidFill>
                  <a:srgbClr val="FFFFFF"/>
                </a:solidFill>
                <a:effectLst>
                  <a:outerShdw blurRad="38100" dist="38100" dir="2700000" algn="tl">
                    <a:srgbClr val="000000"/>
                  </a:outerShdw>
                </a:effectLst>
                <a:latin typeface="Arial" charset="0"/>
              </a:rPr>
              <a:t>CloudSat</a:t>
            </a:r>
            <a:r>
              <a:rPr lang="en-US" sz="2800" dirty="0">
                <a:solidFill>
                  <a:srgbClr val="FFFFFF"/>
                </a:solidFill>
                <a:effectLst>
                  <a:outerShdw blurRad="38100" dist="38100" dir="2700000" algn="tl">
                    <a:srgbClr val="000000"/>
                  </a:outerShdw>
                </a:effectLst>
                <a:latin typeface="Arial" charset="0"/>
              </a:rPr>
              <a:t> IWC/LWC Retrieval</a:t>
            </a:r>
          </a:p>
        </p:txBody>
      </p:sp>
      <p:grpSp>
        <p:nvGrpSpPr>
          <p:cNvPr id="8" name="Group 5"/>
          <p:cNvGrpSpPr>
            <a:grpSpLocks/>
          </p:cNvGrpSpPr>
          <p:nvPr/>
        </p:nvGrpSpPr>
        <p:grpSpPr bwMode="auto">
          <a:xfrm>
            <a:off x="533400" y="1295401"/>
            <a:ext cx="4800600" cy="4079875"/>
            <a:chOff x="768" y="960"/>
            <a:chExt cx="2784" cy="1824"/>
          </a:xfrm>
        </p:grpSpPr>
        <p:sp>
          <p:nvSpPr>
            <p:cNvPr id="4" name="AutoShape 6"/>
            <p:cNvSpPr>
              <a:spLocks noChangeArrowheads="1"/>
            </p:cNvSpPr>
            <p:nvPr/>
          </p:nvSpPr>
          <p:spPr bwMode="auto">
            <a:xfrm>
              <a:off x="2064" y="960"/>
              <a:ext cx="1488" cy="192"/>
            </a:xfrm>
            <a:prstGeom prst="cloudCallout">
              <a:avLst>
                <a:gd name="adj1" fmla="val -31454"/>
                <a:gd name="adj2" fmla="val -31769"/>
              </a:avLst>
            </a:prstGeom>
            <a:solidFill>
              <a:srgbClr val="FFFFFF">
                <a:alpha val="25000"/>
              </a:srgbClr>
            </a:solidFill>
            <a:ln w="9525">
              <a:solidFill>
                <a:srgbClr val="C0C0C0"/>
              </a:solidFill>
              <a:round/>
              <a:headEnd/>
              <a:tailEnd/>
            </a:ln>
            <a:effectLst/>
          </p:spPr>
          <p:txBody>
            <a:bodyPr wrap="none" anchor="ctr"/>
            <a:lstStyle/>
            <a:p>
              <a:pPr algn="ctr" eaLnBrk="0" fontAlgn="base" hangingPunct="0">
                <a:spcBef>
                  <a:spcPct val="0"/>
                </a:spcBef>
                <a:spcAft>
                  <a:spcPct val="0"/>
                </a:spcAft>
                <a:defRPr/>
              </a:pPr>
              <a:endParaRPr lang="en-US">
                <a:solidFill>
                  <a:srgbClr val="000000"/>
                </a:solidFill>
                <a:effectLst>
                  <a:outerShdw blurRad="38100" dist="38100" dir="2700000" algn="tl">
                    <a:srgbClr val="C0C0C0"/>
                  </a:outerShdw>
                </a:effectLst>
                <a:latin typeface="Times New Roman" pitchFamily="18" charset="0"/>
              </a:endParaRPr>
            </a:p>
          </p:txBody>
        </p:sp>
        <p:sp>
          <p:nvSpPr>
            <p:cNvPr id="5" name="AutoShape 7"/>
            <p:cNvSpPr>
              <a:spLocks noChangeArrowheads="1"/>
            </p:cNvSpPr>
            <p:nvPr/>
          </p:nvSpPr>
          <p:spPr bwMode="auto">
            <a:xfrm>
              <a:off x="1152" y="960"/>
              <a:ext cx="1296" cy="576"/>
            </a:xfrm>
            <a:prstGeom prst="cloudCallout">
              <a:avLst>
                <a:gd name="adj1" fmla="val -40046"/>
                <a:gd name="adj2" fmla="val -25519"/>
              </a:avLst>
            </a:prstGeom>
            <a:solidFill>
              <a:srgbClr val="FFFFFF">
                <a:alpha val="42999"/>
              </a:srgbClr>
            </a:solidFill>
            <a:ln w="9525">
              <a:solidFill>
                <a:srgbClr val="969696"/>
              </a:solidFill>
              <a:round/>
              <a:headEnd/>
              <a:tailEnd/>
            </a:ln>
            <a:effectLst/>
          </p:spPr>
          <p:txBody>
            <a:bodyPr wrap="none" anchor="ctr"/>
            <a:lstStyle/>
            <a:p>
              <a:pPr algn="ctr" eaLnBrk="0" fontAlgn="base" hangingPunct="0">
                <a:spcBef>
                  <a:spcPct val="0"/>
                </a:spcBef>
                <a:spcAft>
                  <a:spcPct val="0"/>
                </a:spcAft>
                <a:defRPr/>
              </a:pPr>
              <a:endParaRPr lang="en-US">
                <a:solidFill>
                  <a:srgbClr val="000000"/>
                </a:solidFill>
                <a:effectLst>
                  <a:outerShdw blurRad="38100" dist="38100" dir="2700000" algn="tl">
                    <a:srgbClr val="C0C0C0"/>
                  </a:outerShdw>
                </a:effectLst>
                <a:latin typeface="Times New Roman" pitchFamily="18" charset="0"/>
              </a:endParaRPr>
            </a:p>
          </p:txBody>
        </p:sp>
        <p:sp>
          <p:nvSpPr>
            <p:cNvPr id="6" name="AutoShape 8"/>
            <p:cNvSpPr>
              <a:spLocks noChangeArrowheads="1"/>
            </p:cNvSpPr>
            <p:nvPr/>
          </p:nvSpPr>
          <p:spPr bwMode="auto">
            <a:xfrm>
              <a:off x="1008" y="960"/>
              <a:ext cx="720" cy="1776"/>
            </a:xfrm>
            <a:prstGeom prst="cloudCallout">
              <a:avLst>
                <a:gd name="adj1" fmla="val 48750"/>
                <a:gd name="adj2" fmla="val -42005"/>
              </a:avLst>
            </a:prstGeom>
            <a:solidFill>
              <a:srgbClr val="FFFFFF"/>
            </a:solidFill>
            <a:ln w="9525">
              <a:solidFill>
                <a:srgbClr val="969696"/>
              </a:solidFill>
              <a:round/>
              <a:headEnd/>
              <a:tailEnd/>
            </a:ln>
            <a:effectLst/>
          </p:spPr>
          <p:txBody>
            <a:bodyPr wrap="none" anchor="ctr"/>
            <a:lstStyle/>
            <a:p>
              <a:pPr algn="ctr" eaLnBrk="0" fontAlgn="base" hangingPunct="0">
                <a:spcBef>
                  <a:spcPct val="0"/>
                </a:spcBef>
                <a:spcAft>
                  <a:spcPct val="0"/>
                </a:spcAft>
                <a:defRPr/>
              </a:pPr>
              <a:endParaRPr lang="en-US">
                <a:solidFill>
                  <a:srgbClr val="000000"/>
                </a:solidFill>
                <a:effectLst>
                  <a:outerShdw blurRad="38100" dist="38100" dir="2700000" algn="tl">
                    <a:srgbClr val="C0C0C0"/>
                  </a:outerShdw>
                </a:effectLst>
                <a:latin typeface="Times New Roman" pitchFamily="18" charset="0"/>
              </a:endParaRPr>
            </a:p>
          </p:txBody>
        </p:sp>
        <p:sp>
          <p:nvSpPr>
            <p:cNvPr id="7" name="AutoShape 9"/>
            <p:cNvSpPr>
              <a:spLocks noChangeArrowheads="1"/>
            </p:cNvSpPr>
            <p:nvPr/>
          </p:nvSpPr>
          <p:spPr bwMode="auto">
            <a:xfrm>
              <a:off x="768" y="2448"/>
              <a:ext cx="720" cy="336"/>
            </a:xfrm>
            <a:prstGeom prst="cloudCallout">
              <a:avLst>
                <a:gd name="adj1" fmla="val 23889"/>
                <a:gd name="adj2" fmla="val -39287"/>
              </a:avLst>
            </a:prstGeom>
            <a:solidFill>
              <a:srgbClr val="FFFFFF"/>
            </a:solidFill>
            <a:ln w="9525">
              <a:solidFill>
                <a:srgbClr val="969696"/>
              </a:solidFill>
              <a:round/>
              <a:headEnd/>
              <a:tailEnd/>
            </a:ln>
            <a:effectLst/>
          </p:spPr>
          <p:txBody>
            <a:bodyPr wrap="none" anchor="ctr"/>
            <a:lstStyle/>
            <a:p>
              <a:pPr algn="ctr" eaLnBrk="0" fontAlgn="base" hangingPunct="0">
                <a:spcBef>
                  <a:spcPct val="0"/>
                </a:spcBef>
                <a:spcAft>
                  <a:spcPct val="0"/>
                </a:spcAft>
                <a:defRPr/>
              </a:pPr>
              <a:endParaRPr lang="en-US">
                <a:solidFill>
                  <a:srgbClr val="000000"/>
                </a:solidFill>
                <a:effectLst>
                  <a:outerShdw blurRad="38100" dist="38100" dir="2700000" algn="tl">
                    <a:srgbClr val="C0C0C0"/>
                  </a:outerShdw>
                </a:effectLst>
                <a:latin typeface="Times New Roman" pitchFamily="18" charset="0"/>
              </a:endParaRPr>
            </a:p>
          </p:txBody>
        </p:sp>
      </p:grpSp>
      <p:sp>
        <p:nvSpPr>
          <p:cNvPr id="16388" name="Line 10"/>
          <p:cNvSpPr>
            <a:spLocks noChangeShapeType="1"/>
          </p:cNvSpPr>
          <p:nvPr/>
        </p:nvSpPr>
        <p:spPr bwMode="auto">
          <a:xfrm flipH="1">
            <a:off x="1112839" y="5483226"/>
            <a:ext cx="165100"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389" name="Line 11"/>
          <p:cNvSpPr>
            <a:spLocks noChangeShapeType="1"/>
          </p:cNvSpPr>
          <p:nvPr/>
        </p:nvSpPr>
        <p:spPr bwMode="auto">
          <a:xfrm flipH="1">
            <a:off x="1277939" y="5375276"/>
            <a:ext cx="166687"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390" name="Line 12"/>
          <p:cNvSpPr>
            <a:spLocks noChangeShapeType="1"/>
          </p:cNvSpPr>
          <p:nvPr/>
        </p:nvSpPr>
        <p:spPr bwMode="auto">
          <a:xfrm flipH="1">
            <a:off x="1444626" y="5375276"/>
            <a:ext cx="165100"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391" name="Line 13"/>
          <p:cNvSpPr>
            <a:spLocks noChangeShapeType="1"/>
          </p:cNvSpPr>
          <p:nvPr/>
        </p:nvSpPr>
        <p:spPr bwMode="auto">
          <a:xfrm flipH="1">
            <a:off x="615950" y="5483226"/>
            <a:ext cx="165100"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392" name="Line 14"/>
          <p:cNvSpPr>
            <a:spLocks noChangeShapeType="1"/>
          </p:cNvSpPr>
          <p:nvPr/>
        </p:nvSpPr>
        <p:spPr bwMode="auto">
          <a:xfrm flipH="1">
            <a:off x="781050" y="5375276"/>
            <a:ext cx="166688"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393" name="Line 15"/>
          <p:cNvSpPr>
            <a:spLocks noChangeShapeType="1"/>
          </p:cNvSpPr>
          <p:nvPr/>
        </p:nvSpPr>
        <p:spPr bwMode="auto">
          <a:xfrm flipH="1">
            <a:off x="947738" y="5375276"/>
            <a:ext cx="165100"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394" name="Line 16"/>
          <p:cNvSpPr>
            <a:spLocks noChangeShapeType="1"/>
          </p:cNvSpPr>
          <p:nvPr/>
        </p:nvSpPr>
        <p:spPr bwMode="auto">
          <a:xfrm flipH="1">
            <a:off x="2286000" y="2667001"/>
            <a:ext cx="165100" cy="536575"/>
          </a:xfrm>
          <a:prstGeom prst="line">
            <a:avLst/>
          </a:prstGeom>
          <a:noFill/>
          <a:ln w="15875">
            <a:solidFill>
              <a:schemeClr val="bg1"/>
            </a:solidFill>
            <a:prstDash val="dash"/>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395" name="Line 17"/>
          <p:cNvSpPr>
            <a:spLocks noChangeShapeType="1"/>
          </p:cNvSpPr>
          <p:nvPr/>
        </p:nvSpPr>
        <p:spPr bwMode="auto">
          <a:xfrm flipH="1">
            <a:off x="2436813" y="2690814"/>
            <a:ext cx="165100" cy="536575"/>
          </a:xfrm>
          <a:prstGeom prst="line">
            <a:avLst/>
          </a:prstGeom>
          <a:noFill/>
          <a:ln w="15875">
            <a:solidFill>
              <a:schemeClr val="bg1"/>
            </a:solidFill>
            <a:prstDash val="dash"/>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396" name="Line 18"/>
          <p:cNvSpPr>
            <a:spLocks noChangeShapeType="1"/>
          </p:cNvSpPr>
          <p:nvPr/>
        </p:nvSpPr>
        <p:spPr bwMode="auto">
          <a:xfrm flipH="1">
            <a:off x="2667000" y="2590800"/>
            <a:ext cx="101600" cy="357188"/>
          </a:xfrm>
          <a:prstGeom prst="line">
            <a:avLst/>
          </a:prstGeom>
          <a:noFill/>
          <a:ln w="15875">
            <a:solidFill>
              <a:schemeClr val="bg1"/>
            </a:solidFill>
            <a:prstDash val="dash"/>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397" name="Rectangle 19"/>
          <p:cNvSpPr>
            <a:spLocks noChangeArrowheads="1"/>
          </p:cNvSpPr>
          <p:nvPr/>
        </p:nvSpPr>
        <p:spPr bwMode="auto">
          <a:xfrm>
            <a:off x="3818836" y="1295401"/>
            <a:ext cx="572879" cy="371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algn="ctr" eaLnBrk="0" fontAlgn="base" hangingPunct="0">
              <a:spcBef>
                <a:spcPct val="0"/>
              </a:spcBef>
              <a:spcAft>
                <a:spcPct val="0"/>
              </a:spcAft>
            </a:pPr>
            <a:r>
              <a:rPr lang="en-US" smtClean="0">
                <a:solidFill>
                  <a:srgbClr val="FFFFFF"/>
                </a:solidFill>
                <a:latin typeface="Andale Mono" pitchFamily="-64" charset="0"/>
              </a:rPr>
              <a:t>ICE</a:t>
            </a:r>
          </a:p>
        </p:txBody>
      </p:sp>
      <p:sp>
        <p:nvSpPr>
          <p:cNvPr id="16398" name="Line 20"/>
          <p:cNvSpPr>
            <a:spLocks noChangeShapeType="1"/>
          </p:cNvSpPr>
          <p:nvPr/>
        </p:nvSpPr>
        <p:spPr bwMode="auto">
          <a:xfrm flipH="1">
            <a:off x="2819400" y="2514601"/>
            <a:ext cx="166688" cy="536575"/>
          </a:xfrm>
          <a:prstGeom prst="line">
            <a:avLst/>
          </a:prstGeom>
          <a:noFill/>
          <a:ln w="15875">
            <a:solidFill>
              <a:schemeClr val="bg1"/>
            </a:solidFill>
            <a:prstDash val="dash"/>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399" name="Rectangle 21"/>
          <p:cNvSpPr>
            <a:spLocks noChangeArrowheads="1"/>
          </p:cNvSpPr>
          <p:nvPr/>
        </p:nvSpPr>
        <p:spPr bwMode="auto">
          <a:xfrm>
            <a:off x="717145" y="4800601"/>
            <a:ext cx="959660" cy="371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algn="ctr" eaLnBrk="0" fontAlgn="base" hangingPunct="0">
              <a:spcBef>
                <a:spcPct val="0"/>
              </a:spcBef>
              <a:spcAft>
                <a:spcPct val="0"/>
              </a:spcAft>
            </a:pPr>
            <a:r>
              <a:rPr lang="en-US" smtClean="0">
                <a:solidFill>
                  <a:srgbClr val="FF3300"/>
                </a:solidFill>
                <a:latin typeface="Andale Mono" pitchFamily="-64" charset="0"/>
              </a:rPr>
              <a:t>LIQUID</a:t>
            </a:r>
          </a:p>
        </p:txBody>
      </p:sp>
      <p:sp>
        <p:nvSpPr>
          <p:cNvPr id="16400" name="Rectangle 22"/>
          <p:cNvSpPr>
            <a:spLocks noChangeArrowheads="1"/>
          </p:cNvSpPr>
          <p:nvPr/>
        </p:nvSpPr>
        <p:spPr bwMode="auto">
          <a:xfrm>
            <a:off x="2146553" y="1676401"/>
            <a:ext cx="610683" cy="399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algn="ctr" eaLnBrk="0" fontAlgn="base" hangingPunct="0">
              <a:spcBef>
                <a:spcPct val="0"/>
              </a:spcBef>
              <a:spcAft>
                <a:spcPct val="0"/>
              </a:spcAft>
            </a:pPr>
            <a:r>
              <a:rPr lang="en-US" sz="2000" dirty="0" smtClean="0">
                <a:solidFill>
                  <a:srgbClr val="FFFFFF"/>
                </a:solidFill>
                <a:latin typeface="Andale Mono" pitchFamily="-64" charset="0"/>
              </a:rPr>
              <a:t>ICE</a:t>
            </a:r>
          </a:p>
        </p:txBody>
      </p:sp>
      <p:sp>
        <p:nvSpPr>
          <p:cNvPr id="16401" name="Rectangle 23"/>
          <p:cNvSpPr>
            <a:spLocks noChangeArrowheads="1"/>
          </p:cNvSpPr>
          <p:nvPr/>
        </p:nvSpPr>
        <p:spPr bwMode="auto">
          <a:xfrm>
            <a:off x="1842200" y="5105401"/>
            <a:ext cx="741549" cy="371541"/>
          </a:xfrm>
          <a:prstGeom prst="rect">
            <a:avLst/>
          </a:prstGeom>
          <a:solidFill>
            <a:srgbClr val="FFFFFF">
              <a:alpha val="34117"/>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algn="ctr" eaLnBrk="0" fontAlgn="base" hangingPunct="0">
              <a:spcBef>
                <a:spcPct val="0"/>
              </a:spcBef>
              <a:spcAft>
                <a:spcPct val="0"/>
              </a:spcAft>
            </a:pPr>
            <a:r>
              <a:rPr lang="en-US" smtClean="0">
                <a:solidFill>
                  <a:srgbClr val="FF3300"/>
                </a:solidFill>
                <a:latin typeface="Andale Mono" pitchFamily="-64" charset="0"/>
              </a:rPr>
              <a:t>RAIN</a:t>
            </a:r>
          </a:p>
        </p:txBody>
      </p:sp>
      <p:sp>
        <p:nvSpPr>
          <p:cNvPr id="16402" name="Rectangle 24"/>
          <p:cNvSpPr>
            <a:spLocks noChangeArrowheads="1"/>
          </p:cNvSpPr>
          <p:nvPr/>
        </p:nvSpPr>
        <p:spPr bwMode="auto">
          <a:xfrm>
            <a:off x="2806342" y="2743201"/>
            <a:ext cx="908767" cy="371541"/>
          </a:xfrm>
          <a:prstGeom prst="rect">
            <a:avLst/>
          </a:prstGeom>
          <a:solidFill>
            <a:srgbClr val="FFFFFF">
              <a:alpha val="34117"/>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algn="ctr" eaLnBrk="0" fontAlgn="base" hangingPunct="0">
              <a:spcBef>
                <a:spcPct val="0"/>
              </a:spcBef>
              <a:spcAft>
                <a:spcPct val="0"/>
              </a:spcAft>
            </a:pPr>
            <a:r>
              <a:rPr lang="en-US" smtClean="0">
                <a:solidFill>
                  <a:srgbClr val="FFFFFF"/>
                </a:solidFill>
                <a:latin typeface="Andale Mono" pitchFamily="-64" charset="0"/>
              </a:rPr>
              <a:t>SNOW</a:t>
            </a:r>
          </a:p>
        </p:txBody>
      </p:sp>
      <p:sp>
        <p:nvSpPr>
          <p:cNvPr id="16403" name="Rectangle 25"/>
          <p:cNvSpPr>
            <a:spLocks noChangeArrowheads="1"/>
          </p:cNvSpPr>
          <p:nvPr/>
        </p:nvSpPr>
        <p:spPr bwMode="auto">
          <a:xfrm>
            <a:off x="1167848" y="3048001"/>
            <a:ext cx="921854" cy="371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algn="ctr" eaLnBrk="0" fontAlgn="base" hangingPunct="0">
              <a:spcBef>
                <a:spcPct val="0"/>
              </a:spcBef>
              <a:spcAft>
                <a:spcPct val="0"/>
              </a:spcAft>
            </a:pPr>
            <a:r>
              <a:rPr lang="en-US" smtClean="0">
                <a:solidFill>
                  <a:srgbClr val="800080"/>
                </a:solidFill>
                <a:latin typeface="Andale Mono" pitchFamily="-64" charset="0"/>
              </a:rPr>
              <a:t>MIXED</a:t>
            </a:r>
            <a:endParaRPr lang="en-US" smtClean="0">
              <a:solidFill>
                <a:srgbClr val="0000FF"/>
              </a:solidFill>
              <a:latin typeface="Andale Mono" pitchFamily="-64" charset="0"/>
            </a:endParaRPr>
          </a:p>
        </p:txBody>
      </p:sp>
      <p:sp>
        <p:nvSpPr>
          <p:cNvPr id="16404" name="Rectangle 26"/>
          <p:cNvSpPr>
            <a:spLocks noChangeArrowheads="1"/>
          </p:cNvSpPr>
          <p:nvPr/>
        </p:nvSpPr>
        <p:spPr bwMode="auto">
          <a:xfrm>
            <a:off x="1021945" y="4038601"/>
            <a:ext cx="959660" cy="371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algn="ctr" eaLnBrk="0" fontAlgn="base" hangingPunct="0">
              <a:spcBef>
                <a:spcPct val="0"/>
              </a:spcBef>
              <a:spcAft>
                <a:spcPct val="0"/>
              </a:spcAft>
            </a:pPr>
            <a:r>
              <a:rPr lang="en-US" smtClean="0">
                <a:solidFill>
                  <a:srgbClr val="FF3300"/>
                </a:solidFill>
                <a:latin typeface="Andale Mono" pitchFamily="-64" charset="0"/>
              </a:rPr>
              <a:t>LIQUID</a:t>
            </a:r>
          </a:p>
        </p:txBody>
      </p:sp>
      <p:sp>
        <p:nvSpPr>
          <p:cNvPr id="16405" name="Rectangle 27"/>
          <p:cNvSpPr>
            <a:spLocks noChangeArrowheads="1"/>
          </p:cNvSpPr>
          <p:nvPr/>
        </p:nvSpPr>
        <p:spPr bwMode="auto">
          <a:xfrm>
            <a:off x="1232152" y="2057401"/>
            <a:ext cx="610683" cy="399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algn="ctr" eaLnBrk="0" fontAlgn="base" hangingPunct="0">
              <a:spcBef>
                <a:spcPct val="0"/>
              </a:spcBef>
              <a:spcAft>
                <a:spcPct val="0"/>
              </a:spcAft>
            </a:pPr>
            <a:r>
              <a:rPr lang="en-US" sz="2000" dirty="0" smtClean="0">
                <a:solidFill>
                  <a:srgbClr val="0000FF"/>
                </a:solidFill>
                <a:latin typeface="Andale Mono" pitchFamily="-64" charset="0"/>
              </a:rPr>
              <a:t>ICE</a:t>
            </a:r>
          </a:p>
        </p:txBody>
      </p:sp>
      <p:sp>
        <p:nvSpPr>
          <p:cNvPr id="16406" name="Line 28"/>
          <p:cNvSpPr>
            <a:spLocks noChangeShapeType="1"/>
          </p:cNvSpPr>
          <p:nvPr/>
        </p:nvSpPr>
        <p:spPr bwMode="auto">
          <a:xfrm flipH="1">
            <a:off x="3886201" y="3429000"/>
            <a:ext cx="304800" cy="152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lIns="91430" tIns="45715" rIns="91430" bIns="45715"/>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407" name="AutoShape 29"/>
          <p:cNvSpPr>
            <a:spLocks/>
          </p:cNvSpPr>
          <p:nvPr/>
        </p:nvSpPr>
        <p:spPr bwMode="auto">
          <a:xfrm>
            <a:off x="3648075" y="1371600"/>
            <a:ext cx="228600" cy="4572000"/>
          </a:xfrm>
          <a:prstGeom prst="rightBrace">
            <a:avLst>
              <a:gd name="adj1" fmla="val 77778"/>
              <a:gd name="adj2" fmla="val 50000"/>
            </a:avLst>
          </a:prstGeom>
          <a:noFill/>
          <a:ln w="28575">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lIns="91430" tIns="45715" rIns="91430" bIns="45715" anchor="ctr"/>
          <a:lstStyle/>
          <a:p>
            <a:pPr algn="ctr" eaLnBrk="0" fontAlgn="base" hangingPunct="0">
              <a:spcBef>
                <a:spcPct val="0"/>
              </a:spcBef>
              <a:spcAft>
                <a:spcPct val="0"/>
              </a:spcAft>
            </a:pPr>
            <a:endParaRPr lang="en-US" smtClean="0">
              <a:solidFill>
                <a:srgbClr val="000000"/>
              </a:solidFill>
              <a:latin typeface="Times New Roman" pitchFamily="18" charset="0"/>
            </a:endParaRPr>
          </a:p>
        </p:txBody>
      </p:sp>
      <p:sp>
        <p:nvSpPr>
          <p:cNvPr id="16408" name="Text Box 30"/>
          <p:cNvSpPr txBox="1">
            <a:spLocks noChangeArrowheads="1"/>
          </p:cNvSpPr>
          <p:nvPr/>
        </p:nvSpPr>
        <p:spPr bwMode="auto">
          <a:xfrm>
            <a:off x="4191000" y="2209800"/>
            <a:ext cx="4572000" cy="1938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eaLnBrk="0" fontAlgn="base" hangingPunct="0">
              <a:spcBef>
                <a:spcPct val="50000"/>
              </a:spcBef>
              <a:spcAft>
                <a:spcPct val="0"/>
              </a:spcAft>
            </a:pPr>
            <a:r>
              <a:rPr lang="en-US" sz="2000" dirty="0" err="1" smtClean="0">
                <a:solidFill>
                  <a:srgbClr val="FFFFFF"/>
                </a:solidFill>
                <a:latin typeface="Arial" charset="0"/>
                <a:ea typeface="ＭＳ Ｐゴシック" pitchFamily="34" charset="-128"/>
              </a:rPr>
              <a:t>CloudSat</a:t>
            </a:r>
            <a:r>
              <a:rPr lang="en-US" sz="2000" dirty="0" smtClean="0">
                <a:solidFill>
                  <a:srgbClr val="FFFFFF"/>
                </a:solidFill>
                <a:latin typeface="Arial" charset="0"/>
                <a:ea typeface="ＭＳ Ｐゴシック" pitchFamily="34" charset="-128"/>
              </a:rPr>
              <a:t> measurements are sensitive to multiple particle types: </a:t>
            </a:r>
          </a:p>
          <a:p>
            <a:pPr eaLnBrk="0" fontAlgn="base" hangingPunct="0">
              <a:spcBef>
                <a:spcPct val="50000"/>
              </a:spcBef>
              <a:spcAft>
                <a:spcPct val="0"/>
              </a:spcAft>
            </a:pPr>
            <a:r>
              <a:rPr lang="en-US" sz="2000" dirty="0" smtClean="0">
                <a:solidFill>
                  <a:srgbClr val="FFFFFF"/>
                </a:solidFill>
                <a:latin typeface="Arial" charset="0"/>
                <a:ea typeface="ＭＳ Ｐゴシック" pitchFamily="34" charset="-128"/>
                <a:sym typeface="Wingdings" pitchFamily="2" charset="2"/>
              </a:rPr>
              <a:t> </a:t>
            </a:r>
            <a:r>
              <a:rPr lang="en-US" sz="2000" dirty="0" smtClean="0">
                <a:solidFill>
                  <a:srgbClr val="FFFFFF"/>
                </a:solidFill>
                <a:latin typeface="Arial" charset="0"/>
                <a:ea typeface="ＭＳ Ｐゴシック" pitchFamily="34" charset="-128"/>
              </a:rPr>
              <a:t>cloud ice (~small particle), snow, </a:t>
            </a:r>
            <a:r>
              <a:rPr lang="en-US" sz="2000" dirty="0" err="1" smtClean="0">
                <a:solidFill>
                  <a:srgbClr val="FFFFFF"/>
                </a:solidFill>
                <a:latin typeface="Arial" charset="0"/>
                <a:ea typeface="ＭＳ Ｐゴシック" pitchFamily="34" charset="-128"/>
              </a:rPr>
              <a:t>graupel</a:t>
            </a:r>
            <a:r>
              <a:rPr lang="en-US" sz="2000" dirty="0" smtClean="0">
                <a:solidFill>
                  <a:srgbClr val="FFFFFF"/>
                </a:solidFill>
                <a:latin typeface="Arial" charset="0"/>
                <a:ea typeface="ＭＳ Ｐゴシック" pitchFamily="34" charset="-128"/>
              </a:rPr>
              <a:t> </a:t>
            </a:r>
          </a:p>
          <a:p>
            <a:pPr eaLnBrk="0" fontAlgn="base" hangingPunct="0">
              <a:spcBef>
                <a:spcPct val="50000"/>
              </a:spcBef>
              <a:spcAft>
                <a:spcPct val="0"/>
              </a:spcAft>
            </a:pPr>
            <a:r>
              <a:rPr lang="en-US" sz="2000" dirty="0" smtClean="0">
                <a:solidFill>
                  <a:srgbClr val="FFFFFF"/>
                </a:solidFill>
                <a:latin typeface="Arial" charset="0"/>
                <a:ea typeface="ＭＳ Ｐゴシック" pitchFamily="34" charset="-128"/>
                <a:sym typeface="Wingdings" pitchFamily="2" charset="2"/>
              </a:rPr>
              <a:t> </a:t>
            </a:r>
            <a:r>
              <a:rPr lang="en-US" sz="2000" dirty="0" smtClean="0">
                <a:solidFill>
                  <a:srgbClr val="FFFFFF"/>
                </a:solidFill>
                <a:latin typeface="Arial" charset="0"/>
                <a:ea typeface="ＭＳ Ｐゴシック" pitchFamily="34" charset="-128"/>
              </a:rPr>
              <a:t>cloud liquid (~small particle), rain</a:t>
            </a:r>
            <a:endParaRPr lang="en-US" sz="2000" dirty="0" smtClean="0">
              <a:solidFill>
                <a:srgbClr val="FFFF66"/>
              </a:solidFill>
              <a:latin typeface="Arial" charset="0"/>
              <a:ea typeface="ＭＳ Ｐゴシック" pitchFamily="34" charset="-128"/>
            </a:endParaRPr>
          </a:p>
        </p:txBody>
      </p:sp>
      <p:grpSp>
        <p:nvGrpSpPr>
          <p:cNvPr id="9" name="Group 32"/>
          <p:cNvGrpSpPr>
            <a:grpSpLocks/>
          </p:cNvGrpSpPr>
          <p:nvPr/>
        </p:nvGrpSpPr>
        <p:grpSpPr bwMode="auto">
          <a:xfrm>
            <a:off x="1295400" y="762001"/>
            <a:ext cx="6781800" cy="23813"/>
            <a:chOff x="816" y="945"/>
            <a:chExt cx="4272" cy="15"/>
          </a:xfrm>
        </p:grpSpPr>
        <p:sp>
          <p:nvSpPr>
            <p:cNvPr id="16430" name="Line 33"/>
            <p:cNvSpPr>
              <a:spLocks noChangeShapeType="1"/>
            </p:cNvSpPr>
            <p:nvPr/>
          </p:nvSpPr>
          <p:spPr bwMode="auto">
            <a:xfrm>
              <a:off x="816" y="945"/>
              <a:ext cx="4272" cy="0"/>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wrap="none"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431" name="Line 34"/>
            <p:cNvSpPr>
              <a:spLocks noChangeShapeType="1"/>
            </p:cNvSpPr>
            <p:nvPr/>
          </p:nvSpPr>
          <p:spPr bwMode="auto">
            <a:xfrm>
              <a:off x="816" y="960"/>
              <a:ext cx="4272" cy="0"/>
            </a:xfrm>
            <a:prstGeom prst="line">
              <a:avLst/>
            </a:prstGeom>
            <a:noFill/>
            <a:ln w="31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grpSp>
      <p:sp>
        <p:nvSpPr>
          <p:cNvPr id="16410" name="Rectangle 24"/>
          <p:cNvSpPr>
            <a:spLocks noChangeArrowheads="1"/>
          </p:cNvSpPr>
          <p:nvPr/>
        </p:nvSpPr>
        <p:spPr bwMode="auto">
          <a:xfrm>
            <a:off x="2438401" y="3276601"/>
            <a:ext cx="1287463" cy="369888"/>
          </a:xfrm>
          <a:prstGeom prst="rect">
            <a:avLst/>
          </a:prstGeom>
          <a:solidFill>
            <a:srgbClr val="FFFFFF">
              <a:alpha val="34117"/>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algn="ctr" eaLnBrk="0" fontAlgn="base" hangingPunct="0">
              <a:spcBef>
                <a:spcPct val="0"/>
              </a:spcBef>
              <a:spcAft>
                <a:spcPct val="0"/>
              </a:spcAft>
            </a:pPr>
            <a:r>
              <a:rPr lang="en-US" smtClean="0">
                <a:solidFill>
                  <a:srgbClr val="FFFFFF"/>
                </a:solidFill>
                <a:latin typeface="Andale Mono" pitchFamily="-64" charset="0"/>
              </a:rPr>
              <a:t>GRAUPEL</a:t>
            </a:r>
          </a:p>
        </p:txBody>
      </p:sp>
      <p:sp>
        <p:nvSpPr>
          <p:cNvPr id="16411" name="Line 10"/>
          <p:cNvSpPr>
            <a:spLocks noChangeShapeType="1"/>
          </p:cNvSpPr>
          <p:nvPr/>
        </p:nvSpPr>
        <p:spPr bwMode="auto">
          <a:xfrm flipH="1">
            <a:off x="2438401" y="5486401"/>
            <a:ext cx="165100"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412" name="Line 11"/>
          <p:cNvSpPr>
            <a:spLocks noChangeShapeType="1"/>
          </p:cNvSpPr>
          <p:nvPr/>
        </p:nvSpPr>
        <p:spPr bwMode="auto">
          <a:xfrm flipH="1">
            <a:off x="2603500" y="5378451"/>
            <a:ext cx="166688"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413" name="Line 12"/>
          <p:cNvSpPr>
            <a:spLocks noChangeShapeType="1"/>
          </p:cNvSpPr>
          <p:nvPr/>
        </p:nvSpPr>
        <p:spPr bwMode="auto">
          <a:xfrm flipH="1">
            <a:off x="2770188" y="5378451"/>
            <a:ext cx="165100"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414" name="Line 13"/>
          <p:cNvSpPr>
            <a:spLocks noChangeShapeType="1"/>
          </p:cNvSpPr>
          <p:nvPr/>
        </p:nvSpPr>
        <p:spPr bwMode="auto">
          <a:xfrm flipH="1">
            <a:off x="1941513" y="5486401"/>
            <a:ext cx="165100"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415" name="Line 14"/>
          <p:cNvSpPr>
            <a:spLocks noChangeShapeType="1"/>
          </p:cNvSpPr>
          <p:nvPr/>
        </p:nvSpPr>
        <p:spPr bwMode="auto">
          <a:xfrm flipH="1">
            <a:off x="2106614" y="5378451"/>
            <a:ext cx="166687"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416" name="Line 15"/>
          <p:cNvSpPr>
            <a:spLocks noChangeShapeType="1"/>
          </p:cNvSpPr>
          <p:nvPr/>
        </p:nvSpPr>
        <p:spPr bwMode="auto">
          <a:xfrm flipH="1">
            <a:off x="2273301" y="5378451"/>
            <a:ext cx="165100"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417" name="Line 10"/>
          <p:cNvSpPr>
            <a:spLocks noChangeShapeType="1"/>
          </p:cNvSpPr>
          <p:nvPr/>
        </p:nvSpPr>
        <p:spPr bwMode="auto">
          <a:xfrm flipH="1">
            <a:off x="2819401" y="4648201"/>
            <a:ext cx="165100"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418" name="Line 11"/>
          <p:cNvSpPr>
            <a:spLocks noChangeShapeType="1"/>
          </p:cNvSpPr>
          <p:nvPr/>
        </p:nvSpPr>
        <p:spPr bwMode="auto">
          <a:xfrm flipH="1">
            <a:off x="2984500" y="4540251"/>
            <a:ext cx="166688"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419" name="Line 13"/>
          <p:cNvSpPr>
            <a:spLocks noChangeShapeType="1"/>
          </p:cNvSpPr>
          <p:nvPr/>
        </p:nvSpPr>
        <p:spPr bwMode="auto">
          <a:xfrm flipH="1">
            <a:off x="2322513" y="4648201"/>
            <a:ext cx="165100"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420" name="Line 14"/>
          <p:cNvSpPr>
            <a:spLocks noChangeShapeType="1"/>
          </p:cNvSpPr>
          <p:nvPr/>
        </p:nvSpPr>
        <p:spPr bwMode="auto">
          <a:xfrm flipH="1">
            <a:off x="2487614" y="4540251"/>
            <a:ext cx="166687"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421" name="Line 15"/>
          <p:cNvSpPr>
            <a:spLocks noChangeShapeType="1"/>
          </p:cNvSpPr>
          <p:nvPr/>
        </p:nvSpPr>
        <p:spPr bwMode="auto">
          <a:xfrm flipH="1">
            <a:off x="2654301" y="4540251"/>
            <a:ext cx="165100"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46" name="Rectangle 44"/>
          <p:cNvSpPr>
            <a:spLocks noChangeArrowheads="1"/>
          </p:cNvSpPr>
          <p:nvPr/>
        </p:nvSpPr>
        <p:spPr bwMode="auto">
          <a:xfrm>
            <a:off x="3962401" y="5257801"/>
            <a:ext cx="49530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p>
            <a:pPr defTabSz="3657220" eaLnBrk="0" fontAlgn="base" hangingPunct="0">
              <a:lnSpc>
                <a:spcPct val="80000"/>
              </a:lnSpc>
              <a:spcBef>
                <a:spcPct val="0"/>
              </a:spcBef>
              <a:spcAft>
                <a:spcPct val="0"/>
              </a:spcAft>
            </a:pPr>
            <a:r>
              <a:rPr lang="en-US" sz="2000" dirty="0" smtClean="0">
                <a:solidFill>
                  <a:srgbClr val="FFFFFF"/>
                </a:solidFill>
                <a:latin typeface="Times New Roman" pitchFamily="18" charset="0"/>
              </a:rPr>
              <a:t>Note that: The Micro Wave Limb Sounder (MLS) provides IWC estimates described as small ice particles at levels in the upper-troposphere </a:t>
            </a:r>
          </a:p>
        </p:txBody>
      </p:sp>
      <p:sp>
        <p:nvSpPr>
          <p:cNvPr id="16423" name="Line 11"/>
          <p:cNvSpPr>
            <a:spLocks noChangeShapeType="1"/>
          </p:cNvSpPr>
          <p:nvPr/>
        </p:nvSpPr>
        <p:spPr bwMode="auto">
          <a:xfrm flipH="1">
            <a:off x="3375025" y="4464051"/>
            <a:ext cx="166688"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424" name="Line 12"/>
          <p:cNvSpPr>
            <a:spLocks noChangeShapeType="1"/>
          </p:cNvSpPr>
          <p:nvPr/>
        </p:nvSpPr>
        <p:spPr bwMode="auto">
          <a:xfrm flipH="1">
            <a:off x="3541714" y="4464051"/>
            <a:ext cx="165100"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425" name="Line 13"/>
          <p:cNvSpPr>
            <a:spLocks noChangeShapeType="1"/>
          </p:cNvSpPr>
          <p:nvPr/>
        </p:nvSpPr>
        <p:spPr bwMode="auto">
          <a:xfrm flipH="1">
            <a:off x="2713038" y="4572001"/>
            <a:ext cx="165100"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426" name="Line 14"/>
          <p:cNvSpPr>
            <a:spLocks noChangeShapeType="1"/>
          </p:cNvSpPr>
          <p:nvPr/>
        </p:nvSpPr>
        <p:spPr bwMode="auto">
          <a:xfrm flipH="1">
            <a:off x="2878139" y="4464051"/>
            <a:ext cx="166687"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16427" name="Line 15"/>
          <p:cNvSpPr>
            <a:spLocks noChangeShapeType="1"/>
          </p:cNvSpPr>
          <p:nvPr/>
        </p:nvSpPr>
        <p:spPr bwMode="auto">
          <a:xfrm flipH="1">
            <a:off x="3124201" y="4495801"/>
            <a:ext cx="165100" cy="536575"/>
          </a:xfrm>
          <a:prstGeom prst="line">
            <a:avLst/>
          </a:prstGeom>
          <a:noFill/>
          <a:ln w="19050">
            <a:solidFill>
              <a:srgbClr val="66CCFF"/>
            </a:solidFill>
            <a:round/>
            <a:headEnd/>
            <a:tailEnd/>
          </a:ln>
          <a:extLst>
            <a:ext uri="{909E8E84-426E-40DD-AFC4-6F175D3DCCD1}">
              <a14:hiddenFill xmlns:a14="http://schemas.microsoft.com/office/drawing/2010/main" xmlns="">
                <a:noFill/>
              </a14:hiddenFill>
            </a:ext>
          </a:extLst>
        </p:spPr>
        <p:txBody>
          <a:bodyPr wrap="none" lIns="91430" tIns="45715" rIns="91430" bIns="45715" anchor="ctr"/>
          <a:lstStyle/>
          <a:p>
            <a:pPr algn="ctr" eaLnBrk="0" fontAlgn="base" hangingPunct="0">
              <a:spcBef>
                <a:spcPct val="0"/>
              </a:spcBef>
              <a:spcAft>
                <a:spcPct val="0"/>
              </a:spcAft>
            </a:pPr>
            <a:endParaRPr lang="en-IN" smtClean="0">
              <a:solidFill>
                <a:srgbClr val="000000"/>
              </a:solidFill>
              <a:latin typeface="Times New Roman" pitchFamily="18" charset="0"/>
            </a:endParaRPr>
          </a:p>
        </p:txBody>
      </p:sp>
      <p:sp>
        <p:nvSpPr>
          <p:cNvPr id="53" name="AutoShape 6"/>
          <p:cNvSpPr>
            <a:spLocks noChangeArrowheads="1"/>
          </p:cNvSpPr>
          <p:nvPr/>
        </p:nvSpPr>
        <p:spPr bwMode="auto">
          <a:xfrm>
            <a:off x="2362201" y="4267200"/>
            <a:ext cx="2565400" cy="430213"/>
          </a:xfrm>
          <a:prstGeom prst="cloudCallout">
            <a:avLst>
              <a:gd name="adj1" fmla="val -31454"/>
              <a:gd name="adj2" fmla="val -31769"/>
            </a:avLst>
          </a:prstGeom>
          <a:solidFill>
            <a:srgbClr val="FFFFFF">
              <a:alpha val="25000"/>
            </a:srgbClr>
          </a:solidFill>
          <a:ln w="9525">
            <a:solidFill>
              <a:srgbClr val="C0C0C0"/>
            </a:solidFill>
            <a:round/>
            <a:headEnd/>
            <a:tailEnd/>
          </a:ln>
          <a:effectLst/>
        </p:spPr>
        <p:txBody>
          <a:bodyPr wrap="none" lIns="91430" tIns="45715" rIns="91430" bIns="45715" anchor="ctr"/>
          <a:lstStyle/>
          <a:p>
            <a:pPr algn="ctr" eaLnBrk="0" fontAlgn="base" hangingPunct="0">
              <a:spcBef>
                <a:spcPct val="0"/>
              </a:spcBef>
              <a:spcAft>
                <a:spcPct val="0"/>
              </a:spcAft>
              <a:defRPr/>
            </a:pPr>
            <a:endParaRPr lang="en-US">
              <a:solidFill>
                <a:srgbClr val="000000"/>
              </a:solidFill>
              <a:effectLst>
                <a:outerShdw blurRad="38100" dist="38100" dir="2700000" algn="tl">
                  <a:srgbClr val="C0C0C0"/>
                </a:outerShdw>
              </a:effectLst>
              <a:latin typeface="Times New Roman" pitchFamily="18" charset="0"/>
            </a:endParaRPr>
          </a:p>
        </p:txBody>
      </p:sp>
      <p:sp>
        <p:nvSpPr>
          <p:cNvPr id="16429" name="Rectangle 21"/>
          <p:cNvSpPr>
            <a:spLocks noChangeArrowheads="1"/>
          </p:cNvSpPr>
          <p:nvPr/>
        </p:nvSpPr>
        <p:spPr bwMode="auto">
          <a:xfrm>
            <a:off x="3352800" y="4267201"/>
            <a:ext cx="9540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algn="ctr" eaLnBrk="0" fontAlgn="base" hangingPunct="0">
              <a:spcBef>
                <a:spcPct val="0"/>
              </a:spcBef>
              <a:spcAft>
                <a:spcPct val="0"/>
              </a:spcAft>
            </a:pPr>
            <a:r>
              <a:rPr lang="en-US" smtClean="0">
                <a:solidFill>
                  <a:srgbClr val="FF0000"/>
                </a:solidFill>
                <a:latin typeface="Andale Mono" pitchFamily="-64" charset="0"/>
              </a:rPr>
              <a:t>LIQUID</a:t>
            </a:r>
          </a:p>
        </p:txBody>
      </p:sp>
      <p:sp>
        <p:nvSpPr>
          <p:cNvPr id="3" name="TextBox 2"/>
          <p:cNvSpPr txBox="1"/>
          <p:nvPr/>
        </p:nvSpPr>
        <p:spPr>
          <a:xfrm>
            <a:off x="5689601" y="6412468"/>
            <a:ext cx="3378200" cy="369332"/>
          </a:xfrm>
          <a:prstGeom prst="rect">
            <a:avLst/>
          </a:prstGeom>
          <a:noFill/>
        </p:spPr>
        <p:txBody>
          <a:bodyPr wrap="square" lIns="91430" tIns="45715" rIns="91430" bIns="45715" rtlCol="0">
            <a:spAutoFit/>
          </a:bodyPr>
          <a:lstStyle/>
          <a:p>
            <a:r>
              <a:rPr lang="en-US" dirty="0" smtClean="0">
                <a:solidFill>
                  <a:srgbClr val="FFFFFF"/>
                </a:solidFill>
              </a:rPr>
              <a:t>Slide Courtesy: Frank Li, JPL</a:t>
            </a:r>
            <a:endParaRPr lang="en-IN" dirty="0">
              <a:solidFill>
                <a:srgbClr val="FFFFFF"/>
              </a:solidFill>
            </a:endParaRPr>
          </a:p>
        </p:txBody>
      </p:sp>
    </p:spTree>
    <p:extLst>
      <p:ext uri="{BB962C8B-B14F-4D97-AF65-F5344CB8AC3E}">
        <p14:creationId xmlns:p14="http://schemas.microsoft.com/office/powerpoint/2010/main" xmlns="" val="346985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20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533400" y="838200"/>
            <a:ext cx="7924800" cy="650750"/>
          </a:xfrm>
          <a:prstGeom prst="rect">
            <a:avLst/>
          </a:prstGeom>
          <a:noFill/>
          <a:ln w="9525">
            <a:noFill/>
            <a:miter lim="800000"/>
            <a:headEnd/>
            <a:tailEnd/>
          </a:ln>
          <a:effectLst/>
        </p:spPr>
        <p:txBody>
          <a:bodyPr lIns="91430" tIns="45715" rIns="91430" bIns="45715">
            <a:spAutoFit/>
          </a:bodyPr>
          <a:lstStyle/>
          <a:p>
            <a:pPr fontAlgn="base">
              <a:spcBef>
                <a:spcPct val="50000"/>
              </a:spcBef>
              <a:spcAft>
                <a:spcPct val="0"/>
              </a:spcAft>
            </a:pPr>
            <a:r>
              <a:rPr lang="en-GB" b="1">
                <a:solidFill>
                  <a:srgbClr val="009999"/>
                </a:solidFill>
              </a:rPr>
              <a:t>To simulate better stratiform clouds a spectrum of cumulus clouds is necessary.</a:t>
            </a:r>
          </a:p>
        </p:txBody>
      </p:sp>
      <p:pic>
        <p:nvPicPr>
          <p:cNvPr id="7173" name="Picture 5" descr="j0293828"/>
          <p:cNvPicPr>
            <a:picLocks noChangeAspect="1" noChangeArrowheads="1"/>
          </p:cNvPicPr>
          <p:nvPr/>
        </p:nvPicPr>
        <p:blipFill>
          <a:blip r:embed="rId2" cstate="print"/>
          <a:srcRect b="33333"/>
          <a:stretch>
            <a:fillRect/>
          </a:stretch>
        </p:blipFill>
        <p:spPr bwMode="auto">
          <a:xfrm>
            <a:off x="457201" y="4648201"/>
            <a:ext cx="1744663" cy="609600"/>
          </a:xfrm>
          <a:prstGeom prst="rect">
            <a:avLst/>
          </a:prstGeom>
          <a:noFill/>
        </p:spPr>
      </p:pic>
      <p:pic>
        <p:nvPicPr>
          <p:cNvPr id="7174" name="Picture 6" descr="j0293828"/>
          <p:cNvPicPr>
            <a:picLocks noChangeAspect="1" noChangeArrowheads="1"/>
          </p:cNvPicPr>
          <p:nvPr/>
        </p:nvPicPr>
        <p:blipFill>
          <a:blip r:embed="rId2" cstate="print"/>
          <a:srcRect b="21275"/>
          <a:stretch>
            <a:fillRect/>
          </a:stretch>
        </p:blipFill>
        <p:spPr bwMode="auto">
          <a:xfrm>
            <a:off x="2286001" y="3276600"/>
            <a:ext cx="1744663" cy="2819400"/>
          </a:xfrm>
          <a:prstGeom prst="rect">
            <a:avLst/>
          </a:prstGeom>
          <a:noFill/>
        </p:spPr>
      </p:pic>
      <p:pic>
        <p:nvPicPr>
          <p:cNvPr id="7175" name="Picture 7" descr="j0293828"/>
          <p:cNvPicPr>
            <a:picLocks noChangeAspect="1" noChangeArrowheads="1"/>
          </p:cNvPicPr>
          <p:nvPr/>
        </p:nvPicPr>
        <p:blipFill>
          <a:blip r:embed="rId2" cstate="print"/>
          <a:srcRect/>
          <a:stretch>
            <a:fillRect/>
          </a:stretch>
        </p:blipFill>
        <p:spPr bwMode="auto">
          <a:xfrm>
            <a:off x="4114801" y="1143001"/>
            <a:ext cx="1744663" cy="5638800"/>
          </a:xfrm>
          <a:prstGeom prst="rect">
            <a:avLst/>
          </a:prstGeom>
          <a:noFill/>
        </p:spPr>
      </p:pic>
      <p:sp>
        <p:nvSpPr>
          <p:cNvPr id="7176" name="AutoShape 8"/>
          <p:cNvSpPr>
            <a:spLocks noChangeArrowheads="1"/>
          </p:cNvSpPr>
          <p:nvPr/>
        </p:nvSpPr>
        <p:spPr bwMode="auto">
          <a:xfrm>
            <a:off x="1524000" y="4572000"/>
            <a:ext cx="533400" cy="304800"/>
          </a:xfrm>
          <a:prstGeom prst="rightArrow">
            <a:avLst>
              <a:gd name="adj1" fmla="val 50000"/>
              <a:gd name="adj2" fmla="val 43750"/>
            </a:avLst>
          </a:prstGeom>
          <a:solidFill>
            <a:schemeClr val="accent1"/>
          </a:solidFill>
          <a:ln w="9525">
            <a:solidFill>
              <a:schemeClr val="tx1"/>
            </a:solidFill>
            <a:miter lim="800000"/>
            <a:headEnd/>
            <a:tailEnd/>
          </a:ln>
          <a:effectLst/>
        </p:spPr>
        <p:txBody>
          <a:bodyPr wrap="none" lIns="91430" tIns="45715" rIns="91430" bIns="45715" anchor="ctr"/>
          <a:lstStyle/>
          <a:p>
            <a:pPr fontAlgn="base">
              <a:spcBef>
                <a:spcPct val="0"/>
              </a:spcBef>
              <a:spcAft>
                <a:spcPct val="0"/>
              </a:spcAft>
            </a:pPr>
            <a:endParaRPr lang="en-IN">
              <a:solidFill>
                <a:srgbClr val="000000"/>
              </a:solidFill>
            </a:endParaRPr>
          </a:p>
        </p:txBody>
      </p:sp>
      <p:sp>
        <p:nvSpPr>
          <p:cNvPr id="7177" name="AutoShape 9"/>
          <p:cNvSpPr>
            <a:spLocks noChangeArrowheads="1"/>
          </p:cNvSpPr>
          <p:nvPr/>
        </p:nvSpPr>
        <p:spPr bwMode="auto">
          <a:xfrm>
            <a:off x="3124200" y="3276600"/>
            <a:ext cx="1143000" cy="304800"/>
          </a:xfrm>
          <a:prstGeom prst="rightArrow">
            <a:avLst>
              <a:gd name="adj1" fmla="val 50000"/>
              <a:gd name="adj2" fmla="val 93750"/>
            </a:avLst>
          </a:prstGeom>
          <a:solidFill>
            <a:schemeClr val="accent1"/>
          </a:solidFill>
          <a:ln w="9525">
            <a:solidFill>
              <a:schemeClr val="tx1"/>
            </a:solidFill>
            <a:miter lim="800000"/>
            <a:headEnd/>
            <a:tailEnd/>
          </a:ln>
          <a:effectLst/>
        </p:spPr>
        <p:txBody>
          <a:bodyPr wrap="none" lIns="91430" tIns="45715" rIns="91430" bIns="45715" anchor="ctr"/>
          <a:lstStyle/>
          <a:p>
            <a:pPr fontAlgn="base">
              <a:spcBef>
                <a:spcPct val="0"/>
              </a:spcBef>
              <a:spcAft>
                <a:spcPct val="0"/>
              </a:spcAft>
            </a:pPr>
            <a:endParaRPr lang="en-IN">
              <a:solidFill>
                <a:srgbClr val="000000"/>
              </a:solidFill>
            </a:endParaRPr>
          </a:p>
        </p:txBody>
      </p:sp>
      <p:sp>
        <p:nvSpPr>
          <p:cNvPr id="7178" name="AutoShape 10"/>
          <p:cNvSpPr>
            <a:spLocks noChangeArrowheads="1"/>
          </p:cNvSpPr>
          <p:nvPr/>
        </p:nvSpPr>
        <p:spPr bwMode="auto">
          <a:xfrm>
            <a:off x="4800600" y="2057400"/>
            <a:ext cx="1524000" cy="304800"/>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lIns="91430" tIns="45715" rIns="91430" bIns="45715" anchor="ctr"/>
          <a:lstStyle/>
          <a:p>
            <a:pPr fontAlgn="base">
              <a:spcBef>
                <a:spcPct val="0"/>
              </a:spcBef>
              <a:spcAft>
                <a:spcPct val="0"/>
              </a:spcAft>
            </a:pPr>
            <a:endParaRPr lang="en-IN">
              <a:solidFill>
                <a:srgbClr val="000000"/>
              </a:solidFill>
            </a:endParaRPr>
          </a:p>
        </p:txBody>
      </p:sp>
      <p:sp>
        <p:nvSpPr>
          <p:cNvPr id="7179" name="Cloud"/>
          <p:cNvSpPr>
            <a:spLocks noChangeAspect="1" noEditPoints="1" noChangeArrowheads="1"/>
          </p:cNvSpPr>
          <p:nvPr/>
        </p:nvSpPr>
        <p:spPr bwMode="auto">
          <a:xfrm>
            <a:off x="6248400" y="1905001"/>
            <a:ext cx="2895600" cy="5381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99CCFF"/>
          </a:solidFill>
          <a:ln w="9525">
            <a:solidFill>
              <a:srgbClr val="000000"/>
            </a:solidFill>
            <a:miter lim="800000"/>
            <a:headEnd/>
            <a:tailEnd/>
          </a:ln>
          <a:effectLst>
            <a:outerShdw dist="107763" dir="2700000" algn="ctr" rotWithShape="0">
              <a:srgbClr val="808080"/>
            </a:outerShdw>
          </a:effectLst>
        </p:spPr>
        <p:txBody>
          <a:bodyPr lIns="91430" tIns="45715" rIns="91430" bIns="45715"/>
          <a:lstStyle/>
          <a:p>
            <a:pPr fontAlgn="base">
              <a:spcBef>
                <a:spcPct val="0"/>
              </a:spcBef>
              <a:spcAft>
                <a:spcPct val="0"/>
              </a:spcAft>
            </a:pPr>
            <a:endParaRPr lang="en-IN">
              <a:solidFill>
                <a:srgbClr val="000000"/>
              </a:solidFill>
            </a:endParaRPr>
          </a:p>
        </p:txBody>
      </p:sp>
      <p:sp>
        <p:nvSpPr>
          <p:cNvPr id="7180" name="Cloud"/>
          <p:cNvSpPr>
            <a:spLocks noChangeAspect="1" noEditPoints="1" noChangeArrowheads="1"/>
          </p:cNvSpPr>
          <p:nvPr/>
        </p:nvSpPr>
        <p:spPr bwMode="auto">
          <a:xfrm>
            <a:off x="6629400" y="3200400"/>
            <a:ext cx="1752600" cy="3048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99CCFF"/>
          </a:solidFill>
          <a:ln w="9525">
            <a:solidFill>
              <a:srgbClr val="000000"/>
            </a:solidFill>
            <a:miter lim="800000"/>
            <a:headEnd/>
            <a:tailEnd/>
          </a:ln>
          <a:effectLst>
            <a:outerShdw dist="107763" dir="2700000" algn="ctr" rotWithShape="0">
              <a:srgbClr val="808080"/>
            </a:outerShdw>
          </a:effectLst>
        </p:spPr>
        <p:txBody>
          <a:bodyPr lIns="91430" tIns="45715" rIns="91430" bIns="45715"/>
          <a:lstStyle/>
          <a:p>
            <a:pPr fontAlgn="base">
              <a:spcBef>
                <a:spcPct val="0"/>
              </a:spcBef>
              <a:spcAft>
                <a:spcPct val="0"/>
              </a:spcAft>
            </a:pPr>
            <a:endParaRPr lang="en-IN">
              <a:solidFill>
                <a:srgbClr val="000000"/>
              </a:solidFill>
            </a:endParaRPr>
          </a:p>
        </p:txBody>
      </p:sp>
      <p:sp>
        <p:nvSpPr>
          <p:cNvPr id="7181" name="Cloud"/>
          <p:cNvSpPr>
            <a:spLocks noChangeAspect="1" noEditPoints="1" noChangeArrowheads="1"/>
          </p:cNvSpPr>
          <p:nvPr/>
        </p:nvSpPr>
        <p:spPr bwMode="auto">
          <a:xfrm>
            <a:off x="6172201" y="4572000"/>
            <a:ext cx="1066800" cy="2286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99CCFF"/>
          </a:solidFill>
          <a:ln w="9525">
            <a:solidFill>
              <a:srgbClr val="000000"/>
            </a:solidFill>
            <a:miter lim="800000"/>
            <a:headEnd/>
            <a:tailEnd/>
          </a:ln>
          <a:effectLst>
            <a:outerShdw dist="107763" dir="2700000" algn="ctr" rotWithShape="0">
              <a:srgbClr val="808080"/>
            </a:outerShdw>
          </a:effectLst>
        </p:spPr>
        <p:txBody>
          <a:bodyPr lIns="91430" tIns="45715" rIns="91430" bIns="45715"/>
          <a:lstStyle/>
          <a:p>
            <a:pPr fontAlgn="base">
              <a:spcBef>
                <a:spcPct val="0"/>
              </a:spcBef>
              <a:spcAft>
                <a:spcPct val="0"/>
              </a:spcAft>
            </a:pPr>
            <a:endParaRPr lang="en-IN">
              <a:solidFill>
                <a:srgbClr val="000000"/>
              </a:solidFill>
            </a:endParaRPr>
          </a:p>
        </p:txBody>
      </p:sp>
      <p:sp>
        <p:nvSpPr>
          <p:cNvPr id="7182" name="Cloud"/>
          <p:cNvSpPr>
            <a:spLocks noChangeAspect="1" noEditPoints="1" noChangeArrowheads="1"/>
          </p:cNvSpPr>
          <p:nvPr/>
        </p:nvSpPr>
        <p:spPr bwMode="auto">
          <a:xfrm>
            <a:off x="7391400" y="4572000"/>
            <a:ext cx="1066800" cy="2286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99CCFF"/>
          </a:solidFill>
          <a:ln w="9525">
            <a:solidFill>
              <a:srgbClr val="000000"/>
            </a:solidFill>
            <a:miter lim="800000"/>
            <a:headEnd/>
            <a:tailEnd/>
          </a:ln>
          <a:effectLst>
            <a:outerShdw dist="107763" dir="2700000" algn="ctr" rotWithShape="0">
              <a:srgbClr val="808080"/>
            </a:outerShdw>
          </a:effectLst>
        </p:spPr>
        <p:txBody>
          <a:bodyPr lIns="91430" tIns="45715" rIns="91430" bIns="45715"/>
          <a:lstStyle/>
          <a:p>
            <a:pPr fontAlgn="base">
              <a:spcBef>
                <a:spcPct val="0"/>
              </a:spcBef>
              <a:spcAft>
                <a:spcPct val="0"/>
              </a:spcAft>
            </a:pPr>
            <a:endParaRPr lang="en-IN">
              <a:solidFill>
                <a:srgbClr val="000000"/>
              </a:solidFill>
            </a:endParaRPr>
          </a:p>
        </p:txBody>
      </p:sp>
      <p:sp>
        <p:nvSpPr>
          <p:cNvPr id="7183" name="Text Box 15"/>
          <p:cNvSpPr txBox="1">
            <a:spLocks noChangeArrowheads="1"/>
          </p:cNvSpPr>
          <p:nvPr/>
        </p:nvSpPr>
        <p:spPr bwMode="auto">
          <a:xfrm>
            <a:off x="609600" y="1828801"/>
            <a:ext cx="2895600" cy="925513"/>
          </a:xfrm>
          <a:prstGeom prst="rect">
            <a:avLst/>
          </a:prstGeom>
          <a:noFill/>
          <a:ln w="9525">
            <a:solidFill>
              <a:srgbClr val="FF3300"/>
            </a:solidFill>
            <a:miter lim="800000"/>
            <a:headEnd/>
            <a:tailEnd/>
          </a:ln>
          <a:effectLst/>
        </p:spPr>
        <p:txBody>
          <a:bodyPr lIns="91430" tIns="45715" rIns="91430" bIns="45715">
            <a:spAutoFit/>
          </a:bodyPr>
          <a:lstStyle/>
          <a:p>
            <a:pPr fontAlgn="base">
              <a:spcBef>
                <a:spcPct val="50000"/>
              </a:spcBef>
              <a:spcAft>
                <a:spcPct val="0"/>
              </a:spcAft>
            </a:pPr>
            <a:r>
              <a:rPr lang="en-GB">
                <a:solidFill>
                  <a:srgbClr val="FF3300"/>
                </a:solidFill>
              </a:rPr>
              <a:t>Model tuning via coupled convective and stratiform clouds</a:t>
            </a:r>
          </a:p>
        </p:txBody>
      </p:sp>
      <p:sp>
        <p:nvSpPr>
          <p:cNvPr id="14" name="TextBox 13"/>
          <p:cNvSpPr txBox="1"/>
          <p:nvPr/>
        </p:nvSpPr>
        <p:spPr>
          <a:xfrm>
            <a:off x="609600" y="6172200"/>
            <a:ext cx="838200" cy="381000"/>
          </a:xfrm>
          <a:prstGeom prst="rect">
            <a:avLst/>
          </a:prstGeom>
          <a:noFill/>
        </p:spPr>
        <p:txBody>
          <a:bodyPr wrap="square" rtlCol="0">
            <a:spAutoFit/>
          </a:bodyPr>
          <a:lstStyle/>
          <a:p>
            <a:r>
              <a:rPr lang="en-US" dirty="0" smtClean="0"/>
              <a:t>0830</a:t>
            </a:r>
            <a:endParaRPr lang="en-IN" dirty="0"/>
          </a:p>
        </p:txBody>
      </p:sp>
      <p:sp>
        <p:nvSpPr>
          <p:cNvPr id="15" name="TextBox 14"/>
          <p:cNvSpPr txBox="1"/>
          <p:nvPr/>
        </p:nvSpPr>
        <p:spPr>
          <a:xfrm>
            <a:off x="2819400" y="6248400"/>
            <a:ext cx="838200" cy="381000"/>
          </a:xfrm>
          <a:prstGeom prst="rect">
            <a:avLst/>
          </a:prstGeom>
          <a:noFill/>
        </p:spPr>
        <p:txBody>
          <a:bodyPr wrap="square" rtlCol="0">
            <a:spAutoFit/>
          </a:bodyPr>
          <a:lstStyle/>
          <a:p>
            <a:r>
              <a:rPr lang="en-US" dirty="0" smtClean="0"/>
              <a:t>1130</a:t>
            </a:r>
            <a:endParaRPr lang="en-IN" dirty="0"/>
          </a:p>
        </p:txBody>
      </p:sp>
      <p:sp>
        <p:nvSpPr>
          <p:cNvPr id="16" name="TextBox 15"/>
          <p:cNvSpPr txBox="1"/>
          <p:nvPr/>
        </p:nvSpPr>
        <p:spPr>
          <a:xfrm>
            <a:off x="5943600" y="6324600"/>
            <a:ext cx="838200" cy="381000"/>
          </a:xfrm>
          <a:prstGeom prst="rect">
            <a:avLst/>
          </a:prstGeom>
          <a:noFill/>
        </p:spPr>
        <p:txBody>
          <a:bodyPr wrap="square" rtlCol="0">
            <a:spAutoFit/>
          </a:bodyPr>
          <a:lstStyle/>
          <a:p>
            <a:r>
              <a:rPr lang="en-US" dirty="0" smtClean="0"/>
              <a:t>1730</a:t>
            </a:r>
            <a:endParaRPr lang="en-IN" dirty="0"/>
          </a:p>
        </p:txBody>
      </p:sp>
      <p:sp>
        <p:nvSpPr>
          <p:cNvPr id="17" name="TextBox 16"/>
          <p:cNvSpPr txBox="1"/>
          <p:nvPr/>
        </p:nvSpPr>
        <p:spPr>
          <a:xfrm>
            <a:off x="2362200" y="381000"/>
            <a:ext cx="3581400" cy="523220"/>
          </a:xfrm>
          <a:prstGeom prst="rect">
            <a:avLst/>
          </a:prstGeom>
          <a:noFill/>
        </p:spPr>
        <p:txBody>
          <a:bodyPr wrap="square" rtlCol="0">
            <a:spAutoFit/>
          </a:bodyPr>
          <a:lstStyle/>
          <a:p>
            <a:r>
              <a:rPr lang="en-US" sz="2800" dirty="0" smtClean="0">
                <a:latin typeface="Comic Sans MS" pitchFamily="66" charset="0"/>
              </a:rPr>
              <a:t>Hypothesis</a:t>
            </a:r>
            <a:endParaRPr lang="en-IN" sz="28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diamond(out)">
                                      <p:cBhvr>
                                        <p:cTn id="7" dur="3000"/>
                                        <p:tgtEl>
                                          <p:spTgt spid="7173"/>
                                        </p:tgtEl>
                                      </p:cBhvr>
                                    </p:animEffect>
                                  </p:childTnLst>
                                </p:cTn>
                              </p:par>
                            </p:childTnLst>
                          </p:cTn>
                        </p:par>
                        <p:par>
                          <p:cTn id="8" fill="hold">
                            <p:stCondLst>
                              <p:cond delay="3000"/>
                            </p:stCondLst>
                            <p:childTnLst>
                              <p:par>
                                <p:cTn id="9" presetID="8" presetClass="entr" presetSubtype="32" fill="hold" nodeType="afterEffect">
                                  <p:stCondLst>
                                    <p:cond delay="0"/>
                                  </p:stCondLst>
                                  <p:childTnLst>
                                    <p:set>
                                      <p:cBhvr>
                                        <p:cTn id="10" dur="1" fill="hold">
                                          <p:stCondLst>
                                            <p:cond delay="0"/>
                                          </p:stCondLst>
                                        </p:cTn>
                                        <p:tgtEl>
                                          <p:spTgt spid="7174"/>
                                        </p:tgtEl>
                                        <p:attrNameLst>
                                          <p:attrName>style.visibility</p:attrName>
                                        </p:attrNameLst>
                                      </p:cBhvr>
                                      <p:to>
                                        <p:strVal val="visible"/>
                                      </p:to>
                                    </p:set>
                                    <p:animEffect transition="in" filter="diamond(out)">
                                      <p:cBhvr>
                                        <p:cTn id="11" dur="3000"/>
                                        <p:tgtEl>
                                          <p:spTgt spid="7174"/>
                                        </p:tgtEl>
                                      </p:cBhvr>
                                    </p:animEffect>
                                  </p:childTnLst>
                                </p:cTn>
                              </p:par>
                            </p:childTnLst>
                          </p:cTn>
                        </p:par>
                        <p:par>
                          <p:cTn id="12" fill="hold">
                            <p:stCondLst>
                              <p:cond delay="6000"/>
                            </p:stCondLst>
                            <p:childTnLst>
                              <p:par>
                                <p:cTn id="13" presetID="8" presetClass="entr" presetSubtype="32" fill="hold" nodeType="afterEffect">
                                  <p:stCondLst>
                                    <p:cond delay="0"/>
                                  </p:stCondLst>
                                  <p:childTnLst>
                                    <p:set>
                                      <p:cBhvr>
                                        <p:cTn id="14" dur="1" fill="hold">
                                          <p:stCondLst>
                                            <p:cond delay="0"/>
                                          </p:stCondLst>
                                        </p:cTn>
                                        <p:tgtEl>
                                          <p:spTgt spid="7175"/>
                                        </p:tgtEl>
                                        <p:attrNameLst>
                                          <p:attrName>style.visibility</p:attrName>
                                        </p:attrNameLst>
                                      </p:cBhvr>
                                      <p:to>
                                        <p:strVal val="visible"/>
                                      </p:to>
                                    </p:set>
                                    <p:animEffect transition="in" filter="diamond(out)">
                                      <p:cBhvr>
                                        <p:cTn id="15" dur="3000"/>
                                        <p:tgtEl>
                                          <p:spTgt spid="7175"/>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7176"/>
                                        </p:tgtEl>
                                        <p:attrNameLst>
                                          <p:attrName>style.visibility</p:attrName>
                                        </p:attrNameLst>
                                      </p:cBhvr>
                                      <p:to>
                                        <p:strVal val="visible"/>
                                      </p:to>
                                    </p:set>
                                    <p:anim calcmode="lin" valueType="num">
                                      <p:cBhvr>
                                        <p:cTn id="18" dur="1000" fill="hold"/>
                                        <p:tgtEl>
                                          <p:spTgt spid="7176"/>
                                        </p:tgtEl>
                                        <p:attrNameLst>
                                          <p:attrName>ppt_w</p:attrName>
                                        </p:attrNameLst>
                                      </p:cBhvr>
                                      <p:tavLst>
                                        <p:tav tm="0">
                                          <p:val>
                                            <p:strVal val="#ppt_w*0.70"/>
                                          </p:val>
                                        </p:tav>
                                        <p:tav tm="100000">
                                          <p:val>
                                            <p:strVal val="#ppt_w"/>
                                          </p:val>
                                        </p:tav>
                                      </p:tavLst>
                                    </p:anim>
                                    <p:anim calcmode="lin" valueType="num">
                                      <p:cBhvr>
                                        <p:cTn id="19" dur="1000" fill="hold"/>
                                        <p:tgtEl>
                                          <p:spTgt spid="7176"/>
                                        </p:tgtEl>
                                        <p:attrNameLst>
                                          <p:attrName>ppt_h</p:attrName>
                                        </p:attrNameLst>
                                      </p:cBhvr>
                                      <p:tavLst>
                                        <p:tav tm="0">
                                          <p:val>
                                            <p:strVal val="#ppt_h"/>
                                          </p:val>
                                        </p:tav>
                                        <p:tav tm="100000">
                                          <p:val>
                                            <p:strVal val="#ppt_h"/>
                                          </p:val>
                                        </p:tav>
                                      </p:tavLst>
                                    </p:anim>
                                    <p:animEffect transition="in" filter="fade">
                                      <p:cBhvr>
                                        <p:cTn id="20" dur="1000"/>
                                        <p:tgtEl>
                                          <p:spTgt spid="7176"/>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7177"/>
                                        </p:tgtEl>
                                        <p:attrNameLst>
                                          <p:attrName>style.visibility</p:attrName>
                                        </p:attrNameLst>
                                      </p:cBhvr>
                                      <p:to>
                                        <p:strVal val="visible"/>
                                      </p:to>
                                    </p:set>
                                    <p:anim calcmode="lin" valueType="num">
                                      <p:cBhvr>
                                        <p:cTn id="23" dur="1000" fill="hold"/>
                                        <p:tgtEl>
                                          <p:spTgt spid="7177"/>
                                        </p:tgtEl>
                                        <p:attrNameLst>
                                          <p:attrName>ppt_w</p:attrName>
                                        </p:attrNameLst>
                                      </p:cBhvr>
                                      <p:tavLst>
                                        <p:tav tm="0">
                                          <p:val>
                                            <p:strVal val="#ppt_w*0.70"/>
                                          </p:val>
                                        </p:tav>
                                        <p:tav tm="100000">
                                          <p:val>
                                            <p:strVal val="#ppt_w"/>
                                          </p:val>
                                        </p:tav>
                                      </p:tavLst>
                                    </p:anim>
                                    <p:anim calcmode="lin" valueType="num">
                                      <p:cBhvr>
                                        <p:cTn id="24" dur="1000" fill="hold"/>
                                        <p:tgtEl>
                                          <p:spTgt spid="7177"/>
                                        </p:tgtEl>
                                        <p:attrNameLst>
                                          <p:attrName>ppt_h</p:attrName>
                                        </p:attrNameLst>
                                      </p:cBhvr>
                                      <p:tavLst>
                                        <p:tav tm="0">
                                          <p:val>
                                            <p:strVal val="#ppt_h"/>
                                          </p:val>
                                        </p:tav>
                                        <p:tav tm="100000">
                                          <p:val>
                                            <p:strVal val="#ppt_h"/>
                                          </p:val>
                                        </p:tav>
                                      </p:tavLst>
                                    </p:anim>
                                    <p:animEffect transition="in" filter="fade">
                                      <p:cBhvr>
                                        <p:cTn id="25" dur="1000"/>
                                        <p:tgtEl>
                                          <p:spTgt spid="7177"/>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7178"/>
                                        </p:tgtEl>
                                        <p:attrNameLst>
                                          <p:attrName>style.visibility</p:attrName>
                                        </p:attrNameLst>
                                      </p:cBhvr>
                                      <p:to>
                                        <p:strVal val="visible"/>
                                      </p:to>
                                    </p:set>
                                    <p:anim calcmode="lin" valueType="num">
                                      <p:cBhvr>
                                        <p:cTn id="28" dur="1000" fill="hold"/>
                                        <p:tgtEl>
                                          <p:spTgt spid="7178"/>
                                        </p:tgtEl>
                                        <p:attrNameLst>
                                          <p:attrName>ppt_w</p:attrName>
                                        </p:attrNameLst>
                                      </p:cBhvr>
                                      <p:tavLst>
                                        <p:tav tm="0">
                                          <p:val>
                                            <p:strVal val="#ppt_w*0.70"/>
                                          </p:val>
                                        </p:tav>
                                        <p:tav tm="100000">
                                          <p:val>
                                            <p:strVal val="#ppt_w"/>
                                          </p:val>
                                        </p:tav>
                                      </p:tavLst>
                                    </p:anim>
                                    <p:anim calcmode="lin" valueType="num">
                                      <p:cBhvr>
                                        <p:cTn id="29" dur="1000" fill="hold"/>
                                        <p:tgtEl>
                                          <p:spTgt spid="7178"/>
                                        </p:tgtEl>
                                        <p:attrNameLst>
                                          <p:attrName>ppt_h</p:attrName>
                                        </p:attrNameLst>
                                      </p:cBhvr>
                                      <p:tavLst>
                                        <p:tav tm="0">
                                          <p:val>
                                            <p:strVal val="#ppt_h"/>
                                          </p:val>
                                        </p:tav>
                                        <p:tav tm="100000">
                                          <p:val>
                                            <p:strVal val="#ppt_h"/>
                                          </p:val>
                                        </p:tav>
                                      </p:tavLst>
                                    </p:anim>
                                    <p:animEffect transition="in" filter="fade">
                                      <p:cBhvr>
                                        <p:cTn id="30" dur="1000"/>
                                        <p:tgtEl>
                                          <p:spTgt spid="7178"/>
                                        </p:tgtEl>
                                      </p:cBhvr>
                                    </p:animEffect>
                                  </p:childTnLst>
                                </p:cTn>
                              </p:par>
                            </p:childTnLst>
                          </p:cTn>
                        </p:par>
                        <p:par>
                          <p:cTn id="31" fill="hold">
                            <p:stCondLst>
                              <p:cond delay="9000"/>
                            </p:stCondLst>
                            <p:childTnLst>
                              <p:par>
                                <p:cTn id="32" presetID="8" presetClass="entr" presetSubtype="32" fill="hold" grpId="0" nodeType="afterEffect">
                                  <p:stCondLst>
                                    <p:cond delay="0"/>
                                  </p:stCondLst>
                                  <p:childTnLst>
                                    <p:set>
                                      <p:cBhvr>
                                        <p:cTn id="33" dur="1" fill="hold">
                                          <p:stCondLst>
                                            <p:cond delay="0"/>
                                          </p:stCondLst>
                                        </p:cTn>
                                        <p:tgtEl>
                                          <p:spTgt spid="7179"/>
                                        </p:tgtEl>
                                        <p:attrNameLst>
                                          <p:attrName>style.visibility</p:attrName>
                                        </p:attrNameLst>
                                      </p:cBhvr>
                                      <p:to>
                                        <p:strVal val="visible"/>
                                      </p:to>
                                    </p:set>
                                    <p:animEffect transition="in" filter="diamond(out)">
                                      <p:cBhvr>
                                        <p:cTn id="34" dur="2000"/>
                                        <p:tgtEl>
                                          <p:spTgt spid="7179"/>
                                        </p:tgtEl>
                                      </p:cBhvr>
                                    </p:animEffect>
                                  </p:childTnLst>
                                </p:cTn>
                              </p:par>
                            </p:childTnLst>
                          </p:cTn>
                        </p:par>
                        <p:par>
                          <p:cTn id="35" fill="hold">
                            <p:stCondLst>
                              <p:cond delay="11000"/>
                            </p:stCondLst>
                            <p:childTnLst>
                              <p:par>
                                <p:cTn id="36" presetID="8" presetClass="entr" presetSubtype="32" fill="hold" grpId="0" nodeType="afterEffect">
                                  <p:stCondLst>
                                    <p:cond delay="0"/>
                                  </p:stCondLst>
                                  <p:childTnLst>
                                    <p:set>
                                      <p:cBhvr>
                                        <p:cTn id="37" dur="1" fill="hold">
                                          <p:stCondLst>
                                            <p:cond delay="0"/>
                                          </p:stCondLst>
                                        </p:cTn>
                                        <p:tgtEl>
                                          <p:spTgt spid="7180"/>
                                        </p:tgtEl>
                                        <p:attrNameLst>
                                          <p:attrName>style.visibility</p:attrName>
                                        </p:attrNameLst>
                                      </p:cBhvr>
                                      <p:to>
                                        <p:strVal val="visible"/>
                                      </p:to>
                                    </p:set>
                                    <p:animEffect transition="in" filter="diamond(out)">
                                      <p:cBhvr>
                                        <p:cTn id="38" dur="2000"/>
                                        <p:tgtEl>
                                          <p:spTgt spid="7180"/>
                                        </p:tgtEl>
                                      </p:cBhvr>
                                    </p:animEffect>
                                  </p:childTnLst>
                                </p:cTn>
                              </p:par>
                            </p:childTnLst>
                          </p:cTn>
                        </p:par>
                        <p:par>
                          <p:cTn id="39" fill="hold">
                            <p:stCondLst>
                              <p:cond delay="13000"/>
                            </p:stCondLst>
                            <p:childTnLst>
                              <p:par>
                                <p:cTn id="40" presetID="8" presetClass="entr" presetSubtype="32" fill="hold" grpId="0" nodeType="afterEffect">
                                  <p:stCondLst>
                                    <p:cond delay="0"/>
                                  </p:stCondLst>
                                  <p:childTnLst>
                                    <p:set>
                                      <p:cBhvr>
                                        <p:cTn id="41" dur="1" fill="hold">
                                          <p:stCondLst>
                                            <p:cond delay="0"/>
                                          </p:stCondLst>
                                        </p:cTn>
                                        <p:tgtEl>
                                          <p:spTgt spid="7181"/>
                                        </p:tgtEl>
                                        <p:attrNameLst>
                                          <p:attrName>style.visibility</p:attrName>
                                        </p:attrNameLst>
                                      </p:cBhvr>
                                      <p:to>
                                        <p:strVal val="visible"/>
                                      </p:to>
                                    </p:set>
                                    <p:animEffect transition="in" filter="diamond(out)">
                                      <p:cBhvr>
                                        <p:cTn id="42" dur="2000"/>
                                        <p:tgtEl>
                                          <p:spTgt spid="7181"/>
                                        </p:tgtEl>
                                      </p:cBhvr>
                                    </p:animEffect>
                                  </p:childTnLst>
                                </p:cTn>
                              </p:par>
                              <p:par>
                                <p:cTn id="43" presetID="8" presetClass="entr" presetSubtype="32" fill="hold" grpId="0" nodeType="withEffect">
                                  <p:stCondLst>
                                    <p:cond delay="0"/>
                                  </p:stCondLst>
                                  <p:childTnLst>
                                    <p:set>
                                      <p:cBhvr>
                                        <p:cTn id="44" dur="1" fill="hold">
                                          <p:stCondLst>
                                            <p:cond delay="0"/>
                                          </p:stCondLst>
                                        </p:cTn>
                                        <p:tgtEl>
                                          <p:spTgt spid="7182"/>
                                        </p:tgtEl>
                                        <p:attrNameLst>
                                          <p:attrName>style.visibility</p:attrName>
                                        </p:attrNameLst>
                                      </p:cBhvr>
                                      <p:to>
                                        <p:strVal val="visible"/>
                                      </p:to>
                                    </p:set>
                                    <p:animEffect transition="in" filter="diamond(out)">
                                      <p:cBhvr>
                                        <p:cTn id="45" dur="2000"/>
                                        <p:tgtEl>
                                          <p:spTgt spid="7182"/>
                                        </p:tgtEl>
                                      </p:cBhvr>
                                    </p:animEffect>
                                  </p:childTnLst>
                                </p:cTn>
                              </p:par>
                            </p:childTnLst>
                          </p:cTn>
                        </p:par>
                        <p:par>
                          <p:cTn id="46" fill="hold">
                            <p:stCondLst>
                              <p:cond delay="15000"/>
                            </p:stCondLst>
                            <p:childTnLst>
                              <p:par>
                                <p:cTn id="47" presetID="3" presetClass="entr" presetSubtype="10" fill="hold" grpId="0" nodeType="afterEffect">
                                  <p:stCondLst>
                                    <p:cond delay="0"/>
                                  </p:stCondLst>
                                  <p:childTnLst>
                                    <p:set>
                                      <p:cBhvr>
                                        <p:cTn id="48" dur="1" fill="hold">
                                          <p:stCondLst>
                                            <p:cond delay="0"/>
                                          </p:stCondLst>
                                        </p:cTn>
                                        <p:tgtEl>
                                          <p:spTgt spid="7183"/>
                                        </p:tgtEl>
                                        <p:attrNameLst>
                                          <p:attrName>style.visibility</p:attrName>
                                        </p:attrNameLst>
                                      </p:cBhvr>
                                      <p:to>
                                        <p:strVal val="visible"/>
                                      </p:to>
                                    </p:set>
                                    <p:animEffect transition="in" filter="blinds(horizontal)">
                                      <p:cBhvr>
                                        <p:cTn id="49" dur="2000"/>
                                        <p:tgtEl>
                                          <p:spTgt spid="7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animBg="1"/>
      <p:bldP spid="7177" grpId="0" animBg="1"/>
      <p:bldP spid="7178" grpId="0" animBg="1"/>
      <p:bldP spid="7179" grpId="0" animBg="1"/>
      <p:bldP spid="7180" grpId="0" animBg="1"/>
      <p:bldP spid="7181" grpId="0" animBg="1"/>
      <p:bldP spid="7182" grpId="0" animBg="1"/>
      <p:bldP spid="718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381000" y="381000"/>
            <a:ext cx="2667000" cy="457200"/>
          </a:xfrm>
          <a:prstGeom prst="rect">
            <a:avLst/>
          </a:prstGeom>
          <a:noFill/>
          <a:ln w="9525">
            <a:noFill/>
            <a:miter lim="800000"/>
            <a:headEnd/>
            <a:tailEnd/>
          </a:ln>
          <a:effectLst/>
        </p:spPr>
        <p:txBody>
          <a:bodyPr lIns="91430" tIns="45715" rIns="91430" bIns="45715">
            <a:spAutoFit/>
          </a:bodyPr>
          <a:lstStyle/>
          <a:p>
            <a:pPr fontAlgn="base">
              <a:spcBef>
                <a:spcPct val="50000"/>
              </a:spcBef>
              <a:spcAft>
                <a:spcPct val="0"/>
              </a:spcAft>
            </a:pPr>
            <a:r>
              <a:rPr lang="en-GB" sz="2400" b="1" dirty="0">
                <a:solidFill>
                  <a:srgbClr val="333399"/>
                </a:solidFill>
              </a:rPr>
              <a:t>State of the art:</a:t>
            </a:r>
          </a:p>
        </p:txBody>
      </p:sp>
      <p:sp>
        <p:nvSpPr>
          <p:cNvPr id="6149" name="Text Box 5"/>
          <p:cNvSpPr txBox="1">
            <a:spLocks noChangeArrowheads="1"/>
          </p:cNvSpPr>
          <p:nvPr/>
        </p:nvSpPr>
        <p:spPr bwMode="auto">
          <a:xfrm>
            <a:off x="533401" y="914400"/>
            <a:ext cx="7772400" cy="1348773"/>
          </a:xfrm>
          <a:prstGeom prst="rect">
            <a:avLst/>
          </a:prstGeom>
          <a:noFill/>
          <a:ln w="9525">
            <a:noFill/>
            <a:miter lim="800000"/>
            <a:headEnd/>
            <a:tailEnd/>
          </a:ln>
          <a:effectLst/>
        </p:spPr>
        <p:txBody>
          <a:bodyPr lIns="91430" tIns="45715" rIns="91430" bIns="45715">
            <a:spAutoFit/>
          </a:bodyPr>
          <a:lstStyle/>
          <a:p>
            <a:pPr fontAlgn="base">
              <a:spcBef>
                <a:spcPct val="50000"/>
              </a:spcBef>
              <a:spcAft>
                <a:spcPct val="0"/>
              </a:spcAft>
            </a:pPr>
            <a:r>
              <a:rPr lang="en-GB" b="1">
                <a:solidFill>
                  <a:srgbClr val="00CC99"/>
                </a:solidFill>
              </a:rPr>
              <a:t>Separation into stratiform and convective clouds, detraining water from convective clouds is source for stratiform clouds =&gt; radiative effects</a:t>
            </a:r>
          </a:p>
          <a:p>
            <a:pPr fontAlgn="base">
              <a:spcBef>
                <a:spcPct val="50000"/>
              </a:spcBef>
              <a:spcAft>
                <a:spcPct val="0"/>
              </a:spcAft>
            </a:pPr>
            <a:r>
              <a:rPr lang="en-GB" b="1">
                <a:solidFill>
                  <a:srgbClr val="00CC99"/>
                </a:solidFill>
              </a:rPr>
              <a:t>If convective clouds change so do stratiform.</a:t>
            </a:r>
          </a:p>
        </p:txBody>
      </p:sp>
      <p:pic>
        <p:nvPicPr>
          <p:cNvPr id="6150" name="Picture 6" descr="j0293828"/>
          <p:cNvPicPr>
            <a:picLocks noChangeAspect="1" noChangeArrowheads="1"/>
          </p:cNvPicPr>
          <p:nvPr/>
        </p:nvPicPr>
        <p:blipFill>
          <a:blip r:embed="rId2" cstate="print"/>
          <a:srcRect/>
          <a:stretch>
            <a:fillRect/>
          </a:stretch>
        </p:blipFill>
        <p:spPr bwMode="auto">
          <a:xfrm>
            <a:off x="762001" y="2590800"/>
            <a:ext cx="1744663" cy="3581400"/>
          </a:xfrm>
          <a:prstGeom prst="rect">
            <a:avLst/>
          </a:prstGeom>
          <a:noFill/>
        </p:spPr>
      </p:pic>
      <p:sp>
        <p:nvSpPr>
          <p:cNvPr id="6151" name="Cloud"/>
          <p:cNvSpPr>
            <a:spLocks noChangeAspect="1" noEditPoints="1" noChangeArrowheads="1"/>
          </p:cNvSpPr>
          <p:nvPr/>
        </p:nvSpPr>
        <p:spPr bwMode="auto">
          <a:xfrm>
            <a:off x="4648200" y="2819401"/>
            <a:ext cx="4267200" cy="5381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99CCFF"/>
          </a:solidFill>
          <a:ln w="9525">
            <a:solidFill>
              <a:srgbClr val="000000"/>
            </a:solidFill>
            <a:miter lim="800000"/>
            <a:headEnd/>
            <a:tailEnd/>
          </a:ln>
          <a:effectLst>
            <a:outerShdw dist="107763" dir="2700000" algn="ctr" rotWithShape="0">
              <a:srgbClr val="808080"/>
            </a:outerShdw>
          </a:effectLst>
        </p:spPr>
        <p:txBody>
          <a:bodyPr lIns="91430" tIns="45715" rIns="91430" bIns="45715"/>
          <a:lstStyle/>
          <a:p>
            <a:pPr fontAlgn="base">
              <a:spcBef>
                <a:spcPct val="0"/>
              </a:spcBef>
              <a:spcAft>
                <a:spcPct val="0"/>
              </a:spcAft>
            </a:pPr>
            <a:endParaRPr lang="en-IN">
              <a:solidFill>
                <a:srgbClr val="000000"/>
              </a:solidFill>
            </a:endParaRPr>
          </a:p>
        </p:txBody>
      </p:sp>
      <p:sp>
        <p:nvSpPr>
          <p:cNvPr id="6152" name="AutoShape 8"/>
          <p:cNvSpPr>
            <a:spLocks noChangeArrowheads="1"/>
          </p:cNvSpPr>
          <p:nvPr/>
        </p:nvSpPr>
        <p:spPr bwMode="auto">
          <a:xfrm>
            <a:off x="2057401" y="2895600"/>
            <a:ext cx="2362200" cy="304800"/>
          </a:xfrm>
          <a:prstGeom prst="rightArrow">
            <a:avLst>
              <a:gd name="adj1" fmla="val 50000"/>
              <a:gd name="adj2" fmla="val 193750"/>
            </a:avLst>
          </a:prstGeom>
          <a:solidFill>
            <a:schemeClr val="accent1"/>
          </a:solidFill>
          <a:ln w="9525">
            <a:solidFill>
              <a:schemeClr val="tx1"/>
            </a:solidFill>
            <a:miter lim="800000"/>
            <a:headEnd/>
            <a:tailEnd/>
          </a:ln>
          <a:effectLst/>
        </p:spPr>
        <p:txBody>
          <a:bodyPr wrap="none" lIns="91430" tIns="45715" rIns="91430" bIns="45715" anchor="ctr"/>
          <a:lstStyle/>
          <a:p>
            <a:pPr fontAlgn="base">
              <a:spcBef>
                <a:spcPct val="0"/>
              </a:spcBef>
              <a:spcAft>
                <a:spcPct val="0"/>
              </a:spcAft>
            </a:pPr>
            <a:endParaRPr lang="en-IN">
              <a:solidFill>
                <a:srgbClr val="000000"/>
              </a:solidFill>
            </a:endParaRPr>
          </a:p>
        </p:txBody>
      </p:sp>
      <p:sp>
        <p:nvSpPr>
          <p:cNvPr id="6153" name="Text Box 9"/>
          <p:cNvSpPr txBox="1">
            <a:spLocks noChangeArrowheads="1"/>
          </p:cNvSpPr>
          <p:nvPr/>
        </p:nvSpPr>
        <p:spPr bwMode="auto">
          <a:xfrm>
            <a:off x="1219200" y="6019801"/>
            <a:ext cx="914400" cy="371541"/>
          </a:xfrm>
          <a:prstGeom prst="rect">
            <a:avLst/>
          </a:prstGeom>
          <a:noFill/>
          <a:ln w="9525">
            <a:noFill/>
            <a:miter lim="800000"/>
            <a:headEnd/>
            <a:tailEnd/>
          </a:ln>
          <a:effectLst/>
        </p:spPr>
        <p:txBody>
          <a:bodyPr lIns="91430" tIns="45715" rIns="91430" bIns="45715">
            <a:spAutoFit/>
          </a:bodyPr>
          <a:lstStyle/>
          <a:p>
            <a:pPr fontAlgn="base">
              <a:spcBef>
                <a:spcPct val="50000"/>
              </a:spcBef>
              <a:spcAft>
                <a:spcPct val="0"/>
              </a:spcAft>
            </a:pPr>
            <a:r>
              <a:rPr lang="en-GB">
                <a:solidFill>
                  <a:srgbClr val="009999"/>
                </a:solidFill>
              </a:rPr>
              <a:t>water</a:t>
            </a:r>
          </a:p>
        </p:txBody>
      </p:sp>
      <p:sp>
        <p:nvSpPr>
          <p:cNvPr id="6154" name="AutoShape 10"/>
          <p:cNvSpPr>
            <a:spLocks noChangeArrowheads="1"/>
          </p:cNvSpPr>
          <p:nvPr/>
        </p:nvSpPr>
        <p:spPr bwMode="auto">
          <a:xfrm>
            <a:off x="1295400" y="3124201"/>
            <a:ext cx="381000" cy="1295400"/>
          </a:xfrm>
          <a:prstGeom prst="upArrow">
            <a:avLst>
              <a:gd name="adj1" fmla="val 50000"/>
              <a:gd name="adj2" fmla="val 85000"/>
            </a:avLst>
          </a:prstGeom>
          <a:solidFill>
            <a:schemeClr val="accent1"/>
          </a:solidFill>
          <a:ln w="9525">
            <a:solidFill>
              <a:schemeClr val="tx1"/>
            </a:solidFill>
            <a:miter lim="800000"/>
            <a:headEnd/>
            <a:tailEnd/>
          </a:ln>
          <a:effectLst/>
        </p:spPr>
        <p:txBody>
          <a:bodyPr vert="eaVert" wrap="none" lIns="91430" tIns="45715" rIns="91430" bIns="45715" anchor="ctr"/>
          <a:lstStyle/>
          <a:p>
            <a:pPr fontAlgn="base">
              <a:spcBef>
                <a:spcPct val="0"/>
              </a:spcBef>
              <a:spcAft>
                <a:spcPct val="0"/>
              </a:spcAft>
            </a:pPr>
            <a:endParaRPr lang="en-IN">
              <a:solidFill>
                <a:srgbClr val="000000"/>
              </a:solidFill>
            </a:endParaRPr>
          </a:p>
        </p:txBody>
      </p:sp>
      <p:sp>
        <p:nvSpPr>
          <p:cNvPr id="6156" name="AutoShape 12"/>
          <p:cNvSpPr>
            <a:spLocks noChangeArrowheads="1"/>
          </p:cNvSpPr>
          <p:nvPr/>
        </p:nvSpPr>
        <p:spPr bwMode="auto">
          <a:xfrm rot="16200000">
            <a:off x="1962151" y="5505450"/>
            <a:ext cx="647700" cy="609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lIns="91430" tIns="45715" rIns="91430" bIns="45715" anchor="ctr"/>
          <a:lstStyle/>
          <a:p>
            <a:pPr fontAlgn="base">
              <a:spcBef>
                <a:spcPct val="0"/>
              </a:spcBef>
              <a:spcAft>
                <a:spcPct val="0"/>
              </a:spcAft>
            </a:pPr>
            <a:endParaRPr lang="en-IN">
              <a:solidFill>
                <a:srgbClr val="000000"/>
              </a:solidFill>
            </a:endParaRPr>
          </a:p>
        </p:txBody>
      </p:sp>
      <p:sp>
        <p:nvSpPr>
          <p:cNvPr id="6157" name="AutoShape 13"/>
          <p:cNvSpPr>
            <a:spLocks noChangeArrowheads="1"/>
          </p:cNvSpPr>
          <p:nvPr/>
        </p:nvSpPr>
        <p:spPr bwMode="auto">
          <a:xfrm rot="5400000" flipH="1">
            <a:off x="647700" y="5448300"/>
            <a:ext cx="685800" cy="609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lIns="91430" tIns="45715" rIns="91430" bIns="45715" anchor="ctr"/>
          <a:lstStyle/>
          <a:p>
            <a:pPr fontAlgn="base">
              <a:spcBef>
                <a:spcPct val="0"/>
              </a:spcBef>
              <a:spcAft>
                <a:spcPct val="0"/>
              </a:spcAft>
            </a:pPr>
            <a:endParaRPr lang="en-IN">
              <a:solidFill>
                <a:srgbClr val="000000"/>
              </a:solidFill>
            </a:endParaRPr>
          </a:p>
        </p:txBody>
      </p:sp>
      <p:pic>
        <p:nvPicPr>
          <p:cNvPr id="6158" name="Picture 14" descr="j0293828"/>
          <p:cNvPicPr>
            <a:picLocks noChangeAspect="1" noChangeArrowheads="1"/>
          </p:cNvPicPr>
          <p:nvPr/>
        </p:nvPicPr>
        <p:blipFill>
          <a:blip r:embed="rId2" cstate="print"/>
          <a:srcRect t="63829"/>
          <a:stretch>
            <a:fillRect/>
          </a:stretch>
        </p:blipFill>
        <p:spPr bwMode="auto">
          <a:xfrm>
            <a:off x="5791200" y="3352801"/>
            <a:ext cx="1744663" cy="1295400"/>
          </a:xfrm>
          <a:prstGeom prst="rect">
            <a:avLst/>
          </a:prstGeom>
          <a:noFill/>
        </p:spPr>
      </p:pic>
      <p:sp>
        <p:nvSpPr>
          <p:cNvPr id="6159" name="AutoShape 15"/>
          <p:cNvSpPr>
            <a:spLocks noChangeArrowheads="1"/>
          </p:cNvSpPr>
          <p:nvPr/>
        </p:nvSpPr>
        <p:spPr bwMode="auto">
          <a:xfrm rot="3251035">
            <a:off x="5715000" y="2057400"/>
            <a:ext cx="1143000" cy="381000"/>
          </a:xfrm>
          <a:prstGeom prst="notchedRightArrow">
            <a:avLst>
              <a:gd name="adj1" fmla="val 50000"/>
              <a:gd name="adj2" fmla="val 75000"/>
            </a:avLst>
          </a:prstGeom>
          <a:solidFill>
            <a:srgbClr val="FFFF00"/>
          </a:solidFill>
          <a:ln w="9525">
            <a:solidFill>
              <a:schemeClr val="tx1"/>
            </a:solidFill>
            <a:miter lim="800000"/>
            <a:headEnd/>
            <a:tailEnd/>
          </a:ln>
          <a:effectLst/>
        </p:spPr>
        <p:txBody>
          <a:bodyPr wrap="none" lIns="91430" tIns="45715" rIns="91430" bIns="45715" anchor="ctr"/>
          <a:lstStyle/>
          <a:p>
            <a:pPr fontAlgn="base">
              <a:spcBef>
                <a:spcPct val="0"/>
              </a:spcBef>
              <a:spcAft>
                <a:spcPct val="0"/>
              </a:spcAft>
            </a:pPr>
            <a:endParaRPr lang="en-IN">
              <a:solidFill>
                <a:srgbClr val="000000"/>
              </a:solidFill>
            </a:endParaRPr>
          </a:p>
        </p:txBody>
      </p:sp>
      <p:sp>
        <p:nvSpPr>
          <p:cNvPr id="6160" name="AutoShape 16"/>
          <p:cNvSpPr>
            <a:spLocks noChangeArrowheads="1"/>
          </p:cNvSpPr>
          <p:nvPr/>
        </p:nvSpPr>
        <p:spPr bwMode="auto">
          <a:xfrm rot="-25400969">
            <a:off x="6629400" y="2209800"/>
            <a:ext cx="685800" cy="228600"/>
          </a:xfrm>
          <a:prstGeom prst="notchedRightArrow">
            <a:avLst>
              <a:gd name="adj1" fmla="val 50000"/>
              <a:gd name="adj2" fmla="val 75000"/>
            </a:avLst>
          </a:prstGeom>
          <a:solidFill>
            <a:srgbClr val="FFFF00"/>
          </a:solidFill>
          <a:ln w="9525">
            <a:solidFill>
              <a:schemeClr val="tx1"/>
            </a:solidFill>
            <a:miter lim="800000"/>
            <a:headEnd/>
            <a:tailEnd/>
          </a:ln>
          <a:effectLst/>
        </p:spPr>
        <p:txBody>
          <a:bodyPr wrap="none" lIns="91430" tIns="45715" rIns="91430" bIns="45715" anchor="ctr"/>
          <a:lstStyle/>
          <a:p>
            <a:pPr fontAlgn="base">
              <a:spcBef>
                <a:spcPct val="0"/>
              </a:spcBef>
              <a:spcAft>
                <a:spcPct val="0"/>
              </a:spcAft>
            </a:pPr>
            <a:endParaRPr lang="en-IN">
              <a:solidFill>
                <a:srgbClr val="000000"/>
              </a:solidFill>
            </a:endParaRPr>
          </a:p>
        </p:txBody>
      </p:sp>
      <p:sp>
        <p:nvSpPr>
          <p:cNvPr id="6161" name="AutoShape 17"/>
          <p:cNvSpPr>
            <a:spLocks noChangeArrowheads="1"/>
          </p:cNvSpPr>
          <p:nvPr/>
        </p:nvSpPr>
        <p:spPr bwMode="auto">
          <a:xfrm rot="5400000">
            <a:off x="6286500" y="5143500"/>
            <a:ext cx="1219200" cy="228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a:effectLst/>
        </p:spPr>
        <p:txBody>
          <a:bodyPr wrap="none" lIns="91430" tIns="45715" rIns="91430" bIns="45715" anchor="ctr"/>
          <a:lstStyle/>
          <a:p>
            <a:pPr fontAlgn="base">
              <a:spcBef>
                <a:spcPct val="0"/>
              </a:spcBef>
              <a:spcAft>
                <a:spcPct val="0"/>
              </a:spcAft>
            </a:pPr>
            <a:endParaRPr lang="en-IN">
              <a:solidFill>
                <a:srgbClr val="000000"/>
              </a:solidFill>
            </a:endParaRPr>
          </a:p>
        </p:txBody>
      </p:sp>
      <p:sp>
        <p:nvSpPr>
          <p:cNvPr id="6162" name="AutoShape 18"/>
          <p:cNvSpPr>
            <a:spLocks noChangeArrowheads="1"/>
          </p:cNvSpPr>
          <p:nvPr/>
        </p:nvSpPr>
        <p:spPr bwMode="auto">
          <a:xfrm rot="16200000">
            <a:off x="7410450" y="2038351"/>
            <a:ext cx="1066800" cy="342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solidFill>
              <a:schemeClr val="tx1"/>
            </a:solidFill>
            <a:miter lim="800000"/>
            <a:headEnd/>
            <a:tailEnd/>
          </a:ln>
          <a:effectLst/>
        </p:spPr>
        <p:txBody>
          <a:bodyPr wrap="none" lIns="91430" tIns="45715" rIns="91430" bIns="45715" anchor="ctr"/>
          <a:lstStyle/>
          <a:p>
            <a:pPr fontAlgn="base">
              <a:spcBef>
                <a:spcPct val="0"/>
              </a:spcBef>
              <a:spcAft>
                <a:spcPct val="0"/>
              </a:spcAft>
            </a:pPr>
            <a:endParaRPr lang="en-IN">
              <a:solidFill>
                <a:srgbClr val="000000"/>
              </a:solidFill>
            </a:endParaRPr>
          </a:p>
        </p:txBody>
      </p:sp>
      <p:grpSp>
        <p:nvGrpSpPr>
          <p:cNvPr id="2" name="Group 23"/>
          <p:cNvGrpSpPr>
            <a:grpSpLocks/>
          </p:cNvGrpSpPr>
          <p:nvPr/>
        </p:nvGrpSpPr>
        <p:grpSpPr bwMode="auto">
          <a:xfrm>
            <a:off x="2133600" y="3429001"/>
            <a:ext cx="4267200" cy="990600"/>
            <a:chOff x="1344" y="2160"/>
            <a:chExt cx="2688" cy="624"/>
          </a:xfrm>
        </p:grpSpPr>
        <p:sp>
          <p:nvSpPr>
            <p:cNvPr id="6163" name="AutoShape 19"/>
            <p:cNvSpPr>
              <a:spLocks noChangeArrowheads="1"/>
            </p:cNvSpPr>
            <p:nvPr/>
          </p:nvSpPr>
          <p:spPr bwMode="auto">
            <a:xfrm>
              <a:off x="1344" y="2544"/>
              <a:ext cx="864" cy="240"/>
            </a:xfrm>
            <a:prstGeom prst="chevron">
              <a:avLst>
                <a:gd name="adj" fmla="val 90000"/>
              </a:avLst>
            </a:prstGeom>
            <a:solidFill>
              <a:srgbClr val="CCFF33"/>
            </a:solidFill>
            <a:ln w="9525">
              <a:solidFill>
                <a:schemeClr val="tx1"/>
              </a:solidFill>
              <a:miter lim="800000"/>
              <a:headEnd/>
              <a:tailEnd/>
            </a:ln>
            <a:effectLst/>
          </p:spPr>
          <p:txBody>
            <a:bodyPr wrap="none" anchor="ctr"/>
            <a:lstStyle/>
            <a:p>
              <a:pPr fontAlgn="base">
                <a:spcBef>
                  <a:spcPct val="0"/>
                </a:spcBef>
                <a:spcAft>
                  <a:spcPct val="0"/>
                </a:spcAft>
              </a:pPr>
              <a:endParaRPr lang="en-IN">
                <a:solidFill>
                  <a:srgbClr val="000000"/>
                </a:solidFill>
              </a:endParaRPr>
            </a:p>
          </p:txBody>
        </p:sp>
        <p:sp>
          <p:nvSpPr>
            <p:cNvPr id="6164" name="Text Box 20"/>
            <p:cNvSpPr txBox="1">
              <a:spLocks noChangeArrowheads="1"/>
            </p:cNvSpPr>
            <p:nvPr/>
          </p:nvSpPr>
          <p:spPr bwMode="auto">
            <a:xfrm>
              <a:off x="2304" y="2544"/>
              <a:ext cx="864" cy="237"/>
            </a:xfrm>
            <a:prstGeom prst="rect">
              <a:avLst/>
            </a:prstGeom>
            <a:noFill/>
            <a:ln w="9525">
              <a:solidFill>
                <a:srgbClr val="CCFF33"/>
              </a:solidFill>
              <a:miter lim="800000"/>
              <a:headEnd/>
              <a:tailEnd/>
            </a:ln>
            <a:effectLst/>
          </p:spPr>
          <p:txBody>
            <a:bodyPr>
              <a:spAutoFit/>
            </a:bodyPr>
            <a:lstStyle/>
            <a:p>
              <a:pPr fontAlgn="base">
                <a:spcBef>
                  <a:spcPct val="50000"/>
                </a:spcBef>
                <a:spcAft>
                  <a:spcPct val="0"/>
                </a:spcAft>
              </a:pPr>
              <a:r>
                <a:rPr lang="en-GB">
                  <a:solidFill>
                    <a:srgbClr val="000000"/>
                  </a:solidFill>
                </a:rPr>
                <a:t>Latent heat</a:t>
              </a:r>
            </a:p>
          </p:txBody>
        </p:sp>
        <p:sp>
          <p:nvSpPr>
            <p:cNvPr id="6165" name="AutoShape 21"/>
            <p:cNvSpPr>
              <a:spLocks noChangeArrowheads="1"/>
            </p:cNvSpPr>
            <p:nvPr/>
          </p:nvSpPr>
          <p:spPr bwMode="auto">
            <a:xfrm rot="8723911">
              <a:off x="3168" y="2160"/>
              <a:ext cx="864" cy="240"/>
            </a:xfrm>
            <a:prstGeom prst="chevron">
              <a:avLst>
                <a:gd name="adj" fmla="val 90000"/>
              </a:avLst>
            </a:prstGeom>
            <a:solidFill>
              <a:srgbClr val="CCFF33"/>
            </a:solidFill>
            <a:ln w="9525">
              <a:solidFill>
                <a:schemeClr val="tx1"/>
              </a:solidFill>
              <a:miter lim="800000"/>
              <a:headEnd/>
              <a:tailEnd/>
            </a:ln>
            <a:effectLst/>
          </p:spPr>
          <p:txBody>
            <a:bodyPr wrap="none" anchor="ctr"/>
            <a:lstStyle/>
            <a:p>
              <a:pPr fontAlgn="base">
                <a:spcBef>
                  <a:spcPct val="0"/>
                </a:spcBef>
                <a:spcAft>
                  <a:spcPct val="0"/>
                </a:spcAft>
              </a:pPr>
              <a:endParaRPr lang="en-IN">
                <a:solidFill>
                  <a:srgbClr val="000000"/>
                </a:solidFill>
              </a:endParaRPr>
            </a:p>
          </p:txBody>
        </p:sp>
      </p:grpSp>
      <p:sp>
        <p:nvSpPr>
          <p:cNvPr id="6168" name="AutoShape 24"/>
          <p:cNvSpPr>
            <a:spLocks noChangeArrowheads="1"/>
          </p:cNvSpPr>
          <p:nvPr/>
        </p:nvSpPr>
        <p:spPr bwMode="auto">
          <a:xfrm rot="5400000">
            <a:off x="7429501" y="3848100"/>
            <a:ext cx="1066800" cy="381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solidFill>
              <a:schemeClr val="tx1"/>
            </a:solidFill>
            <a:miter lim="800000"/>
            <a:headEnd/>
            <a:tailEnd/>
          </a:ln>
          <a:effectLst/>
        </p:spPr>
        <p:txBody>
          <a:bodyPr wrap="none" lIns="91430" tIns="45715" rIns="91430" bIns="45715" anchor="ctr"/>
          <a:lstStyle/>
          <a:p>
            <a:pPr fontAlgn="base">
              <a:spcBef>
                <a:spcPct val="0"/>
              </a:spcBef>
              <a:spcAft>
                <a:spcPct val="0"/>
              </a:spcAft>
            </a:pPr>
            <a:endParaRPr lang="en-IN">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53"/>
                                        </p:tgtEl>
                                        <p:attrNameLst>
                                          <p:attrName>style.visibility</p:attrName>
                                        </p:attrNameLst>
                                      </p:cBhvr>
                                      <p:to>
                                        <p:strVal val="visible"/>
                                      </p:to>
                                    </p:set>
                                  </p:childTnLst>
                                </p:cTn>
                              </p:par>
                              <p:par>
                                <p:cTn id="11" presetID="55" presetClass="entr" presetSubtype="0" fill="hold" grpId="0" nodeType="withEffect">
                                  <p:stCondLst>
                                    <p:cond delay="0"/>
                                  </p:stCondLst>
                                  <p:childTnLst>
                                    <p:set>
                                      <p:cBhvr>
                                        <p:cTn id="12" dur="1" fill="hold">
                                          <p:stCondLst>
                                            <p:cond delay="0"/>
                                          </p:stCondLst>
                                        </p:cTn>
                                        <p:tgtEl>
                                          <p:spTgt spid="6157"/>
                                        </p:tgtEl>
                                        <p:attrNameLst>
                                          <p:attrName>style.visibility</p:attrName>
                                        </p:attrNameLst>
                                      </p:cBhvr>
                                      <p:to>
                                        <p:strVal val="visible"/>
                                      </p:to>
                                    </p:set>
                                    <p:anim calcmode="lin" valueType="num">
                                      <p:cBhvr>
                                        <p:cTn id="13" dur="1000" fill="hold"/>
                                        <p:tgtEl>
                                          <p:spTgt spid="6157"/>
                                        </p:tgtEl>
                                        <p:attrNameLst>
                                          <p:attrName>ppt_w</p:attrName>
                                        </p:attrNameLst>
                                      </p:cBhvr>
                                      <p:tavLst>
                                        <p:tav tm="0">
                                          <p:val>
                                            <p:strVal val="#ppt_w*0.70"/>
                                          </p:val>
                                        </p:tav>
                                        <p:tav tm="100000">
                                          <p:val>
                                            <p:strVal val="#ppt_w"/>
                                          </p:val>
                                        </p:tav>
                                      </p:tavLst>
                                    </p:anim>
                                    <p:anim calcmode="lin" valueType="num">
                                      <p:cBhvr>
                                        <p:cTn id="14" dur="1000" fill="hold"/>
                                        <p:tgtEl>
                                          <p:spTgt spid="6157"/>
                                        </p:tgtEl>
                                        <p:attrNameLst>
                                          <p:attrName>ppt_h</p:attrName>
                                        </p:attrNameLst>
                                      </p:cBhvr>
                                      <p:tavLst>
                                        <p:tav tm="0">
                                          <p:val>
                                            <p:strVal val="#ppt_h"/>
                                          </p:val>
                                        </p:tav>
                                        <p:tav tm="100000">
                                          <p:val>
                                            <p:strVal val="#ppt_h"/>
                                          </p:val>
                                        </p:tav>
                                      </p:tavLst>
                                    </p:anim>
                                    <p:animEffect transition="in" filter="fade">
                                      <p:cBhvr>
                                        <p:cTn id="15" dur="1000"/>
                                        <p:tgtEl>
                                          <p:spTgt spid="6157"/>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6156"/>
                                        </p:tgtEl>
                                        <p:attrNameLst>
                                          <p:attrName>style.visibility</p:attrName>
                                        </p:attrNameLst>
                                      </p:cBhvr>
                                      <p:to>
                                        <p:strVal val="visible"/>
                                      </p:to>
                                    </p:set>
                                    <p:anim calcmode="lin" valueType="num">
                                      <p:cBhvr>
                                        <p:cTn id="18" dur="1000" fill="hold"/>
                                        <p:tgtEl>
                                          <p:spTgt spid="6156"/>
                                        </p:tgtEl>
                                        <p:attrNameLst>
                                          <p:attrName>ppt_w</p:attrName>
                                        </p:attrNameLst>
                                      </p:cBhvr>
                                      <p:tavLst>
                                        <p:tav tm="0">
                                          <p:val>
                                            <p:strVal val="#ppt_w*0.70"/>
                                          </p:val>
                                        </p:tav>
                                        <p:tav tm="100000">
                                          <p:val>
                                            <p:strVal val="#ppt_w"/>
                                          </p:val>
                                        </p:tav>
                                      </p:tavLst>
                                    </p:anim>
                                    <p:anim calcmode="lin" valueType="num">
                                      <p:cBhvr>
                                        <p:cTn id="19" dur="1000" fill="hold"/>
                                        <p:tgtEl>
                                          <p:spTgt spid="6156"/>
                                        </p:tgtEl>
                                        <p:attrNameLst>
                                          <p:attrName>ppt_h</p:attrName>
                                        </p:attrNameLst>
                                      </p:cBhvr>
                                      <p:tavLst>
                                        <p:tav tm="0">
                                          <p:val>
                                            <p:strVal val="#ppt_h"/>
                                          </p:val>
                                        </p:tav>
                                        <p:tav tm="100000">
                                          <p:val>
                                            <p:strVal val="#ppt_h"/>
                                          </p:val>
                                        </p:tav>
                                      </p:tavLst>
                                    </p:anim>
                                    <p:animEffect transition="in" filter="fade">
                                      <p:cBhvr>
                                        <p:cTn id="20" dur="1000"/>
                                        <p:tgtEl>
                                          <p:spTgt spid="6156"/>
                                        </p:tgtEl>
                                      </p:cBhvr>
                                    </p:animEffect>
                                  </p:childTnLst>
                                </p:cTn>
                              </p:par>
                            </p:childTnLst>
                          </p:cTn>
                        </p:par>
                        <p:par>
                          <p:cTn id="21" fill="hold">
                            <p:stCondLst>
                              <p:cond delay="1000"/>
                            </p:stCondLst>
                            <p:childTnLst>
                              <p:par>
                                <p:cTn id="22" presetID="55" presetClass="entr" presetSubtype="0" fill="hold" grpId="0" nodeType="afterEffect">
                                  <p:stCondLst>
                                    <p:cond delay="0"/>
                                  </p:stCondLst>
                                  <p:childTnLst>
                                    <p:set>
                                      <p:cBhvr>
                                        <p:cTn id="23" dur="1" fill="hold">
                                          <p:stCondLst>
                                            <p:cond delay="0"/>
                                          </p:stCondLst>
                                        </p:cTn>
                                        <p:tgtEl>
                                          <p:spTgt spid="6154"/>
                                        </p:tgtEl>
                                        <p:attrNameLst>
                                          <p:attrName>style.visibility</p:attrName>
                                        </p:attrNameLst>
                                      </p:cBhvr>
                                      <p:to>
                                        <p:strVal val="visible"/>
                                      </p:to>
                                    </p:set>
                                    <p:anim calcmode="lin" valueType="num">
                                      <p:cBhvr>
                                        <p:cTn id="24" dur="1000" fill="hold"/>
                                        <p:tgtEl>
                                          <p:spTgt spid="6154"/>
                                        </p:tgtEl>
                                        <p:attrNameLst>
                                          <p:attrName>ppt_w</p:attrName>
                                        </p:attrNameLst>
                                      </p:cBhvr>
                                      <p:tavLst>
                                        <p:tav tm="0">
                                          <p:val>
                                            <p:strVal val="#ppt_w*0.70"/>
                                          </p:val>
                                        </p:tav>
                                        <p:tav tm="100000">
                                          <p:val>
                                            <p:strVal val="#ppt_w"/>
                                          </p:val>
                                        </p:tav>
                                      </p:tavLst>
                                    </p:anim>
                                    <p:anim calcmode="lin" valueType="num">
                                      <p:cBhvr>
                                        <p:cTn id="25" dur="1000" fill="hold"/>
                                        <p:tgtEl>
                                          <p:spTgt spid="6154"/>
                                        </p:tgtEl>
                                        <p:attrNameLst>
                                          <p:attrName>ppt_h</p:attrName>
                                        </p:attrNameLst>
                                      </p:cBhvr>
                                      <p:tavLst>
                                        <p:tav tm="0">
                                          <p:val>
                                            <p:strVal val="#ppt_h"/>
                                          </p:val>
                                        </p:tav>
                                        <p:tav tm="100000">
                                          <p:val>
                                            <p:strVal val="#ppt_h"/>
                                          </p:val>
                                        </p:tav>
                                      </p:tavLst>
                                    </p:anim>
                                    <p:animEffect transition="in" filter="fade">
                                      <p:cBhvr>
                                        <p:cTn id="26" dur="1000"/>
                                        <p:tgtEl>
                                          <p:spTgt spid="6154"/>
                                        </p:tgtEl>
                                      </p:cBhvr>
                                    </p:animEffect>
                                  </p:childTnLst>
                                </p:cTn>
                              </p:par>
                            </p:childTnLst>
                          </p:cTn>
                        </p:par>
                        <p:par>
                          <p:cTn id="27" fill="hold">
                            <p:stCondLst>
                              <p:cond delay="2000"/>
                            </p:stCondLst>
                            <p:childTnLst>
                              <p:par>
                                <p:cTn id="28" presetID="8" presetClass="entr" presetSubtype="32" fill="hold" nodeType="afterEffect">
                                  <p:stCondLst>
                                    <p:cond delay="0"/>
                                  </p:stCondLst>
                                  <p:childTnLst>
                                    <p:set>
                                      <p:cBhvr>
                                        <p:cTn id="29" dur="1" fill="hold">
                                          <p:stCondLst>
                                            <p:cond delay="0"/>
                                          </p:stCondLst>
                                        </p:cTn>
                                        <p:tgtEl>
                                          <p:spTgt spid="6150"/>
                                        </p:tgtEl>
                                        <p:attrNameLst>
                                          <p:attrName>style.visibility</p:attrName>
                                        </p:attrNameLst>
                                      </p:cBhvr>
                                      <p:to>
                                        <p:strVal val="visible"/>
                                      </p:to>
                                    </p:set>
                                    <p:animEffect transition="in" filter="diamond(out)">
                                      <p:cBhvr>
                                        <p:cTn id="30" dur="3000"/>
                                        <p:tgtEl>
                                          <p:spTgt spid="6150"/>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6152"/>
                                        </p:tgtEl>
                                        <p:attrNameLst>
                                          <p:attrName>style.visibility</p:attrName>
                                        </p:attrNameLst>
                                      </p:cBhvr>
                                      <p:to>
                                        <p:strVal val="visible"/>
                                      </p:to>
                                    </p:set>
                                    <p:anim calcmode="lin" valueType="num">
                                      <p:cBhvr>
                                        <p:cTn id="33" dur="1000" fill="hold"/>
                                        <p:tgtEl>
                                          <p:spTgt spid="6152"/>
                                        </p:tgtEl>
                                        <p:attrNameLst>
                                          <p:attrName>ppt_w</p:attrName>
                                        </p:attrNameLst>
                                      </p:cBhvr>
                                      <p:tavLst>
                                        <p:tav tm="0">
                                          <p:val>
                                            <p:strVal val="#ppt_w*0.70"/>
                                          </p:val>
                                        </p:tav>
                                        <p:tav tm="100000">
                                          <p:val>
                                            <p:strVal val="#ppt_w"/>
                                          </p:val>
                                        </p:tav>
                                      </p:tavLst>
                                    </p:anim>
                                    <p:anim calcmode="lin" valueType="num">
                                      <p:cBhvr>
                                        <p:cTn id="34" dur="1000" fill="hold"/>
                                        <p:tgtEl>
                                          <p:spTgt spid="6152"/>
                                        </p:tgtEl>
                                        <p:attrNameLst>
                                          <p:attrName>ppt_h</p:attrName>
                                        </p:attrNameLst>
                                      </p:cBhvr>
                                      <p:tavLst>
                                        <p:tav tm="0">
                                          <p:val>
                                            <p:strVal val="#ppt_h"/>
                                          </p:val>
                                        </p:tav>
                                        <p:tav tm="100000">
                                          <p:val>
                                            <p:strVal val="#ppt_h"/>
                                          </p:val>
                                        </p:tav>
                                      </p:tavLst>
                                    </p:anim>
                                    <p:animEffect transition="in" filter="fade">
                                      <p:cBhvr>
                                        <p:cTn id="35" dur="1000"/>
                                        <p:tgtEl>
                                          <p:spTgt spid="6152"/>
                                        </p:tgtEl>
                                      </p:cBhvr>
                                    </p:animEffect>
                                  </p:childTnLst>
                                </p:cTn>
                              </p:par>
                            </p:childTnLst>
                          </p:cTn>
                        </p:par>
                        <p:par>
                          <p:cTn id="36" fill="hold">
                            <p:stCondLst>
                              <p:cond delay="5000"/>
                            </p:stCondLst>
                            <p:childTnLst>
                              <p:par>
                                <p:cTn id="37" presetID="8" presetClass="entr" presetSubtype="32" fill="hold" grpId="0" nodeType="afterEffect">
                                  <p:stCondLst>
                                    <p:cond delay="0"/>
                                  </p:stCondLst>
                                  <p:childTnLst>
                                    <p:set>
                                      <p:cBhvr>
                                        <p:cTn id="38" dur="1" fill="hold">
                                          <p:stCondLst>
                                            <p:cond delay="0"/>
                                          </p:stCondLst>
                                        </p:cTn>
                                        <p:tgtEl>
                                          <p:spTgt spid="6151"/>
                                        </p:tgtEl>
                                        <p:attrNameLst>
                                          <p:attrName>style.visibility</p:attrName>
                                        </p:attrNameLst>
                                      </p:cBhvr>
                                      <p:to>
                                        <p:strVal val="visible"/>
                                      </p:to>
                                    </p:set>
                                    <p:animEffect transition="in" filter="diamond(out)">
                                      <p:cBhvr>
                                        <p:cTn id="39" dur="2000"/>
                                        <p:tgtEl>
                                          <p:spTgt spid="6151"/>
                                        </p:tgtEl>
                                      </p:cBhvr>
                                    </p:animEffect>
                                  </p:childTnLst>
                                </p:cTn>
                              </p:par>
                            </p:childTnLst>
                          </p:cTn>
                        </p:par>
                        <p:par>
                          <p:cTn id="40" fill="hold">
                            <p:stCondLst>
                              <p:cond delay="7000"/>
                            </p:stCondLst>
                            <p:childTnLst>
                              <p:par>
                                <p:cTn id="41" presetID="55" presetClass="entr" presetSubtype="0" fill="hold" nodeType="afterEffect">
                                  <p:stCondLst>
                                    <p:cond delay="0"/>
                                  </p:stCondLst>
                                  <p:childTnLst>
                                    <p:set>
                                      <p:cBhvr>
                                        <p:cTn id="42" dur="1" fill="hold">
                                          <p:stCondLst>
                                            <p:cond delay="0"/>
                                          </p:stCondLst>
                                        </p:cTn>
                                        <p:tgtEl>
                                          <p:spTgt spid="6158"/>
                                        </p:tgtEl>
                                        <p:attrNameLst>
                                          <p:attrName>style.visibility</p:attrName>
                                        </p:attrNameLst>
                                      </p:cBhvr>
                                      <p:to>
                                        <p:strVal val="visible"/>
                                      </p:to>
                                    </p:set>
                                    <p:anim calcmode="lin" valueType="num">
                                      <p:cBhvr>
                                        <p:cTn id="43" dur="5000" fill="hold"/>
                                        <p:tgtEl>
                                          <p:spTgt spid="6158"/>
                                        </p:tgtEl>
                                        <p:attrNameLst>
                                          <p:attrName>ppt_w</p:attrName>
                                        </p:attrNameLst>
                                      </p:cBhvr>
                                      <p:tavLst>
                                        <p:tav tm="0">
                                          <p:val>
                                            <p:strVal val="#ppt_w*0.70"/>
                                          </p:val>
                                        </p:tav>
                                        <p:tav tm="100000">
                                          <p:val>
                                            <p:strVal val="#ppt_w"/>
                                          </p:val>
                                        </p:tav>
                                      </p:tavLst>
                                    </p:anim>
                                    <p:anim calcmode="lin" valueType="num">
                                      <p:cBhvr>
                                        <p:cTn id="44" dur="5000" fill="hold"/>
                                        <p:tgtEl>
                                          <p:spTgt spid="6158"/>
                                        </p:tgtEl>
                                        <p:attrNameLst>
                                          <p:attrName>ppt_h</p:attrName>
                                        </p:attrNameLst>
                                      </p:cBhvr>
                                      <p:tavLst>
                                        <p:tav tm="0">
                                          <p:val>
                                            <p:strVal val="#ppt_h"/>
                                          </p:val>
                                        </p:tav>
                                        <p:tav tm="100000">
                                          <p:val>
                                            <p:strVal val="#ppt_h"/>
                                          </p:val>
                                        </p:tav>
                                      </p:tavLst>
                                    </p:anim>
                                    <p:animEffect transition="in" filter="fade">
                                      <p:cBhvr>
                                        <p:cTn id="45" dur="5000"/>
                                        <p:tgtEl>
                                          <p:spTgt spid="6158"/>
                                        </p:tgtEl>
                                      </p:cBhvr>
                                    </p:animEffect>
                                  </p:childTnLst>
                                </p:cTn>
                              </p:par>
                            </p:childTnLst>
                          </p:cTn>
                        </p:par>
                        <p:par>
                          <p:cTn id="46" fill="hold">
                            <p:stCondLst>
                              <p:cond delay="12000"/>
                            </p:stCondLst>
                            <p:childTnLst>
                              <p:par>
                                <p:cTn id="47" presetID="1" presetClass="entr" presetSubtype="0" fill="hold" grpId="0" nodeType="afterEffect">
                                  <p:stCondLst>
                                    <p:cond delay="0"/>
                                  </p:stCondLst>
                                  <p:childTnLst>
                                    <p:set>
                                      <p:cBhvr>
                                        <p:cTn id="48" dur="1" fill="hold">
                                          <p:stCondLst>
                                            <p:cond delay="0"/>
                                          </p:stCondLst>
                                        </p:cTn>
                                        <p:tgtEl>
                                          <p:spTgt spid="6159"/>
                                        </p:tgtEl>
                                        <p:attrNameLst>
                                          <p:attrName>style.visibility</p:attrName>
                                        </p:attrNameLst>
                                      </p:cBhvr>
                                      <p:to>
                                        <p:strVal val="visible"/>
                                      </p:to>
                                    </p:set>
                                  </p:childTnLst>
                                </p:cTn>
                              </p:par>
                            </p:childTnLst>
                          </p:cTn>
                        </p:par>
                        <p:par>
                          <p:cTn id="49" fill="hold">
                            <p:stCondLst>
                              <p:cond delay="12000"/>
                            </p:stCondLst>
                            <p:childTnLst>
                              <p:par>
                                <p:cTn id="50" presetID="1" presetClass="entr" presetSubtype="0" fill="hold" grpId="0" nodeType="afterEffect">
                                  <p:stCondLst>
                                    <p:cond delay="0"/>
                                  </p:stCondLst>
                                  <p:childTnLst>
                                    <p:set>
                                      <p:cBhvr>
                                        <p:cTn id="51" dur="1" fill="hold">
                                          <p:stCondLst>
                                            <p:cond delay="0"/>
                                          </p:stCondLst>
                                        </p:cTn>
                                        <p:tgtEl>
                                          <p:spTgt spid="6160"/>
                                        </p:tgtEl>
                                        <p:attrNameLst>
                                          <p:attrName>style.visibility</p:attrName>
                                        </p:attrNameLst>
                                      </p:cBhvr>
                                      <p:to>
                                        <p:strVal val="visible"/>
                                      </p:to>
                                    </p:set>
                                  </p:childTnLst>
                                </p:cTn>
                              </p:par>
                            </p:childTnLst>
                          </p:cTn>
                        </p:par>
                        <p:par>
                          <p:cTn id="52" fill="hold">
                            <p:stCondLst>
                              <p:cond delay="12000"/>
                            </p:stCondLst>
                            <p:childTnLst>
                              <p:par>
                                <p:cTn id="53" presetID="55" presetClass="entr" presetSubtype="0" fill="hold" grpId="0" nodeType="afterEffect">
                                  <p:stCondLst>
                                    <p:cond delay="0"/>
                                  </p:stCondLst>
                                  <p:childTnLst>
                                    <p:set>
                                      <p:cBhvr>
                                        <p:cTn id="54" dur="1" fill="hold">
                                          <p:stCondLst>
                                            <p:cond delay="0"/>
                                          </p:stCondLst>
                                        </p:cTn>
                                        <p:tgtEl>
                                          <p:spTgt spid="6161"/>
                                        </p:tgtEl>
                                        <p:attrNameLst>
                                          <p:attrName>style.visibility</p:attrName>
                                        </p:attrNameLst>
                                      </p:cBhvr>
                                      <p:to>
                                        <p:strVal val="visible"/>
                                      </p:to>
                                    </p:set>
                                    <p:anim calcmode="lin" valueType="num">
                                      <p:cBhvr>
                                        <p:cTn id="55" dur="1000" fill="hold"/>
                                        <p:tgtEl>
                                          <p:spTgt spid="6161"/>
                                        </p:tgtEl>
                                        <p:attrNameLst>
                                          <p:attrName>ppt_w</p:attrName>
                                        </p:attrNameLst>
                                      </p:cBhvr>
                                      <p:tavLst>
                                        <p:tav tm="0">
                                          <p:val>
                                            <p:strVal val="#ppt_w*0.70"/>
                                          </p:val>
                                        </p:tav>
                                        <p:tav tm="100000">
                                          <p:val>
                                            <p:strVal val="#ppt_w"/>
                                          </p:val>
                                        </p:tav>
                                      </p:tavLst>
                                    </p:anim>
                                    <p:anim calcmode="lin" valueType="num">
                                      <p:cBhvr>
                                        <p:cTn id="56" dur="1000" fill="hold"/>
                                        <p:tgtEl>
                                          <p:spTgt spid="6161"/>
                                        </p:tgtEl>
                                        <p:attrNameLst>
                                          <p:attrName>ppt_h</p:attrName>
                                        </p:attrNameLst>
                                      </p:cBhvr>
                                      <p:tavLst>
                                        <p:tav tm="0">
                                          <p:val>
                                            <p:strVal val="#ppt_h"/>
                                          </p:val>
                                        </p:tav>
                                        <p:tav tm="100000">
                                          <p:val>
                                            <p:strVal val="#ppt_h"/>
                                          </p:val>
                                        </p:tav>
                                      </p:tavLst>
                                    </p:anim>
                                    <p:animEffect transition="in" filter="fade">
                                      <p:cBhvr>
                                        <p:cTn id="57" dur="1000"/>
                                        <p:tgtEl>
                                          <p:spTgt spid="6161"/>
                                        </p:tgtEl>
                                      </p:cBhvr>
                                    </p:animEffect>
                                  </p:childTnLst>
                                </p:cTn>
                              </p:par>
                            </p:childTnLst>
                          </p:cTn>
                        </p:par>
                        <p:par>
                          <p:cTn id="58" fill="hold">
                            <p:stCondLst>
                              <p:cond delay="13000"/>
                            </p:stCondLst>
                            <p:childTnLst>
                              <p:par>
                                <p:cTn id="59" presetID="55" presetClass="entr" presetSubtype="0" fill="hold" grpId="0" nodeType="afterEffect">
                                  <p:stCondLst>
                                    <p:cond delay="0"/>
                                  </p:stCondLst>
                                  <p:childTnLst>
                                    <p:set>
                                      <p:cBhvr>
                                        <p:cTn id="60" dur="1" fill="hold">
                                          <p:stCondLst>
                                            <p:cond delay="0"/>
                                          </p:stCondLst>
                                        </p:cTn>
                                        <p:tgtEl>
                                          <p:spTgt spid="6162"/>
                                        </p:tgtEl>
                                        <p:attrNameLst>
                                          <p:attrName>style.visibility</p:attrName>
                                        </p:attrNameLst>
                                      </p:cBhvr>
                                      <p:to>
                                        <p:strVal val="visible"/>
                                      </p:to>
                                    </p:set>
                                    <p:anim calcmode="lin" valueType="num">
                                      <p:cBhvr>
                                        <p:cTn id="61" dur="5000" fill="hold"/>
                                        <p:tgtEl>
                                          <p:spTgt spid="6162"/>
                                        </p:tgtEl>
                                        <p:attrNameLst>
                                          <p:attrName>ppt_w</p:attrName>
                                        </p:attrNameLst>
                                      </p:cBhvr>
                                      <p:tavLst>
                                        <p:tav tm="0">
                                          <p:val>
                                            <p:strVal val="#ppt_w*0.70"/>
                                          </p:val>
                                        </p:tav>
                                        <p:tav tm="100000">
                                          <p:val>
                                            <p:strVal val="#ppt_w"/>
                                          </p:val>
                                        </p:tav>
                                      </p:tavLst>
                                    </p:anim>
                                    <p:anim calcmode="lin" valueType="num">
                                      <p:cBhvr>
                                        <p:cTn id="62" dur="5000" fill="hold"/>
                                        <p:tgtEl>
                                          <p:spTgt spid="6162"/>
                                        </p:tgtEl>
                                        <p:attrNameLst>
                                          <p:attrName>ppt_h</p:attrName>
                                        </p:attrNameLst>
                                      </p:cBhvr>
                                      <p:tavLst>
                                        <p:tav tm="0">
                                          <p:val>
                                            <p:strVal val="#ppt_h"/>
                                          </p:val>
                                        </p:tav>
                                        <p:tav tm="100000">
                                          <p:val>
                                            <p:strVal val="#ppt_h"/>
                                          </p:val>
                                        </p:tav>
                                      </p:tavLst>
                                    </p:anim>
                                    <p:animEffect transition="in" filter="fade">
                                      <p:cBhvr>
                                        <p:cTn id="63" dur="5000"/>
                                        <p:tgtEl>
                                          <p:spTgt spid="6162"/>
                                        </p:tgtEl>
                                      </p:cBhvr>
                                    </p:animEffect>
                                  </p:childTnLst>
                                </p:cTn>
                              </p:par>
                            </p:childTnLst>
                          </p:cTn>
                        </p:par>
                        <p:par>
                          <p:cTn id="64" fill="hold">
                            <p:stCondLst>
                              <p:cond delay="18000"/>
                            </p:stCondLst>
                            <p:childTnLst>
                              <p:par>
                                <p:cTn id="65" presetID="1" presetClass="entr" presetSubtype="0" fill="hold" grpId="0" nodeType="afterEffect">
                                  <p:stCondLst>
                                    <p:cond delay="0"/>
                                  </p:stCondLst>
                                  <p:childTnLst>
                                    <p:set>
                                      <p:cBhvr>
                                        <p:cTn id="66" dur="1" fill="hold">
                                          <p:stCondLst>
                                            <p:cond delay="0"/>
                                          </p:stCondLst>
                                        </p:cTn>
                                        <p:tgtEl>
                                          <p:spTgt spid="6168"/>
                                        </p:tgtEl>
                                        <p:attrNameLst>
                                          <p:attrName>style.visibility</p:attrName>
                                        </p:attrNameLst>
                                      </p:cBhvr>
                                      <p:to>
                                        <p:strVal val="visible"/>
                                      </p:to>
                                    </p:set>
                                  </p:childTnLst>
                                </p:cTn>
                              </p:par>
                            </p:childTnLst>
                          </p:cTn>
                        </p:par>
                        <p:par>
                          <p:cTn id="67" fill="hold">
                            <p:stCondLst>
                              <p:cond delay="18000"/>
                            </p:stCondLst>
                            <p:childTnLst>
                              <p:par>
                                <p:cTn id="68" presetID="1" presetClass="entr" presetSubtype="0" fill="hold" nodeType="afterEffect">
                                  <p:stCondLst>
                                    <p:cond delay="0"/>
                                  </p:stCondLst>
                                  <p:childTnLst>
                                    <p:set>
                                      <p:cBhvr>
                                        <p:cTn id="6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P spid="6151" grpId="0" animBg="1"/>
      <p:bldP spid="6152" grpId="0" animBg="1"/>
      <p:bldP spid="6153" grpId="0"/>
      <p:bldP spid="6154" grpId="0" animBg="1"/>
      <p:bldP spid="6156" grpId="0" animBg="1"/>
      <p:bldP spid="6157" grpId="0" animBg="1"/>
      <p:bldP spid="6159" grpId="0" animBg="1"/>
      <p:bldP spid="6160" grpId="0" animBg="1"/>
      <p:bldP spid="6161" grpId="0" animBg="1"/>
      <p:bldP spid="6162" grpId="0" animBg="1"/>
      <p:bldP spid="616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 y="3352800"/>
            <a:ext cx="9144000" cy="33528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228600" y="1"/>
            <a:ext cx="86106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295400" y="1"/>
            <a:ext cx="6180992" cy="5286375"/>
          </a:xfrm>
          <a:prstGeom prst="rect">
            <a:avLst/>
          </a:prstGeom>
          <a:noFill/>
          <a:ln w="9525">
            <a:noFill/>
            <a:miter lim="800000"/>
            <a:headEnd/>
            <a:tailEnd/>
          </a:ln>
        </p:spPr>
      </p:pic>
      <p:sp>
        <p:nvSpPr>
          <p:cNvPr id="4" name="TextBox 3"/>
          <p:cNvSpPr txBox="1"/>
          <p:nvPr/>
        </p:nvSpPr>
        <p:spPr>
          <a:xfrm>
            <a:off x="6019800" y="228600"/>
            <a:ext cx="2743200" cy="369332"/>
          </a:xfrm>
          <a:prstGeom prst="rect">
            <a:avLst/>
          </a:prstGeom>
          <a:noFill/>
        </p:spPr>
        <p:txBody>
          <a:bodyPr wrap="square" lIns="91430" tIns="45715" rIns="91430" bIns="45715" rtlCol="0">
            <a:spAutoFit/>
          </a:bodyPr>
          <a:lstStyle/>
          <a:p>
            <a:r>
              <a:rPr lang="en-US" dirty="0" smtClean="0"/>
              <a:t>Arakawa and Wu, 2013</a:t>
            </a:r>
            <a:endParaRPr lang="en-IN"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normAutofit fontScale="90000"/>
          </a:bodyPr>
          <a:lstStyle/>
          <a:p>
            <a:pPr>
              <a:defRPr/>
            </a:pPr>
            <a:r>
              <a:rPr lang="en-GB" smtClean="0"/>
              <a:t>Clouds in GCMs - What are the problems ?</a:t>
            </a:r>
          </a:p>
        </p:txBody>
      </p:sp>
      <p:sp>
        <p:nvSpPr>
          <p:cNvPr id="3075" name="Text Box 3"/>
          <p:cNvSpPr txBox="1">
            <a:spLocks noChangeArrowheads="1"/>
          </p:cNvSpPr>
          <p:nvPr/>
        </p:nvSpPr>
        <p:spPr bwMode="auto">
          <a:xfrm>
            <a:off x="304800" y="1676400"/>
            <a:ext cx="8305800" cy="1187450"/>
          </a:xfrm>
          <a:prstGeom prst="rect">
            <a:avLst/>
          </a:prstGeom>
          <a:noFill/>
          <a:ln w="9525">
            <a:noFill/>
            <a:miter lim="800000"/>
            <a:headEnd/>
            <a:tailEnd/>
          </a:ln>
          <a:effectLst/>
        </p:spPr>
        <p:txBody>
          <a:bodyPr anchor="ctr">
            <a:spAutoFit/>
          </a:bodyPr>
          <a:lstStyle/>
          <a:p>
            <a:pPr algn="l">
              <a:spcBef>
                <a:spcPct val="50000"/>
              </a:spcBef>
            </a:pPr>
            <a:r>
              <a:rPr lang="en-US"/>
              <a:t>Many of the observed clouds and especially the processes within them are of </a:t>
            </a:r>
            <a:r>
              <a:rPr lang="en-US">
                <a:solidFill>
                  <a:srgbClr val="00CC00"/>
                </a:solidFill>
              </a:rPr>
              <a:t>subgrid-scale size</a:t>
            </a:r>
            <a:r>
              <a:rPr lang="en-US"/>
              <a:t> (both horizontally and vertically)</a:t>
            </a:r>
          </a:p>
        </p:txBody>
      </p:sp>
      <p:grpSp>
        <p:nvGrpSpPr>
          <p:cNvPr id="2" name="Group 4"/>
          <p:cNvGrpSpPr>
            <a:grpSpLocks/>
          </p:cNvGrpSpPr>
          <p:nvPr/>
        </p:nvGrpSpPr>
        <p:grpSpPr bwMode="auto">
          <a:xfrm>
            <a:off x="914400" y="2819400"/>
            <a:ext cx="7086600" cy="3803650"/>
            <a:chOff x="384" y="1057"/>
            <a:chExt cx="5136" cy="2757"/>
          </a:xfrm>
        </p:grpSpPr>
        <p:pic>
          <p:nvPicPr>
            <p:cNvPr id="3077" name="Picture 5" descr="mixed_cu_photo"/>
            <p:cNvPicPr>
              <a:picLocks noChangeAspect="1" noChangeArrowheads="1"/>
            </p:cNvPicPr>
            <p:nvPr/>
          </p:nvPicPr>
          <p:blipFill>
            <a:blip r:embed="rId3" cstate="print"/>
            <a:srcRect/>
            <a:stretch>
              <a:fillRect/>
            </a:stretch>
          </p:blipFill>
          <p:spPr bwMode="auto">
            <a:xfrm>
              <a:off x="384" y="1057"/>
              <a:ext cx="5136" cy="2757"/>
            </a:xfrm>
            <a:prstGeom prst="rect">
              <a:avLst/>
            </a:prstGeom>
            <a:noFill/>
            <a:ln w="9525">
              <a:noFill/>
              <a:miter lim="800000"/>
              <a:headEnd/>
              <a:tailEnd/>
            </a:ln>
          </p:spPr>
        </p:pic>
        <p:sp>
          <p:nvSpPr>
            <p:cNvPr id="3078" name="Text Box 6"/>
            <p:cNvSpPr txBox="1">
              <a:spLocks noChangeArrowheads="1"/>
            </p:cNvSpPr>
            <p:nvPr/>
          </p:nvSpPr>
          <p:spPr bwMode="auto">
            <a:xfrm>
              <a:off x="2259" y="1898"/>
              <a:ext cx="2566" cy="332"/>
            </a:xfrm>
            <a:prstGeom prst="rect">
              <a:avLst/>
            </a:prstGeom>
            <a:solidFill>
              <a:schemeClr val="bg1"/>
            </a:solidFill>
            <a:ln w="38100">
              <a:noFill/>
              <a:miter lim="800000"/>
              <a:headEnd/>
              <a:tailEnd/>
            </a:ln>
            <a:effectLst/>
          </p:spPr>
          <p:txBody>
            <a:bodyPr wrap="none" anchor="ctr">
              <a:spAutoFit/>
            </a:bodyPr>
            <a:lstStyle/>
            <a:p>
              <a:r>
                <a:rPr lang="en-US"/>
                <a:t>GCM Grid cell 40-400km</a:t>
              </a:r>
            </a:p>
          </p:txBody>
        </p:sp>
        <p:sp>
          <p:nvSpPr>
            <p:cNvPr id="3079" name="AutoShape 7"/>
            <p:cNvSpPr>
              <a:spLocks noChangeArrowheads="1"/>
            </p:cNvSpPr>
            <p:nvPr/>
          </p:nvSpPr>
          <p:spPr bwMode="auto">
            <a:xfrm rot="205573">
              <a:off x="576" y="2208"/>
              <a:ext cx="4512" cy="960"/>
            </a:xfrm>
            <a:prstGeom prst="parallelogram">
              <a:avLst>
                <a:gd name="adj" fmla="val 117500"/>
              </a:avLst>
            </a:prstGeom>
            <a:noFill/>
            <a:ln w="38100">
              <a:solidFill>
                <a:schemeClr val="tx1"/>
              </a:solidFill>
              <a:miter lim="800000"/>
              <a:headEnd/>
              <a:tailEnd/>
            </a:ln>
            <a:effectLst/>
          </p:spPr>
          <p:txBody>
            <a:bodyPr wrap="none" anchor="ctr"/>
            <a:lstStyle/>
            <a:p>
              <a:endParaRPr lang="en-IN"/>
            </a:p>
          </p:txBody>
        </p:sp>
        <p:sp>
          <p:nvSpPr>
            <p:cNvPr id="3080" name="Line 8"/>
            <p:cNvSpPr>
              <a:spLocks noChangeShapeType="1"/>
            </p:cNvSpPr>
            <p:nvPr/>
          </p:nvSpPr>
          <p:spPr bwMode="auto">
            <a:xfrm>
              <a:off x="576" y="3051"/>
              <a:ext cx="0" cy="288"/>
            </a:xfrm>
            <a:prstGeom prst="line">
              <a:avLst/>
            </a:prstGeom>
            <a:noFill/>
            <a:ln w="38100">
              <a:solidFill>
                <a:schemeClr val="tx1"/>
              </a:solidFill>
              <a:round/>
              <a:headEnd/>
              <a:tailEnd/>
            </a:ln>
            <a:effectLst/>
          </p:spPr>
          <p:txBody>
            <a:bodyPr wrap="none" anchor="ctr"/>
            <a:lstStyle/>
            <a:p>
              <a:endParaRPr lang="en-IN"/>
            </a:p>
          </p:txBody>
        </p:sp>
        <p:sp>
          <p:nvSpPr>
            <p:cNvPr id="3081" name="Line 9"/>
            <p:cNvSpPr>
              <a:spLocks noChangeShapeType="1"/>
            </p:cNvSpPr>
            <p:nvPr/>
          </p:nvSpPr>
          <p:spPr bwMode="auto">
            <a:xfrm>
              <a:off x="3936" y="3216"/>
              <a:ext cx="0" cy="288"/>
            </a:xfrm>
            <a:prstGeom prst="line">
              <a:avLst/>
            </a:prstGeom>
            <a:noFill/>
            <a:ln w="38100">
              <a:solidFill>
                <a:schemeClr val="tx1"/>
              </a:solidFill>
              <a:round/>
              <a:headEnd/>
              <a:tailEnd/>
            </a:ln>
            <a:effectLst/>
          </p:spPr>
          <p:txBody>
            <a:bodyPr wrap="none" anchor="ctr"/>
            <a:lstStyle/>
            <a:p>
              <a:endParaRPr lang="en-IN"/>
            </a:p>
          </p:txBody>
        </p:sp>
        <p:sp>
          <p:nvSpPr>
            <p:cNvPr id="3082" name="Line 10"/>
            <p:cNvSpPr>
              <a:spLocks noChangeShapeType="1"/>
            </p:cNvSpPr>
            <p:nvPr/>
          </p:nvSpPr>
          <p:spPr bwMode="auto">
            <a:xfrm>
              <a:off x="5136" y="2352"/>
              <a:ext cx="0" cy="288"/>
            </a:xfrm>
            <a:prstGeom prst="line">
              <a:avLst/>
            </a:prstGeom>
            <a:noFill/>
            <a:ln w="38100">
              <a:solidFill>
                <a:schemeClr val="tx1"/>
              </a:solidFill>
              <a:round/>
              <a:headEnd/>
              <a:tailEnd/>
            </a:ln>
            <a:effectLst/>
          </p:spPr>
          <p:txBody>
            <a:bodyPr wrap="none" anchor="ctr"/>
            <a:lstStyle/>
            <a:p>
              <a:endParaRPr lang="en-IN"/>
            </a:p>
          </p:txBody>
        </p:sp>
        <p:sp>
          <p:nvSpPr>
            <p:cNvPr id="3083" name="Line 11"/>
            <p:cNvSpPr>
              <a:spLocks noChangeShapeType="1"/>
            </p:cNvSpPr>
            <p:nvPr/>
          </p:nvSpPr>
          <p:spPr bwMode="auto">
            <a:xfrm>
              <a:off x="576" y="3312"/>
              <a:ext cx="3360" cy="192"/>
            </a:xfrm>
            <a:prstGeom prst="line">
              <a:avLst/>
            </a:prstGeom>
            <a:noFill/>
            <a:ln w="38100">
              <a:solidFill>
                <a:schemeClr val="tx1"/>
              </a:solidFill>
              <a:round/>
              <a:headEnd/>
              <a:tailEnd/>
            </a:ln>
            <a:effectLst/>
          </p:spPr>
          <p:txBody>
            <a:bodyPr wrap="none" anchor="ctr"/>
            <a:lstStyle/>
            <a:p>
              <a:endParaRPr lang="en-IN"/>
            </a:p>
          </p:txBody>
        </p:sp>
        <p:sp>
          <p:nvSpPr>
            <p:cNvPr id="3084" name="Line 12"/>
            <p:cNvSpPr>
              <a:spLocks noChangeShapeType="1"/>
            </p:cNvSpPr>
            <p:nvPr/>
          </p:nvSpPr>
          <p:spPr bwMode="auto">
            <a:xfrm flipV="1">
              <a:off x="3936" y="2592"/>
              <a:ext cx="1200" cy="912"/>
            </a:xfrm>
            <a:prstGeom prst="line">
              <a:avLst/>
            </a:prstGeom>
            <a:noFill/>
            <a:ln w="38100">
              <a:solidFill>
                <a:schemeClr val="tx1"/>
              </a:solidFill>
              <a:round/>
              <a:headEnd/>
              <a:tailEnd/>
            </a:ln>
            <a:effectLst/>
          </p:spPr>
          <p:txBody>
            <a:bodyPr wrap="none" anchor="ctr"/>
            <a:lstStyle/>
            <a:p>
              <a:endParaRPr lang="en-IN"/>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329" y="304800"/>
            <a:ext cx="9077702" cy="3962400"/>
          </a:xfrm>
          <a:prstGeom prst="rect">
            <a:avLst/>
          </a:prstGeom>
          <a:noFill/>
          <a:ln w="9525">
            <a:noFill/>
            <a:miter lim="800000"/>
            <a:headEnd/>
            <a:tailEnd/>
          </a:ln>
        </p:spPr>
      </p:pic>
      <p:sp>
        <p:nvSpPr>
          <p:cNvPr id="3" name="Rectangle 2"/>
          <p:cNvSpPr/>
          <p:nvPr/>
        </p:nvSpPr>
        <p:spPr>
          <a:xfrm>
            <a:off x="152400" y="4907341"/>
            <a:ext cx="8763000" cy="1569660"/>
          </a:xfrm>
          <a:prstGeom prst="rect">
            <a:avLst/>
          </a:prstGeom>
        </p:spPr>
        <p:txBody>
          <a:bodyPr wrap="square" lIns="91430" tIns="45715" rIns="91430" bIns="45715">
            <a:spAutoFit/>
          </a:bodyPr>
          <a:lstStyle/>
          <a:p>
            <a:pPr algn="just"/>
            <a:r>
              <a:rPr lang="en-IN" sz="2400" b="1" dirty="0" smtClean="0"/>
              <a:t>For deep convection, the scheme is revised to make cumulus convection stronger and deeper to deplete more instability in the atmospheric column and result in the suppression of the excessive grid-scale precipitation.</a:t>
            </a:r>
            <a:endParaRPr lang="en-IN" sz="2400" b="1" dirty="0"/>
          </a:p>
        </p:txBody>
      </p:sp>
      <p:sp>
        <p:nvSpPr>
          <p:cNvPr id="4" name="TextBox 3"/>
          <p:cNvSpPr txBox="1"/>
          <p:nvPr/>
        </p:nvSpPr>
        <p:spPr>
          <a:xfrm>
            <a:off x="1905000" y="228600"/>
            <a:ext cx="3276600" cy="381000"/>
          </a:xfrm>
          <a:prstGeom prst="rect">
            <a:avLst/>
          </a:prstGeom>
          <a:noFill/>
        </p:spPr>
        <p:txBody>
          <a:bodyPr wrap="square" lIns="91430" tIns="45715" rIns="91430" bIns="45715" rtlCol="0">
            <a:spAutoFit/>
          </a:bodyPr>
          <a:lstStyle/>
          <a:p>
            <a:r>
              <a:rPr lang="en-US" b="1" dirty="0" smtClean="0"/>
              <a:t>Han and Pan 2011</a:t>
            </a:r>
            <a:endParaRPr lang="en-IN"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1"/>
            <a:ext cx="8458200" cy="4555083"/>
          </a:xfrm>
          <a:prstGeom prst="rect">
            <a:avLst/>
          </a:prstGeom>
        </p:spPr>
        <p:txBody>
          <a:bodyPr wrap="square" lIns="91430" tIns="45715" rIns="91430" bIns="45715">
            <a:spAutoFit/>
          </a:bodyPr>
          <a:lstStyle/>
          <a:p>
            <a:pPr>
              <a:lnSpc>
                <a:spcPct val="150000"/>
              </a:lnSpc>
            </a:pPr>
            <a:r>
              <a:rPr lang="en-IN" sz="2000" b="1" dirty="0" smtClean="0">
                <a:latin typeface="Comic Sans MS" pitchFamily="66" charset="0"/>
              </a:rPr>
              <a:t>Large eddy simulation (LES) studies by </a:t>
            </a:r>
            <a:r>
              <a:rPr lang="en-IN" sz="2000" b="1" dirty="0" err="1" smtClean="0">
                <a:latin typeface="Comic Sans MS" pitchFamily="66" charset="0"/>
              </a:rPr>
              <a:t>Siebesma</a:t>
            </a:r>
            <a:r>
              <a:rPr lang="en-IN" sz="2000" b="1" dirty="0" smtClean="0">
                <a:latin typeface="Comic Sans MS" pitchFamily="66" charset="0"/>
              </a:rPr>
              <a:t> and </a:t>
            </a:r>
            <a:r>
              <a:rPr lang="en-IN" sz="2000" b="1" dirty="0" err="1" smtClean="0">
                <a:latin typeface="Comic Sans MS" pitchFamily="66" charset="0"/>
              </a:rPr>
              <a:t>Cuijpers</a:t>
            </a:r>
            <a:r>
              <a:rPr lang="en-IN" sz="2000" b="1" dirty="0" smtClean="0">
                <a:latin typeface="Comic Sans MS" pitchFamily="66" charset="0"/>
              </a:rPr>
              <a:t> (1995) indicate that the fractional entrainment and detrainment rates for the SC are </a:t>
            </a:r>
            <a:r>
              <a:rPr lang="en-IN" sz="2000" b="1" u="sng" dirty="0" smtClean="0">
                <a:latin typeface="Comic Sans MS" pitchFamily="66" charset="0"/>
              </a:rPr>
              <a:t>one order of magnitude larger than the values used in most existing deep convection schemes</a:t>
            </a:r>
            <a:r>
              <a:rPr lang="en-IN" sz="2000" b="1" dirty="0" smtClean="0">
                <a:latin typeface="Comic Sans MS" pitchFamily="66" charset="0"/>
              </a:rPr>
              <a:t>. The LES study by </a:t>
            </a:r>
            <a:r>
              <a:rPr lang="en-IN" sz="2000" b="1" dirty="0" err="1" smtClean="0">
                <a:latin typeface="Comic Sans MS" pitchFamily="66" charset="0"/>
              </a:rPr>
              <a:t>Siebesma</a:t>
            </a:r>
            <a:r>
              <a:rPr lang="en-IN" sz="2000" b="1" dirty="0" smtClean="0">
                <a:latin typeface="Comic Sans MS" pitchFamily="66" charset="0"/>
              </a:rPr>
              <a:t> et al. (2003) indicates that a typical value for the fractional entrainment rate is ε ~ 2.0 X 10</a:t>
            </a:r>
            <a:r>
              <a:rPr lang="en-IN" sz="2000" b="1" baseline="30000" dirty="0" smtClean="0">
                <a:latin typeface="Comic Sans MS" pitchFamily="66" charset="0"/>
              </a:rPr>
              <a:t>-3</a:t>
            </a:r>
            <a:r>
              <a:rPr lang="en-IN" sz="2000" b="1" dirty="0" smtClean="0">
                <a:latin typeface="Comic Sans MS" pitchFamily="66" charset="0"/>
              </a:rPr>
              <a:t>m</a:t>
            </a:r>
            <a:r>
              <a:rPr lang="en-IN" sz="2000" b="1" baseline="30000" dirty="0" smtClean="0">
                <a:latin typeface="Comic Sans MS" pitchFamily="66" charset="0"/>
              </a:rPr>
              <a:t>-1</a:t>
            </a:r>
            <a:r>
              <a:rPr lang="en-IN" sz="2000" b="1" dirty="0" smtClean="0">
                <a:latin typeface="Comic Sans MS" pitchFamily="66" charset="0"/>
              </a:rPr>
              <a:t> near the cloud base, which agrees with other LES studies (</a:t>
            </a:r>
            <a:r>
              <a:rPr lang="en-IN" sz="2000" b="1" dirty="0" err="1" smtClean="0">
                <a:latin typeface="Comic Sans MS" pitchFamily="66" charset="0"/>
              </a:rPr>
              <a:t>Siebesma</a:t>
            </a:r>
            <a:r>
              <a:rPr lang="en-IN" sz="2000" b="1" dirty="0" smtClean="0">
                <a:latin typeface="Comic Sans MS" pitchFamily="66" charset="0"/>
              </a:rPr>
              <a:t> and </a:t>
            </a:r>
            <a:r>
              <a:rPr lang="en-IN" sz="2000" b="1" dirty="0" err="1" smtClean="0">
                <a:latin typeface="Comic Sans MS" pitchFamily="66" charset="0"/>
              </a:rPr>
              <a:t>Cuijpers</a:t>
            </a:r>
            <a:r>
              <a:rPr lang="en-IN" sz="2000" b="1" dirty="0" smtClean="0">
                <a:latin typeface="Comic Sans MS" pitchFamily="66" charset="0"/>
              </a:rPr>
              <a:t> 1995; Grant and Brown 1999) and observations</a:t>
            </a:r>
          </a:p>
          <a:p>
            <a:pPr>
              <a:lnSpc>
                <a:spcPct val="150000"/>
              </a:lnSpc>
            </a:pPr>
            <a:r>
              <a:rPr lang="en-IN" sz="2000" b="1" dirty="0" smtClean="0">
                <a:latin typeface="Comic Sans MS" pitchFamily="66" charset="0"/>
              </a:rPr>
              <a:t>(Raga et al. 1990), and that the entrainment rate behaves as</a:t>
            </a:r>
          </a:p>
          <a:p>
            <a:endParaRPr lang="en-IN" sz="2000" b="1" dirty="0">
              <a:latin typeface="Comic Sans MS" pitchFamily="66" charset="0"/>
            </a:endParaRPr>
          </a:p>
        </p:txBody>
      </p:sp>
      <p:pic>
        <p:nvPicPr>
          <p:cNvPr id="2050" name="Picture 2"/>
          <p:cNvPicPr>
            <a:picLocks noChangeAspect="1" noChangeArrowheads="1"/>
          </p:cNvPicPr>
          <p:nvPr/>
        </p:nvPicPr>
        <p:blipFill>
          <a:blip r:embed="rId2" cstate="print"/>
          <a:srcRect/>
          <a:stretch>
            <a:fillRect/>
          </a:stretch>
        </p:blipFill>
        <p:spPr bwMode="auto">
          <a:xfrm>
            <a:off x="4057650" y="4748213"/>
            <a:ext cx="1630227" cy="890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76201" y="2"/>
            <a:ext cx="4357823" cy="6857999"/>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267201" y="533401"/>
            <a:ext cx="4876800" cy="494529"/>
          </a:xfrm>
          <a:prstGeom prst="rect">
            <a:avLst/>
          </a:prstGeom>
          <a:noFill/>
          <a:ln w="9525">
            <a:noFill/>
            <a:miter lim="800000"/>
            <a:headEnd/>
            <a:tailEnd/>
          </a:ln>
        </p:spPr>
      </p:pic>
      <p:sp>
        <p:nvSpPr>
          <p:cNvPr id="4" name="TextBox 3"/>
          <p:cNvSpPr txBox="1"/>
          <p:nvPr/>
        </p:nvSpPr>
        <p:spPr>
          <a:xfrm>
            <a:off x="5181600" y="1524000"/>
            <a:ext cx="3276600" cy="369332"/>
          </a:xfrm>
          <a:prstGeom prst="rect">
            <a:avLst/>
          </a:prstGeom>
          <a:noFill/>
        </p:spPr>
        <p:txBody>
          <a:bodyPr wrap="square" lIns="91430" tIns="45715" rIns="91430" bIns="45715" rtlCol="0">
            <a:spAutoFit/>
          </a:bodyPr>
          <a:lstStyle/>
          <a:p>
            <a:r>
              <a:rPr lang="en-US" dirty="0" smtClean="0"/>
              <a:t>JAS, 1996</a:t>
            </a:r>
            <a:endParaRPr lang="en-IN"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1" y="612846"/>
            <a:ext cx="8229600" cy="5262969"/>
          </a:xfrm>
          <a:prstGeom prst="rect">
            <a:avLst/>
          </a:prstGeom>
        </p:spPr>
        <p:txBody>
          <a:bodyPr wrap="square" lIns="91430" tIns="45715" rIns="91430" bIns="45715">
            <a:spAutoFit/>
          </a:bodyPr>
          <a:lstStyle/>
          <a:p>
            <a:pPr algn="just"/>
            <a:r>
              <a:rPr lang="en-IN" sz="2400" u="sng" dirty="0" smtClean="0">
                <a:latin typeface="AdvPSTIM10-R"/>
              </a:rPr>
              <a:t>The mass flux decreases with height above the cloud base while it increases with height below the cloud base, which is consistent with the aforementioned LES studies</a:t>
            </a:r>
            <a:r>
              <a:rPr lang="en-IN" sz="2400" dirty="0" smtClean="0">
                <a:latin typeface="AdvPSTIM10-R"/>
              </a:rPr>
              <a:t>. </a:t>
            </a:r>
          </a:p>
          <a:p>
            <a:pPr algn="just"/>
            <a:endParaRPr lang="en-IN" sz="2400" dirty="0">
              <a:latin typeface="AdvPSTIM10-R"/>
            </a:endParaRPr>
          </a:p>
          <a:p>
            <a:pPr algn="just"/>
            <a:r>
              <a:rPr lang="en-IN" sz="2400" dirty="0" smtClean="0">
                <a:latin typeface="AdvPSTIM10-R"/>
              </a:rPr>
              <a:t>The liquid water in the updraft layer is allowed to be detrained from every layer into the convective rain and grid-scale cloud water with conversion parameters of 0.002 m</a:t>
            </a:r>
            <a:r>
              <a:rPr lang="en-IN" sz="2400" baseline="30000" dirty="0" smtClean="0">
                <a:latin typeface="AdvPS586B"/>
              </a:rPr>
              <a:t>-1</a:t>
            </a:r>
            <a:r>
              <a:rPr lang="en-IN" sz="2400" dirty="0" smtClean="0">
                <a:latin typeface="AdvPSTIM10-R"/>
              </a:rPr>
              <a:t> and 5.0 x 10</a:t>
            </a:r>
            <a:r>
              <a:rPr lang="en-IN" sz="2400" baseline="30000" dirty="0" smtClean="0">
                <a:latin typeface="AdvPSTIM10-R"/>
              </a:rPr>
              <a:t>-4</a:t>
            </a:r>
            <a:r>
              <a:rPr lang="en-IN" sz="2400" dirty="0" smtClean="0">
                <a:latin typeface="AdvPSTIM10-R"/>
              </a:rPr>
              <a:t> m</a:t>
            </a:r>
            <a:r>
              <a:rPr lang="en-IN" sz="2400" baseline="30000" dirty="0" smtClean="0">
                <a:latin typeface="AdvPS586B"/>
              </a:rPr>
              <a:t>-1</a:t>
            </a:r>
            <a:r>
              <a:rPr lang="en-IN" sz="2400" dirty="0" smtClean="0">
                <a:latin typeface="AdvPSTIM10-R"/>
              </a:rPr>
              <a:t>, respectively. </a:t>
            </a:r>
          </a:p>
          <a:p>
            <a:pPr algn="just"/>
            <a:endParaRPr lang="en-IN" sz="2400" dirty="0">
              <a:latin typeface="AdvPSTIM10-R"/>
            </a:endParaRPr>
          </a:p>
          <a:p>
            <a:pPr algn="just"/>
            <a:r>
              <a:rPr lang="en-IN" sz="2400" dirty="0" smtClean="0">
                <a:latin typeface="AdvPSTIM10-R"/>
              </a:rPr>
              <a:t>The feedback of cumulus convection into the </a:t>
            </a:r>
            <a:r>
              <a:rPr lang="en-IN" sz="2400" dirty="0" err="1" smtClean="0">
                <a:latin typeface="AdvPSTIM10-R"/>
              </a:rPr>
              <a:t>largescale</a:t>
            </a:r>
            <a:r>
              <a:rPr lang="en-IN" sz="2400" dirty="0" smtClean="0">
                <a:latin typeface="AdvPSTIM10-R"/>
              </a:rPr>
              <a:t> environment is accomplished via the compensating subsidence in the environment and the entrainment and detrainment processes between the cloud and the environment.</a:t>
            </a:r>
            <a:endParaRPr lang="en-IN" sz="2400" dirty="0"/>
          </a:p>
        </p:txBody>
      </p:sp>
      <p:sp>
        <p:nvSpPr>
          <p:cNvPr id="3" name="TextBox 2"/>
          <p:cNvSpPr txBox="1"/>
          <p:nvPr/>
        </p:nvSpPr>
        <p:spPr>
          <a:xfrm>
            <a:off x="457200" y="5939135"/>
            <a:ext cx="3200400" cy="461665"/>
          </a:xfrm>
          <a:prstGeom prst="rect">
            <a:avLst/>
          </a:prstGeom>
          <a:noFill/>
        </p:spPr>
        <p:txBody>
          <a:bodyPr wrap="square" lIns="91430" tIns="45715" rIns="91430" bIns="45715" rtlCol="0">
            <a:spAutoFit/>
          </a:bodyPr>
          <a:lstStyle/>
          <a:p>
            <a:r>
              <a:rPr lang="en-US" sz="2400" b="1" dirty="0" smtClean="0"/>
              <a:t>Han and Pan 2011</a:t>
            </a:r>
            <a:endParaRPr lang="en-IN" sz="2400"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641" y="24944"/>
            <a:ext cx="8610600" cy="5191486"/>
          </a:xfrm>
          <a:prstGeom prst="rect">
            <a:avLst/>
          </a:prstGeom>
        </p:spPr>
        <p:txBody>
          <a:bodyPr wrap="square">
            <a:spAutoFit/>
          </a:bodyPr>
          <a:lstStyle/>
          <a:p>
            <a:pPr algn="just">
              <a:lnSpc>
                <a:spcPct val="150000"/>
              </a:lnSpc>
            </a:pPr>
            <a:r>
              <a:rPr lang="en-IN" sz="2800" dirty="0" smtClean="0">
                <a:latin typeface="Comic Sans MS" pitchFamily="66" charset="0"/>
              </a:rPr>
              <a:t>“The CFS </a:t>
            </a:r>
            <a:r>
              <a:rPr lang="en-IN" sz="2800" dirty="0">
                <a:latin typeface="Comic Sans MS" pitchFamily="66" charset="0"/>
              </a:rPr>
              <a:t>run was initialized at 0000 UTC 16 December </a:t>
            </a:r>
            <a:r>
              <a:rPr lang="en-IN" sz="2800" dirty="0" smtClean="0">
                <a:latin typeface="Comic Sans MS" pitchFamily="66" charset="0"/>
              </a:rPr>
              <a:t>2002 and </a:t>
            </a:r>
            <a:r>
              <a:rPr lang="en-IN" sz="2800" dirty="0">
                <a:latin typeface="Comic Sans MS" pitchFamily="66" charset="0"/>
              </a:rPr>
              <a:t>ran for 45 days. The CFS forecasts during the </a:t>
            </a:r>
            <a:r>
              <a:rPr lang="en-IN" sz="2800" dirty="0" smtClean="0">
                <a:latin typeface="Comic Sans MS" pitchFamily="66" charset="0"/>
              </a:rPr>
              <a:t>preceding 15 </a:t>
            </a:r>
            <a:r>
              <a:rPr lang="en-IN" sz="2800" dirty="0">
                <a:latin typeface="Comic Sans MS" pitchFamily="66" charset="0"/>
              </a:rPr>
              <a:t>days (a </a:t>
            </a:r>
            <a:r>
              <a:rPr lang="en-IN" sz="2800" dirty="0" err="1">
                <a:latin typeface="Comic Sans MS" pitchFamily="66" charset="0"/>
              </a:rPr>
              <a:t>spinup</a:t>
            </a:r>
            <a:r>
              <a:rPr lang="en-IN" sz="2800" dirty="0">
                <a:latin typeface="Comic Sans MS" pitchFamily="66" charset="0"/>
              </a:rPr>
              <a:t> period) have been </a:t>
            </a:r>
            <a:r>
              <a:rPr lang="en-IN" sz="2800" dirty="0" smtClean="0">
                <a:latin typeface="Comic Sans MS" pitchFamily="66" charset="0"/>
              </a:rPr>
              <a:t>discarded from </a:t>
            </a:r>
            <a:r>
              <a:rPr lang="en-IN" sz="2800" dirty="0">
                <a:latin typeface="Comic Sans MS" pitchFamily="66" charset="0"/>
              </a:rPr>
              <a:t>the analysis, and forecast results during the </a:t>
            </a:r>
            <a:r>
              <a:rPr lang="en-IN" sz="2800" dirty="0" smtClean="0">
                <a:latin typeface="Comic Sans MS" pitchFamily="66" charset="0"/>
              </a:rPr>
              <a:t>remaining 1-month </a:t>
            </a:r>
            <a:r>
              <a:rPr lang="en-IN" sz="2800" dirty="0">
                <a:latin typeface="Comic Sans MS" pitchFamily="66" charset="0"/>
              </a:rPr>
              <a:t>period are presented. </a:t>
            </a:r>
            <a:r>
              <a:rPr lang="en-IN" sz="2800" u="sng" dirty="0">
                <a:solidFill>
                  <a:srgbClr val="FF0000"/>
                </a:solidFill>
                <a:latin typeface="Comic Sans MS" pitchFamily="66" charset="0"/>
              </a:rPr>
              <a:t>An </a:t>
            </a:r>
            <a:r>
              <a:rPr lang="en-IN" sz="2800" u="sng" dirty="0" smtClean="0">
                <a:solidFill>
                  <a:srgbClr val="FF0000"/>
                </a:solidFill>
                <a:latin typeface="Comic Sans MS" pitchFamily="66" charset="0"/>
              </a:rPr>
              <a:t>evaluation using </a:t>
            </a:r>
            <a:r>
              <a:rPr lang="en-IN" sz="2800" u="sng" dirty="0">
                <a:solidFill>
                  <a:srgbClr val="FF0000"/>
                </a:solidFill>
                <a:latin typeface="Comic Sans MS" pitchFamily="66" charset="0"/>
              </a:rPr>
              <a:t>a longer CFS run would be desirable, but will </a:t>
            </a:r>
            <a:r>
              <a:rPr lang="en-IN" sz="2800" u="sng" dirty="0" smtClean="0">
                <a:solidFill>
                  <a:srgbClr val="FF0000"/>
                </a:solidFill>
                <a:latin typeface="Comic Sans MS" pitchFamily="66" charset="0"/>
              </a:rPr>
              <a:t>be left </a:t>
            </a:r>
            <a:r>
              <a:rPr lang="en-IN" sz="2800" u="sng" dirty="0">
                <a:solidFill>
                  <a:srgbClr val="FF0000"/>
                </a:solidFill>
                <a:latin typeface="Comic Sans MS" pitchFamily="66" charset="0"/>
              </a:rPr>
              <a:t>for a future study</a:t>
            </a:r>
            <a:r>
              <a:rPr lang="en-IN" sz="2800" u="sng" dirty="0" smtClean="0">
                <a:solidFill>
                  <a:srgbClr val="FF0000"/>
                </a:solidFill>
                <a:latin typeface="Comic Sans MS" pitchFamily="66" charset="0"/>
              </a:rPr>
              <a:t>.”</a:t>
            </a:r>
            <a:endParaRPr lang="en-IN" sz="2800" u="sng" dirty="0">
              <a:solidFill>
                <a:srgbClr val="FF0000"/>
              </a:solidFill>
              <a:latin typeface="Comic Sans MS" pitchFamily="66" charset="0"/>
            </a:endParaRPr>
          </a:p>
        </p:txBody>
      </p:sp>
      <p:sp>
        <p:nvSpPr>
          <p:cNvPr id="3" name="TextBox 2"/>
          <p:cNvSpPr txBox="1"/>
          <p:nvPr/>
        </p:nvSpPr>
        <p:spPr>
          <a:xfrm>
            <a:off x="533400" y="5786735"/>
            <a:ext cx="4042541" cy="461665"/>
          </a:xfrm>
          <a:prstGeom prst="rect">
            <a:avLst/>
          </a:prstGeom>
          <a:noFill/>
        </p:spPr>
        <p:txBody>
          <a:bodyPr wrap="square" rtlCol="0">
            <a:spAutoFit/>
          </a:bodyPr>
          <a:lstStyle/>
          <a:p>
            <a:r>
              <a:rPr lang="en-US" sz="2400" dirty="0" smtClean="0">
                <a:solidFill>
                  <a:srgbClr val="0000FF"/>
                </a:solidFill>
                <a:latin typeface="Comic Sans MS" pitchFamily="66" charset="0"/>
              </a:rPr>
              <a:t>Han and Pan 2011, WAF</a:t>
            </a:r>
            <a:endParaRPr lang="en-IN" sz="2400" dirty="0">
              <a:solidFill>
                <a:srgbClr val="0000FF"/>
              </a:solidFill>
              <a:latin typeface="Comic Sans MS" pitchFamily="66" charset="0"/>
            </a:endParaRPr>
          </a:p>
        </p:txBody>
      </p:sp>
    </p:spTree>
    <p:extLst>
      <p:ext uri="{BB962C8B-B14F-4D97-AF65-F5344CB8AC3E}">
        <p14:creationId xmlns:p14="http://schemas.microsoft.com/office/powerpoint/2010/main" xmlns="" val="2689658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09800"/>
            <a:ext cx="8610600" cy="707886"/>
          </a:xfrm>
          <a:prstGeom prst="rect">
            <a:avLst/>
          </a:prstGeom>
          <a:noFill/>
        </p:spPr>
        <p:txBody>
          <a:bodyPr wrap="square" lIns="91430" tIns="45715" rIns="91430" bIns="45715" rtlCol="0">
            <a:spAutoFit/>
          </a:bodyPr>
          <a:lstStyle/>
          <a:p>
            <a:r>
              <a:rPr lang="en-US" sz="4000" b="1" dirty="0" smtClean="0">
                <a:solidFill>
                  <a:srgbClr val="FF0000"/>
                </a:solidFill>
                <a:latin typeface="Comic Sans MS" pitchFamily="66" charset="0"/>
              </a:rPr>
              <a:t>Revised SAS Experiment Results</a:t>
            </a:r>
            <a:endParaRPr lang="en-US" sz="4000" b="1" dirty="0">
              <a:solidFill>
                <a:srgbClr val="FF0000"/>
              </a:solidFill>
              <a:latin typeface="Comic Sans MS" pitchFamily="66" charset="0"/>
            </a:endParaRPr>
          </a:p>
        </p:txBody>
      </p:sp>
      <p:sp>
        <p:nvSpPr>
          <p:cNvPr id="3" name="TextBox 2"/>
          <p:cNvSpPr txBox="1"/>
          <p:nvPr/>
        </p:nvSpPr>
        <p:spPr>
          <a:xfrm>
            <a:off x="5029200" y="5562600"/>
            <a:ext cx="3124200" cy="369332"/>
          </a:xfrm>
          <a:prstGeom prst="rect">
            <a:avLst/>
          </a:prstGeom>
          <a:noFill/>
        </p:spPr>
        <p:txBody>
          <a:bodyPr wrap="square" rtlCol="0">
            <a:spAutoFit/>
          </a:bodyPr>
          <a:lstStyle/>
          <a:p>
            <a:r>
              <a:rPr lang="en-US" dirty="0" err="1" smtClean="0">
                <a:solidFill>
                  <a:srgbClr val="0000FF"/>
                </a:solidFill>
                <a:latin typeface="Comic Sans MS" pitchFamily="66" charset="0"/>
              </a:rPr>
              <a:t>Ganai</a:t>
            </a:r>
            <a:r>
              <a:rPr lang="en-US" dirty="0" smtClean="0">
                <a:solidFill>
                  <a:srgbClr val="0000FF"/>
                </a:solidFill>
                <a:latin typeface="Comic Sans MS" pitchFamily="66" charset="0"/>
              </a:rPr>
              <a:t> et al. </a:t>
            </a:r>
            <a:r>
              <a:rPr lang="en-US" dirty="0" err="1" smtClean="0">
                <a:solidFill>
                  <a:srgbClr val="0000FF"/>
                </a:solidFill>
                <a:latin typeface="Comic Sans MS" pitchFamily="66" charset="0"/>
              </a:rPr>
              <a:t>Clim</a:t>
            </a:r>
            <a:r>
              <a:rPr lang="en-US" dirty="0" smtClean="0">
                <a:solidFill>
                  <a:srgbClr val="0000FF"/>
                </a:solidFill>
                <a:latin typeface="Comic Sans MS" pitchFamily="66" charset="0"/>
              </a:rPr>
              <a:t>. </a:t>
            </a:r>
            <a:r>
              <a:rPr lang="en-US" dirty="0" err="1" smtClean="0">
                <a:solidFill>
                  <a:srgbClr val="0000FF"/>
                </a:solidFill>
                <a:latin typeface="Comic Sans MS" pitchFamily="66" charset="0"/>
              </a:rPr>
              <a:t>Dyn</a:t>
            </a:r>
            <a:r>
              <a:rPr lang="en-US" dirty="0" smtClean="0">
                <a:solidFill>
                  <a:srgbClr val="0000FF"/>
                </a:solidFill>
                <a:latin typeface="Comic Sans MS" pitchFamily="66" charset="0"/>
              </a:rPr>
              <a:t>. 2014</a:t>
            </a:r>
            <a:endParaRPr lang="en-IN" dirty="0">
              <a:solidFill>
                <a:srgbClr val="0000FF"/>
              </a:solidFill>
              <a:latin typeface="Comic Sans MS" pitchFamily="66"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743201" y="5638800"/>
            <a:ext cx="4495800" cy="525463"/>
          </a:xfrm>
          <a:prstGeom prst="rect">
            <a:avLst/>
          </a:prstGeom>
          <a:noFill/>
          <a:ln w="9525">
            <a:noFill/>
            <a:round/>
            <a:headEnd/>
            <a:tailEnd/>
          </a:ln>
        </p:spPr>
        <p:txBody>
          <a:bodyPr lIns="89991" tIns="46795" rIns="89991" bIns="46795">
            <a:spAutoFit/>
          </a:bodyPr>
          <a:lstStyle/>
          <a:p>
            <a:pPr algn="ctr">
              <a:buClr>
                <a:srgbClr val="C00000"/>
              </a:buClr>
              <a:tabLst>
                <a:tab pos="0" algn="l"/>
                <a:tab pos="914305" algn="l"/>
                <a:tab pos="1828610" algn="l"/>
                <a:tab pos="2742915" algn="l"/>
                <a:tab pos="3657220" algn="l"/>
                <a:tab pos="4571526" algn="l"/>
                <a:tab pos="5485831" algn="l"/>
                <a:tab pos="6400137" algn="l"/>
                <a:tab pos="7314442" algn="l"/>
                <a:tab pos="8228747" algn="l"/>
                <a:tab pos="9143052" algn="l"/>
                <a:tab pos="10057357" algn="l"/>
              </a:tabLst>
            </a:pPr>
            <a:r>
              <a:rPr lang="en-GB" sz="2800" b="1" dirty="0">
                <a:solidFill>
                  <a:srgbClr val="C00000"/>
                </a:solidFill>
                <a:latin typeface="Times New Roman" pitchFamily="18" charset="0"/>
                <a:cs typeface="Times New Roman" pitchFamily="18" charset="0"/>
              </a:rPr>
              <a:t>Rainfall  15 years daily data</a:t>
            </a:r>
          </a:p>
        </p:txBody>
      </p:sp>
      <p:pic>
        <p:nvPicPr>
          <p:cNvPr id="2052" name="Picture 5" descr="JJAS_clim_global_trmm_NSAS-15yrs-new-1.eps"/>
          <p:cNvPicPr>
            <a:picLocks noChangeAspect="1"/>
          </p:cNvPicPr>
          <p:nvPr/>
        </p:nvPicPr>
        <p:blipFill>
          <a:blip r:embed="rId2" cstate="print"/>
          <a:srcRect/>
          <a:stretch>
            <a:fillRect/>
          </a:stretch>
        </p:blipFill>
        <p:spPr bwMode="auto">
          <a:xfrm>
            <a:off x="0" y="1"/>
            <a:ext cx="4846638" cy="5599113"/>
          </a:xfrm>
          <a:prstGeom prst="rect">
            <a:avLst/>
          </a:prstGeom>
          <a:noFill/>
          <a:ln w="9525">
            <a:noFill/>
            <a:miter lim="800000"/>
            <a:headEnd/>
            <a:tailEnd/>
          </a:ln>
        </p:spPr>
      </p:pic>
      <p:pic>
        <p:nvPicPr>
          <p:cNvPr id="2053" name="Picture 6" descr="GLOBAL-MODEL-BIAS-RAIN-TRMM-NEWSAS-15yrs-1.eps"/>
          <p:cNvPicPr>
            <a:picLocks noChangeAspect="1"/>
          </p:cNvPicPr>
          <p:nvPr/>
        </p:nvPicPr>
        <p:blipFill>
          <a:blip r:embed="rId3" cstate="print"/>
          <a:srcRect/>
          <a:stretch>
            <a:fillRect/>
          </a:stretch>
        </p:blipFill>
        <p:spPr bwMode="auto">
          <a:xfrm>
            <a:off x="4572000" y="0"/>
            <a:ext cx="4572000" cy="5576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JJAS_clim_trmm_newsas-15yrs-modify.eps"/>
          <p:cNvPicPr>
            <a:picLocks noChangeAspect="1"/>
          </p:cNvPicPr>
          <p:nvPr/>
        </p:nvPicPr>
        <p:blipFill>
          <a:blip r:embed="rId2" cstate="print"/>
          <a:srcRect/>
          <a:stretch>
            <a:fillRect/>
          </a:stretch>
        </p:blipFill>
        <p:spPr bwMode="auto">
          <a:xfrm>
            <a:off x="762000" y="0"/>
            <a:ext cx="3182938" cy="6858000"/>
          </a:xfrm>
          <a:prstGeom prst="rect">
            <a:avLst/>
          </a:prstGeom>
          <a:noFill/>
          <a:ln w="9525">
            <a:noFill/>
            <a:miter lim="800000"/>
            <a:headEnd/>
            <a:tailEnd/>
          </a:ln>
        </p:spPr>
      </p:pic>
      <p:pic>
        <p:nvPicPr>
          <p:cNvPr id="3076" name="Picture 4" descr="Model-BIAS-jjas_rain_ISM-15yrs-contour-modify.eps"/>
          <p:cNvPicPr>
            <a:picLocks noChangeAspect="1"/>
          </p:cNvPicPr>
          <p:nvPr/>
        </p:nvPicPr>
        <p:blipFill>
          <a:blip r:embed="rId3" cstate="print"/>
          <a:srcRect/>
          <a:stretch>
            <a:fillRect/>
          </a:stretch>
        </p:blipFill>
        <p:spPr bwMode="auto">
          <a:xfrm>
            <a:off x="5105401" y="0"/>
            <a:ext cx="3281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I:\PSM\Annual-review-2013\discussion-delhi\rainfall-annual-cycle-NEWSAS.ep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1461509" y="-572931"/>
            <a:ext cx="6347559" cy="81030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919563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371601" y="76201"/>
            <a:ext cx="5715000" cy="527288"/>
          </a:xfrm>
          <a:prstGeom prst="rect">
            <a:avLst/>
          </a:prstGeom>
          <a:noFill/>
          <a:ln w="9525">
            <a:noFill/>
            <a:round/>
            <a:headEnd/>
            <a:tailEnd/>
          </a:ln>
        </p:spPr>
        <p:txBody>
          <a:bodyPr lIns="89991" tIns="46795" rIns="89991" bIns="46795">
            <a:spAutoFit/>
          </a:bodyPr>
          <a:lstStyle/>
          <a:p>
            <a:pPr>
              <a:buClr>
                <a:srgbClr val="FF0000"/>
              </a:buClr>
              <a:tabLst>
                <a:tab pos="0" algn="l"/>
                <a:tab pos="914305" algn="l"/>
                <a:tab pos="1828610" algn="l"/>
                <a:tab pos="2742915" algn="l"/>
                <a:tab pos="3657220" algn="l"/>
                <a:tab pos="4571526" algn="l"/>
                <a:tab pos="5485831" algn="l"/>
                <a:tab pos="6400137" algn="l"/>
                <a:tab pos="7314442" algn="l"/>
                <a:tab pos="8228747" algn="l"/>
                <a:tab pos="9143052" algn="l"/>
                <a:tab pos="10057357" algn="l"/>
              </a:tabLst>
            </a:pPr>
            <a:r>
              <a:rPr lang="en-GB" sz="2800" b="1" dirty="0">
                <a:solidFill>
                  <a:srgbClr val="FF0000"/>
                </a:solidFill>
                <a:latin typeface="Times New Roman" pitchFamily="18" charset="0"/>
                <a:cs typeface="Times New Roman" pitchFamily="18" charset="0"/>
              </a:rPr>
              <a:t>Rainfall PDF for 15 years daily data</a:t>
            </a:r>
          </a:p>
        </p:txBody>
      </p:sp>
      <p:pic>
        <p:nvPicPr>
          <p:cNvPr id="4099" name="Picture 4"/>
          <p:cNvPicPr>
            <a:picLocks noChangeAspect="1" noChangeArrowheads="1"/>
          </p:cNvPicPr>
          <p:nvPr/>
        </p:nvPicPr>
        <p:blipFill>
          <a:blip r:embed="rId3" cstate="print"/>
          <a:srcRect/>
          <a:stretch>
            <a:fillRect/>
          </a:stretch>
        </p:blipFill>
        <p:spPr bwMode="auto">
          <a:xfrm>
            <a:off x="609600" y="609601"/>
            <a:ext cx="7132638" cy="609282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7A35BFAF-65F2-4DC7-8C69-078493AC8A57}" type="slidenum">
              <a:rPr lang="en-US" smtClean="0"/>
              <a:pPr>
                <a:defRPr/>
              </a:pPr>
              <a:t>4</a:t>
            </a:fld>
            <a:endParaRPr lang="en-US"/>
          </a:p>
        </p:txBody>
      </p:sp>
      <p:pic>
        <p:nvPicPr>
          <p:cNvPr id="3" name="Picture 2"/>
          <p:cNvPicPr>
            <a:picLocks noChangeAspect="1" noChangeArrowheads="1"/>
          </p:cNvPicPr>
          <p:nvPr/>
        </p:nvPicPr>
        <p:blipFill>
          <a:blip r:embed="rId2" cstate="print"/>
          <a:srcRect/>
          <a:stretch>
            <a:fillRect/>
          </a:stretch>
        </p:blipFill>
        <p:spPr bwMode="auto">
          <a:xfrm>
            <a:off x="432000" y="319714"/>
            <a:ext cx="7430400" cy="5582026"/>
          </a:xfrm>
          <a:prstGeom prst="rect">
            <a:avLst/>
          </a:prstGeom>
          <a:noFill/>
          <a:ln w="9525">
            <a:noFill/>
            <a:miter lim="800000"/>
            <a:headEnd/>
            <a:tailEnd/>
          </a:ln>
        </p:spPr>
      </p:pic>
      <p:sp>
        <p:nvSpPr>
          <p:cNvPr id="4" name="TextBox 3"/>
          <p:cNvSpPr txBox="1"/>
          <p:nvPr/>
        </p:nvSpPr>
        <p:spPr>
          <a:xfrm>
            <a:off x="838200" y="5715000"/>
            <a:ext cx="1219200" cy="381000"/>
          </a:xfrm>
          <a:prstGeom prst="rect">
            <a:avLst/>
          </a:prstGeom>
          <a:noFill/>
        </p:spPr>
        <p:txBody>
          <a:bodyPr wrap="square" rtlCol="0">
            <a:spAutoFit/>
          </a:bodyPr>
          <a:lstStyle/>
          <a:p>
            <a:r>
              <a:rPr lang="en-US" dirty="0" smtClean="0"/>
              <a:t>Latitude   </a:t>
            </a:r>
            <a:endParaRPr lang="en-IN" dirty="0"/>
          </a:p>
        </p:txBody>
      </p:sp>
      <p:cxnSp>
        <p:nvCxnSpPr>
          <p:cNvPr id="6" name="Straight Arrow Connector 5"/>
          <p:cNvCxnSpPr/>
          <p:nvPr/>
        </p:nvCxnSpPr>
        <p:spPr>
          <a:xfrm>
            <a:off x="2133600" y="5943600"/>
            <a:ext cx="1219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6"/>
          <p:cNvSpPr txBox="1">
            <a:spLocks noChangeArrowheads="1"/>
          </p:cNvSpPr>
          <p:nvPr/>
        </p:nvSpPr>
        <p:spPr bwMode="auto">
          <a:xfrm>
            <a:off x="1143000" y="6019801"/>
            <a:ext cx="1752600" cy="461963"/>
          </a:xfrm>
          <a:prstGeom prst="rect">
            <a:avLst/>
          </a:prstGeom>
          <a:noFill/>
          <a:ln w="9525">
            <a:noFill/>
            <a:miter lim="800000"/>
            <a:headEnd/>
            <a:tailEnd/>
          </a:ln>
        </p:spPr>
        <p:txBody>
          <a:bodyPr lIns="91430" tIns="45715" rIns="91430" bIns="45715">
            <a:spAutoFit/>
          </a:bodyPr>
          <a:lstStyle/>
          <a:p>
            <a:r>
              <a:rPr lang="en-US" sz="2400" b="1" dirty="0">
                <a:solidFill>
                  <a:srgbClr val="FF0000"/>
                </a:solidFill>
                <a:latin typeface="Calibri" pitchFamily="34" charset="0"/>
              </a:rPr>
              <a:t>Fig 6</a:t>
            </a:r>
          </a:p>
        </p:txBody>
      </p:sp>
      <p:grpSp>
        <p:nvGrpSpPr>
          <p:cNvPr id="2" name="Group 6"/>
          <p:cNvGrpSpPr>
            <a:grpSpLocks/>
          </p:cNvGrpSpPr>
          <p:nvPr/>
        </p:nvGrpSpPr>
        <p:grpSpPr bwMode="auto">
          <a:xfrm>
            <a:off x="0" y="685801"/>
            <a:ext cx="4608513" cy="5303838"/>
            <a:chOff x="0" y="685800"/>
            <a:chExt cx="4608512" cy="5303838"/>
          </a:xfrm>
        </p:grpSpPr>
        <p:pic>
          <p:nvPicPr>
            <p:cNvPr id="7176" name="Picture 2" descr="temp_profl_global_trops-NEWSAS-15yrs.eps"/>
            <p:cNvPicPr>
              <a:picLocks noChangeAspect="1"/>
            </p:cNvPicPr>
            <p:nvPr/>
          </p:nvPicPr>
          <p:blipFill>
            <a:blip r:embed="rId3" cstate="print"/>
            <a:srcRect/>
            <a:stretch>
              <a:fillRect/>
            </a:stretch>
          </p:blipFill>
          <p:spPr bwMode="auto">
            <a:xfrm rot="5400000">
              <a:off x="-347663" y="1033463"/>
              <a:ext cx="5303838" cy="4608512"/>
            </a:xfrm>
            <a:prstGeom prst="rect">
              <a:avLst/>
            </a:prstGeom>
            <a:noFill/>
            <a:ln w="9525">
              <a:noFill/>
              <a:miter lim="800000"/>
              <a:headEnd/>
              <a:tailEnd/>
            </a:ln>
          </p:spPr>
        </p:pic>
        <p:sp>
          <p:nvSpPr>
            <p:cNvPr id="7177" name="TextBox 5"/>
            <p:cNvSpPr txBox="1">
              <a:spLocks noChangeArrowheads="1"/>
            </p:cNvSpPr>
            <p:nvPr/>
          </p:nvSpPr>
          <p:spPr bwMode="auto">
            <a:xfrm>
              <a:off x="1600200" y="1143000"/>
              <a:ext cx="543739" cy="461665"/>
            </a:xfrm>
            <a:prstGeom prst="rect">
              <a:avLst/>
            </a:prstGeom>
            <a:noFill/>
            <a:ln w="9525">
              <a:noFill/>
              <a:miter lim="800000"/>
              <a:headEnd/>
              <a:tailEnd/>
            </a:ln>
          </p:spPr>
          <p:txBody>
            <a:bodyPr wrap="none">
              <a:spAutoFit/>
            </a:bodyPr>
            <a:lstStyle/>
            <a:p>
              <a:r>
                <a:rPr lang="en-US" sz="2400" b="1" dirty="0">
                  <a:latin typeface="Times New Roman" pitchFamily="18" charset="0"/>
                  <a:cs typeface="Times New Roman" pitchFamily="18" charset="0"/>
                </a:rPr>
                <a:t>(a)</a:t>
              </a:r>
            </a:p>
          </p:txBody>
        </p:sp>
      </p:grpSp>
      <p:grpSp>
        <p:nvGrpSpPr>
          <p:cNvPr id="3" name="Group 8"/>
          <p:cNvGrpSpPr>
            <a:grpSpLocks/>
          </p:cNvGrpSpPr>
          <p:nvPr/>
        </p:nvGrpSpPr>
        <p:grpSpPr bwMode="auto">
          <a:xfrm>
            <a:off x="4587876" y="685801"/>
            <a:ext cx="4556125" cy="5211763"/>
            <a:chOff x="4587875" y="685800"/>
            <a:chExt cx="4556125" cy="5211763"/>
          </a:xfrm>
        </p:grpSpPr>
        <p:pic>
          <p:nvPicPr>
            <p:cNvPr id="7174" name="Picture 2" descr="temp_profl_ISM_dom-NEWSAS-15yrs.eps"/>
            <p:cNvPicPr>
              <a:picLocks noChangeAspect="1"/>
            </p:cNvPicPr>
            <p:nvPr/>
          </p:nvPicPr>
          <p:blipFill>
            <a:blip r:embed="rId4" cstate="print"/>
            <a:srcRect/>
            <a:stretch>
              <a:fillRect/>
            </a:stretch>
          </p:blipFill>
          <p:spPr bwMode="auto">
            <a:xfrm rot="5400000">
              <a:off x="4260056" y="1013619"/>
              <a:ext cx="5211763" cy="4556125"/>
            </a:xfrm>
            <a:prstGeom prst="rect">
              <a:avLst/>
            </a:prstGeom>
            <a:noFill/>
            <a:ln w="9525">
              <a:noFill/>
              <a:miter lim="800000"/>
              <a:headEnd/>
              <a:tailEnd/>
            </a:ln>
          </p:spPr>
        </p:pic>
        <p:sp>
          <p:nvSpPr>
            <p:cNvPr id="7175" name="TextBox 7"/>
            <p:cNvSpPr txBox="1">
              <a:spLocks noChangeArrowheads="1"/>
            </p:cNvSpPr>
            <p:nvPr/>
          </p:nvSpPr>
          <p:spPr bwMode="auto">
            <a:xfrm>
              <a:off x="6172200" y="1143000"/>
              <a:ext cx="561372" cy="461665"/>
            </a:xfrm>
            <a:prstGeom prst="rect">
              <a:avLst/>
            </a:prstGeom>
            <a:noFill/>
            <a:ln w="9525">
              <a:noFill/>
              <a:miter lim="800000"/>
              <a:headEnd/>
              <a:tailEnd/>
            </a:ln>
          </p:spPr>
          <p:txBody>
            <a:bodyPr wrap="none">
              <a:spAutoFit/>
            </a:bodyPr>
            <a:lstStyle/>
            <a:p>
              <a:r>
                <a:rPr lang="en-US" sz="2400" b="1" dirty="0">
                  <a:latin typeface="Times New Roman" pitchFamily="18" charset="0"/>
                  <a:cs typeface="Times New Roman" pitchFamily="18" charset="0"/>
                </a:rPr>
                <a:t>(b)</a:t>
              </a: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WIND_JJAS_clim_global_plot-15yrs.eps"/>
          <p:cNvPicPr>
            <a:picLocks noChangeAspect="1"/>
          </p:cNvPicPr>
          <p:nvPr/>
        </p:nvPicPr>
        <p:blipFill>
          <a:blip r:embed="rId3" cstate="print"/>
          <a:srcRect/>
          <a:stretch>
            <a:fillRect/>
          </a:stretch>
        </p:blipFill>
        <p:spPr bwMode="auto">
          <a:xfrm>
            <a:off x="76200" y="304800"/>
            <a:ext cx="3741738" cy="6858000"/>
          </a:xfrm>
          <a:prstGeom prst="rect">
            <a:avLst/>
          </a:prstGeom>
          <a:noFill/>
          <a:ln w="9525">
            <a:noFill/>
            <a:miter lim="800000"/>
            <a:headEnd/>
            <a:tailEnd/>
          </a:ln>
        </p:spPr>
      </p:pic>
      <p:pic>
        <p:nvPicPr>
          <p:cNvPr id="20483" name="Picture 2" descr="850hpa-wind-bias-plot.eps"/>
          <p:cNvPicPr>
            <a:picLocks noChangeAspect="1"/>
          </p:cNvPicPr>
          <p:nvPr/>
        </p:nvPicPr>
        <p:blipFill>
          <a:blip r:embed="rId4" cstate="print"/>
          <a:srcRect/>
          <a:stretch>
            <a:fillRect/>
          </a:stretch>
        </p:blipFill>
        <p:spPr bwMode="auto">
          <a:xfrm>
            <a:off x="3733800" y="381000"/>
            <a:ext cx="3770313" cy="6858000"/>
          </a:xfrm>
          <a:prstGeom prst="rect">
            <a:avLst/>
          </a:prstGeom>
          <a:noFill/>
          <a:ln w="9525">
            <a:noFill/>
            <a:miter lim="800000"/>
            <a:headEnd/>
            <a:tailEnd/>
          </a:ln>
        </p:spPr>
      </p:pic>
      <p:sp>
        <p:nvSpPr>
          <p:cNvPr id="20484" name="TextBox 5"/>
          <p:cNvSpPr txBox="1">
            <a:spLocks noChangeArrowheads="1"/>
          </p:cNvSpPr>
          <p:nvPr/>
        </p:nvSpPr>
        <p:spPr bwMode="auto">
          <a:xfrm>
            <a:off x="1447800" y="0"/>
            <a:ext cx="3200400" cy="523875"/>
          </a:xfrm>
          <a:prstGeom prst="rect">
            <a:avLst/>
          </a:prstGeom>
          <a:noFill/>
          <a:ln w="9525">
            <a:noFill/>
            <a:miter lim="800000"/>
            <a:headEnd/>
            <a:tailEnd/>
          </a:ln>
        </p:spPr>
        <p:txBody>
          <a:bodyPr>
            <a:spAutoFit/>
          </a:bodyPr>
          <a:lstStyle/>
          <a:p>
            <a:r>
              <a:rPr lang="en-US" sz="2800" b="1">
                <a:solidFill>
                  <a:srgbClr val="0000FF"/>
                </a:solidFill>
                <a:latin typeface="Times New Roman" pitchFamily="18" charset="0"/>
                <a:cs typeface="Times New Roman" pitchFamily="18" charset="0"/>
              </a:rPr>
              <a:t>850 hPa wind (m/s)</a:t>
            </a:r>
          </a:p>
        </p:txBody>
      </p:sp>
      <p:sp>
        <p:nvSpPr>
          <p:cNvPr id="20485" name="Rectangle 5"/>
          <p:cNvSpPr>
            <a:spLocks noChangeArrowheads="1"/>
          </p:cNvSpPr>
          <p:nvPr/>
        </p:nvSpPr>
        <p:spPr bwMode="auto">
          <a:xfrm>
            <a:off x="7467600" y="1947863"/>
            <a:ext cx="1676400" cy="1938337"/>
          </a:xfrm>
          <a:prstGeom prst="rect">
            <a:avLst/>
          </a:prstGeom>
          <a:noFill/>
          <a:ln w="9525">
            <a:noFill/>
            <a:miter lim="800000"/>
            <a:headEnd/>
            <a:tailEnd/>
          </a:ln>
        </p:spPr>
        <p:txBody>
          <a:bodyPr>
            <a:spAutoFit/>
          </a:bodyPr>
          <a:lstStyle/>
          <a:p>
            <a:pPr algn="ctr">
              <a:buFont typeface="Wingdings" pitchFamily="2" charset="2"/>
              <a:buChar char="q"/>
            </a:pPr>
            <a:r>
              <a:rPr lang="en-US" sz="2000" b="1">
                <a:latin typeface="Times New Roman" pitchFamily="18" charset="0"/>
                <a:cs typeface="Times New Roman" pitchFamily="18" charset="0"/>
              </a:rPr>
              <a:t> LLJ has strengthened, however still weaker over some locations</a:t>
            </a:r>
            <a:endParaRPr lang="en-US" sz="200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WIND-200hpa_JJAS_clim-plot-15yrs.eps"/>
          <p:cNvPicPr>
            <a:picLocks noChangeAspect="1"/>
          </p:cNvPicPr>
          <p:nvPr/>
        </p:nvPicPr>
        <p:blipFill>
          <a:blip r:embed="rId2" cstate="print"/>
          <a:srcRect/>
          <a:stretch>
            <a:fillRect/>
          </a:stretch>
        </p:blipFill>
        <p:spPr bwMode="auto">
          <a:xfrm>
            <a:off x="0" y="381000"/>
            <a:ext cx="3741738" cy="6858000"/>
          </a:xfrm>
          <a:prstGeom prst="rect">
            <a:avLst/>
          </a:prstGeom>
          <a:noFill/>
          <a:ln w="9525">
            <a:noFill/>
            <a:miter lim="800000"/>
            <a:headEnd/>
            <a:tailEnd/>
          </a:ln>
        </p:spPr>
      </p:pic>
      <p:pic>
        <p:nvPicPr>
          <p:cNvPr id="21507" name="Picture 2" descr="200hpa-wind-bias-plot.eps"/>
          <p:cNvPicPr>
            <a:picLocks noChangeAspect="1"/>
          </p:cNvPicPr>
          <p:nvPr/>
        </p:nvPicPr>
        <p:blipFill>
          <a:blip r:embed="rId3" cstate="print"/>
          <a:srcRect/>
          <a:stretch>
            <a:fillRect/>
          </a:stretch>
        </p:blipFill>
        <p:spPr bwMode="auto">
          <a:xfrm>
            <a:off x="3657600" y="304800"/>
            <a:ext cx="3770313" cy="6858000"/>
          </a:xfrm>
          <a:prstGeom prst="rect">
            <a:avLst/>
          </a:prstGeom>
          <a:noFill/>
          <a:ln w="9525">
            <a:noFill/>
            <a:miter lim="800000"/>
            <a:headEnd/>
            <a:tailEnd/>
          </a:ln>
        </p:spPr>
      </p:pic>
      <p:sp>
        <p:nvSpPr>
          <p:cNvPr id="21508" name="TextBox 4"/>
          <p:cNvSpPr txBox="1">
            <a:spLocks noChangeArrowheads="1"/>
          </p:cNvSpPr>
          <p:nvPr/>
        </p:nvSpPr>
        <p:spPr bwMode="auto">
          <a:xfrm>
            <a:off x="609600" y="0"/>
            <a:ext cx="1600200" cy="523875"/>
          </a:xfrm>
          <a:prstGeom prst="rect">
            <a:avLst/>
          </a:prstGeom>
          <a:noFill/>
          <a:ln w="9525">
            <a:noFill/>
            <a:miter lim="800000"/>
            <a:headEnd/>
            <a:tailEnd/>
          </a:ln>
        </p:spPr>
        <p:txBody>
          <a:bodyPr>
            <a:spAutoFit/>
          </a:bodyPr>
          <a:lstStyle/>
          <a:p>
            <a:r>
              <a:rPr lang="en-US" sz="2800" b="1">
                <a:solidFill>
                  <a:srgbClr val="0000FF"/>
                </a:solidFill>
                <a:latin typeface="Times New Roman" pitchFamily="18" charset="0"/>
                <a:cs typeface="Times New Roman" pitchFamily="18" charset="0"/>
              </a:rPr>
              <a:t>200 hPa</a:t>
            </a:r>
          </a:p>
        </p:txBody>
      </p:sp>
      <p:sp>
        <p:nvSpPr>
          <p:cNvPr id="21509" name="Rectangle 5"/>
          <p:cNvSpPr>
            <a:spLocks noChangeArrowheads="1"/>
          </p:cNvSpPr>
          <p:nvPr/>
        </p:nvSpPr>
        <p:spPr bwMode="auto">
          <a:xfrm>
            <a:off x="2057400" y="0"/>
            <a:ext cx="1812925" cy="523875"/>
          </a:xfrm>
          <a:prstGeom prst="rect">
            <a:avLst/>
          </a:prstGeom>
          <a:noFill/>
          <a:ln w="9525">
            <a:noFill/>
            <a:miter lim="800000"/>
            <a:headEnd/>
            <a:tailEnd/>
          </a:ln>
        </p:spPr>
        <p:txBody>
          <a:bodyPr wrap="none">
            <a:spAutoFit/>
          </a:bodyPr>
          <a:lstStyle/>
          <a:p>
            <a:r>
              <a:rPr lang="en-US" sz="2800" b="1">
                <a:solidFill>
                  <a:srgbClr val="0000FF"/>
                </a:solidFill>
                <a:latin typeface="Times New Roman" pitchFamily="18" charset="0"/>
                <a:cs typeface="Times New Roman" pitchFamily="18" charset="0"/>
              </a:rPr>
              <a:t>wind (m/s)</a:t>
            </a:r>
          </a:p>
        </p:txBody>
      </p:sp>
      <p:sp>
        <p:nvSpPr>
          <p:cNvPr id="21510" name="Rectangle 6"/>
          <p:cNvSpPr>
            <a:spLocks noChangeArrowheads="1"/>
          </p:cNvSpPr>
          <p:nvPr/>
        </p:nvSpPr>
        <p:spPr bwMode="auto">
          <a:xfrm>
            <a:off x="7391400" y="1981200"/>
            <a:ext cx="1752600" cy="1938338"/>
          </a:xfrm>
          <a:prstGeom prst="rect">
            <a:avLst/>
          </a:prstGeom>
          <a:noFill/>
          <a:ln w="9525">
            <a:noFill/>
            <a:miter lim="800000"/>
            <a:headEnd/>
            <a:tailEnd/>
          </a:ln>
        </p:spPr>
        <p:txBody>
          <a:bodyPr>
            <a:spAutoFit/>
          </a:bodyPr>
          <a:lstStyle/>
          <a:p>
            <a:pPr algn="ctr"/>
            <a:r>
              <a:rPr lang="en-US" sz="2000" b="1">
                <a:latin typeface="Times New Roman" pitchFamily="18" charset="0"/>
                <a:cs typeface="Times New Roman" pitchFamily="18" charset="0"/>
              </a:rPr>
              <a:t>TEJ has strengthened, however still weaker over some locations</a:t>
            </a:r>
            <a:endParaRPr lang="en-US" sz="200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JJAS_clim_TT_global_NEWSAS-15yrs.eps"/>
          <p:cNvPicPr>
            <a:picLocks noChangeAspect="1"/>
          </p:cNvPicPr>
          <p:nvPr/>
        </p:nvPicPr>
        <p:blipFill>
          <a:blip r:embed="rId2" cstate="print"/>
          <a:srcRect/>
          <a:stretch>
            <a:fillRect/>
          </a:stretch>
        </p:blipFill>
        <p:spPr bwMode="auto">
          <a:xfrm>
            <a:off x="1" y="23813"/>
            <a:ext cx="4572000" cy="5530850"/>
          </a:xfrm>
          <a:prstGeom prst="rect">
            <a:avLst/>
          </a:prstGeom>
          <a:noFill/>
          <a:ln w="9525">
            <a:noFill/>
            <a:miter lim="800000"/>
            <a:headEnd/>
            <a:tailEnd/>
          </a:ln>
        </p:spPr>
      </p:pic>
      <p:sp>
        <p:nvSpPr>
          <p:cNvPr id="9219" name="TextBox 4"/>
          <p:cNvSpPr txBox="1">
            <a:spLocks noChangeArrowheads="1"/>
          </p:cNvSpPr>
          <p:nvPr/>
        </p:nvSpPr>
        <p:spPr bwMode="auto">
          <a:xfrm>
            <a:off x="1066801" y="5791201"/>
            <a:ext cx="1295400" cy="461963"/>
          </a:xfrm>
          <a:prstGeom prst="rect">
            <a:avLst/>
          </a:prstGeom>
          <a:noFill/>
          <a:ln w="9525">
            <a:noFill/>
            <a:miter lim="800000"/>
            <a:headEnd/>
            <a:tailEnd/>
          </a:ln>
        </p:spPr>
        <p:txBody>
          <a:bodyPr lIns="91430" tIns="45715" rIns="91430" bIns="45715">
            <a:spAutoFit/>
          </a:bodyPr>
          <a:lstStyle/>
          <a:p>
            <a:r>
              <a:rPr lang="en-US" sz="2400" b="1" dirty="0">
                <a:solidFill>
                  <a:srgbClr val="FF0000"/>
                </a:solidFill>
                <a:latin typeface="Calibri" pitchFamily="34" charset="0"/>
              </a:rPr>
              <a:t>Fig 8</a:t>
            </a:r>
          </a:p>
        </p:txBody>
      </p:sp>
      <p:pic>
        <p:nvPicPr>
          <p:cNvPr id="9220" name="Picture 5" descr="MODEL_TT_BIAS_global-plot-ourdata-1.eps"/>
          <p:cNvPicPr>
            <a:picLocks noChangeAspect="1"/>
          </p:cNvPicPr>
          <p:nvPr/>
        </p:nvPicPr>
        <p:blipFill>
          <a:blip r:embed="rId3" cstate="print"/>
          <a:srcRect/>
          <a:stretch>
            <a:fillRect/>
          </a:stretch>
        </p:blipFill>
        <p:spPr bwMode="auto">
          <a:xfrm>
            <a:off x="4479926" y="0"/>
            <a:ext cx="4664075" cy="5640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4"/>
          <p:cNvSpPr txBox="1">
            <a:spLocks noChangeArrowheads="1"/>
          </p:cNvSpPr>
          <p:nvPr/>
        </p:nvSpPr>
        <p:spPr bwMode="auto">
          <a:xfrm>
            <a:off x="7543800" y="5943601"/>
            <a:ext cx="1295400" cy="461963"/>
          </a:xfrm>
          <a:prstGeom prst="rect">
            <a:avLst/>
          </a:prstGeom>
          <a:noFill/>
          <a:ln w="9525">
            <a:noFill/>
            <a:miter lim="800000"/>
            <a:headEnd/>
            <a:tailEnd/>
          </a:ln>
        </p:spPr>
        <p:txBody>
          <a:bodyPr lIns="91430" tIns="45715" rIns="91430" bIns="45715">
            <a:spAutoFit/>
          </a:bodyPr>
          <a:lstStyle/>
          <a:p>
            <a:r>
              <a:rPr lang="en-US" sz="2400" b="1" dirty="0">
                <a:solidFill>
                  <a:srgbClr val="FF0000"/>
                </a:solidFill>
                <a:latin typeface="Calibri" pitchFamily="34" charset="0"/>
              </a:rPr>
              <a:t>Fig 9</a:t>
            </a:r>
          </a:p>
        </p:txBody>
      </p:sp>
      <p:pic>
        <p:nvPicPr>
          <p:cNvPr id="10243" name="Picture 3" descr="JJAS_clim_CONV-RAIN_global_domain-1.eps"/>
          <p:cNvPicPr>
            <a:picLocks noChangeAspect="1"/>
          </p:cNvPicPr>
          <p:nvPr/>
        </p:nvPicPr>
        <p:blipFill>
          <a:blip r:embed="rId2" cstate="print"/>
          <a:srcRect/>
          <a:stretch>
            <a:fillRect/>
          </a:stretch>
        </p:blipFill>
        <p:spPr bwMode="auto">
          <a:xfrm>
            <a:off x="1736725" y="0"/>
            <a:ext cx="56705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CRF-RSAS-vs-DSAS-plot.eps"/>
          <p:cNvPicPr>
            <a:picLocks noChangeAspect="1"/>
          </p:cNvPicPr>
          <p:nvPr/>
        </p:nvPicPr>
        <p:blipFill>
          <a:blip r:embed="rId2" cstate="print"/>
          <a:srcRect/>
          <a:stretch>
            <a:fillRect/>
          </a:stretch>
        </p:blipFill>
        <p:spPr bwMode="auto">
          <a:xfrm>
            <a:off x="823913" y="266700"/>
            <a:ext cx="7496175"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cstate="print"/>
          <a:srcRect/>
          <a:stretch>
            <a:fillRect/>
          </a:stretch>
        </p:blipFill>
        <p:spPr bwMode="auto">
          <a:xfrm>
            <a:off x="92076" y="1471614"/>
            <a:ext cx="9051925" cy="3832225"/>
          </a:xfrm>
          <a:prstGeom prst="rect">
            <a:avLst/>
          </a:prstGeom>
          <a:noFill/>
          <a:ln w="9525">
            <a:noFill/>
            <a:round/>
            <a:headEnd/>
            <a:tailEnd/>
          </a:ln>
          <a:effectLst/>
        </p:spPr>
      </p:pic>
      <p:sp>
        <p:nvSpPr>
          <p:cNvPr id="17411" name="Text Box 2"/>
          <p:cNvSpPr txBox="1">
            <a:spLocks noChangeArrowheads="1"/>
          </p:cNvSpPr>
          <p:nvPr/>
        </p:nvSpPr>
        <p:spPr bwMode="auto">
          <a:xfrm>
            <a:off x="838200" y="152401"/>
            <a:ext cx="6781800" cy="525391"/>
          </a:xfrm>
          <a:prstGeom prst="rect">
            <a:avLst/>
          </a:prstGeom>
          <a:noFill/>
          <a:ln w="9525">
            <a:noFill/>
            <a:round/>
            <a:headEnd/>
            <a:tailEnd/>
          </a:ln>
          <a:effectLst/>
        </p:spPr>
        <p:txBody>
          <a:bodyPr wrap="square" lIns="89991" tIns="46795" rIns="89991" bIns="46795">
            <a:spAutoFit/>
          </a:bodyPr>
          <a:lstStyle/>
          <a:p>
            <a:pPr>
              <a:buClr>
                <a:srgbClr val="FF0000"/>
              </a:buClr>
              <a:tabLst>
                <a:tab pos="0" algn="l"/>
                <a:tab pos="457153" algn="l"/>
                <a:tab pos="914305" algn="l"/>
                <a:tab pos="1371458" algn="l"/>
                <a:tab pos="1828610" algn="l"/>
                <a:tab pos="2285763" algn="l"/>
                <a:tab pos="2742915" algn="l"/>
                <a:tab pos="3200068" algn="l"/>
                <a:tab pos="3657220" algn="l"/>
                <a:tab pos="4114373" algn="l"/>
                <a:tab pos="4571526" algn="l"/>
                <a:tab pos="5028678" algn="l"/>
                <a:tab pos="5485831" algn="l"/>
                <a:tab pos="5942984" algn="l"/>
                <a:tab pos="6400137" algn="l"/>
                <a:tab pos="6857289" algn="l"/>
                <a:tab pos="7314442" algn="l"/>
                <a:tab pos="7771595" algn="l"/>
                <a:tab pos="8228747" algn="l"/>
                <a:tab pos="8685900" algn="l"/>
                <a:tab pos="9143052" algn="l"/>
              </a:tabLst>
            </a:pPr>
            <a:r>
              <a:rPr lang="en-GB" sz="2800" b="1" dirty="0">
                <a:solidFill>
                  <a:srgbClr val="FF0000"/>
                </a:solidFill>
                <a:latin typeface="Times New Roman" pitchFamily="18" charset="0"/>
                <a:cs typeface="Times New Roman" pitchFamily="18" charset="0"/>
              </a:rPr>
              <a:t>Convective and </a:t>
            </a:r>
            <a:r>
              <a:rPr lang="en-GB" sz="2800" b="1" dirty="0" err="1">
                <a:solidFill>
                  <a:srgbClr val="FF0000"/>
                </a:solidFill>
                <a:latin typeface="Times New Roman" pitchFamily="18" charset="0"/>
                <a:cs typeface="Times New Roman" pitchFamily="18" charset="0"/>
              </a:rPr>
              <a:t>Stratiform</a:t>
            </a:r>
            <a:r>
              <a:rPr lang="en-GB" sz="2800" b="1" dirty="0">
                <a:solidFill>
                  <a:srgbClr val="FF0000"/>
                </a:solidFill>
                <a:latin typeface="Times New Roman" pitchFamily="18" charset="0"/>
                <a:cs typeface="Times New Roman" pitchFamily="18" charset="0"/>
              </a:rPr>
              <a:t> Rainfall </a:t>
            </a:r>
            <a:r>
              <a:rPr lang="en-GB" sz="2800" b="1" dirty="0" smtClean="0">
                <a:solidFill>
                  <a:srgbClr val="FF0000"/>
                </a:solidFill>
                <a:latin typeface="Times New Roman" pitchFamily="18" charset="0"/>
                <a:cs typeface="Times New Roman" pitchFamily="18" charset="0"/>
              </a:rPr>
              <a:t>PDF</a:t>
            </a:r>
            <a:endParaRPr lang="en-GB" sz="2800" b="1" dirty="0">
              <a:solidFill>
                <a:srgbClr val="FF0000"/>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cstate="print"/>
          <a:srcRect/>
          <a:stretch>
            <a:fillRect/>
          </a:stretch>
        </p:blipFill>
        <p:spPr bwMode="auto">
          <a:xfrm>
            <a:off x="377826" y="530225"/>
            <a:ext cx="4638675" cy="2749550"/>
          </a:xfrm>
          <a:prstGeom prst="rect">
            <a:avLst/>
          </a:prstGeom>
          <a:noFill/>
          <a:ln w="9525">
            <a:noFill/>
            <a:round/>
            <a:headEnd/>
            <a:tailEnd/>
          </a:ln>
          <a:effectLst/>
        </p:spPr>
      </p:pic>
      <p:sp>
        <p:nvSpPr>
          <p:cNvPr id="18435" name="Text Box 2"/>
          <p:cNvSpPr txBox="1">
            <a:spLocks noChangeArrowheads="1"/>
          </p:cNvSpPr>
          <p:nvPr/>
        </p:nvSpPr>
        <p:spPr bwMode="auto">
          <a:xfrm>
            <a:off x="914400" y="152400"/>
            <a:ext cx="2743200" cy="401644"/>
          </a:xfrm>
          <a:prstGeom prst="rect">
            <a:avLst/>
          </a:prstGeom>
          <a:noFill/>
          <a:ln w="9525">
            <a:noFill/>
            <a:round/>
            <a:headEnd/>
            <a:tailEnd/>
          </a:ln>
          <a:effectLst/>
        </p:spPr>
        <p:txBody>
          <a:bodyPr lIns="89991" tIns="46795" rIns="89991" bIns="46795">
            <a:spAutoFit/>
          </a:bodyPr>
          <a:lstStyle/>
          <a:p>
            <a:pPr>
              <a:buClr>
                <a:srgbClr val="FF0000"/>
              </a:buClr>
              <a:tabLst>
                <a:tab pos="0" algn="l"/>
                <a:tab pos="457153" algn="l"/>
                <a:tab pos="914305" algn="l"/>
                <a:tab pos="1371458" algn="l"/>
                <a:tab pos="1828610" algn="l"/>
                <a:tab pos="2285763" algn="l"/>
                <a:tab pos="2742915" algn="l"/>
                <a:tab pos="3200068" algn="l"/>
                <a:tab pos="3657220" algn="l"/>
                <a:tab pos="4114373" algn="l"/>
                <a:tab pos="4571526" algn="l"/>
                <a:tab pos="5028678" algn="l"/>
                <a:tab pos="5485831" algn="l"/>
                <a:tab pos="5942984" algn="l"/>
                <a:tab pos="6400137" algn="l"/>
                <a:tab pos="6857289" algn="l"/>
                <a:tab pos="7314442" algn="l"/>
                <a:tab pos="7771595" algn="l"/>
                <a:tab pos="8228747" algn="l"/>
                <a:tab pos="8685900" algn="l"/>
                <a:tab pos="9143052" algn="l"/>
              </a:tabLst>
            </a:pPr>
            <a:r>
              <a:rPr lang="en-GB" sz="2000" b="1" dirty="0">
                <a:solidFill>
                  <a:srgbClr val="FF0000"/>
                </a:solidFill>
              </a:rPr>
              <a:t>Convective-rain-</a:t>
            </a:r>
            <a:r>
              <a:rPr lang="en-GB" sz="2000" b="1" dirty="0" err="1">
                <a:solidFill>
                  <a:srgbClr val="FF0000"/>
                </a:solidFill>
              </a:rPr>
              <a:t>OldSAS</a:t>
            </a:r>
            <a:endParaRPr lang="en-GB" sz="2000" b="1" dirty="0">
              <a:solidFill>
                <a:srgbClr val="FF0000"/>
              </a:solidFill>
            </a:endParaRPr>
          </a:p>
        </p:txBody>
      </p:sp>
      <p:pic>
        <p:nvPicPr>
          <p:cNvPr id="18436" name="Picture 3"/>
          <p:cNvPicPr>
            <a:picLocks noChangeAspect="1" noChangeArrowheads="1"/>
          </p:cNvPicPr>
          <p:nvPr/>
        </p:nvPicPr>
        <p:blipFill>
          <a:blip r:embed="rId4" cstate="print"/>
          <a:srcRect/>
          <a:stretch>
            <a:fillRect/>
          </a:stretch>
        </p:blipFill>
        <p:spPr bwMode="auto">
          <a:xfrm>
            <a:off x="4559301" y="530225"/>
            <a:ext cx="4584700" cy="2749550"/>
          </a:xfrm>
          <a:prstGeom prst="rect">
            <a:avLst/>
          </a:prstGeom>
          <a:noFill/>
          <a:ln w="9525">
            <a:noFill/>
            <a:round/>
            <a:headEnd/>
            <a:tailEnd/>
          </a:ln>
          <a:effectLst/>
        </p:spPr>
      </p:pic>
      <p:sp>
        <p:nvSpPr>
          <p:cNvPr id="18437" name="Text Box 4"/>
          <p:cNvSpPr txBox="1">
            <a:spLocks noChangeArrowheads="1"/>
          </p:cNvSpPr>
          <p:nvPr/>
        </p:nvSpPr>
        <p:spPr bwMode="auto">
          <a:xfrm>
            <a:off x="4953000" y="76200"/>
            <a:ext cx="3048000" cy="401644"/>
          </a:xfrm>
          <a:prstGeom prst="rect">
            <a:avLst/>
          </a:prstGeom>
          <a:noFill/>
          <a:ln w="9525">
            <a:noFill/>
            <a:round/>
            <a:headEnd/>
            <a:tailEnd/>
          </a:ln>
          <a:effectLst/>
        </p:spPr>
        <p:txBody>
          <a:bodyPr lIns="89991" tIns="46795" rIns="89991" bIns="46795">
            <a:spAutoFit/>
          </a:bodyPr>
          <a:lstStyle/>
          <a:p>
            <a:pPr>
              <a:buClr>
                <a:srgbClr val="FF0000"/>
              </a:buClr>
              <a:tabLst>
                <a:tab pos="0" algn="l"/>
                <a:tab pos="457153" algn="l"/>
                <a:tab pos="914305" algn="l"/>
                <a:tab pos="1371458" algn="l"/>
                <a:tab pos="1828610" algn="l"/>
                <a:tab pos="2285763" algn="l"/>
                <a:tab pos="2742915" algn="l"/>
                <a:tab pos="3200068" algn="l"/>
                <a:tab pos="3657220" algn="l"/>
                <a:tab pos="4114373" algn="l"/>
                <a:tab pos="4571526" algn="l"/>
                <a:tab pos="5028678" algn="l"/>
                <a:tab pos="5485831" algn="l"/>
                <a:tab pos="5942984" algn="l"/>
                <a:tab pos="6400137" algn="l"/>
                <a:tab pos="6857289" algn="l"/>
                <a:tab pos="7314442" algn="l"/>
                <a:tab pos="7771595" algn="l"/>
                <a:tab pos="8228747" algn="l"/>
                <a:tab pos="8685900" algn="l"/>
                <a:tab pos="9143052" algn="l"/>
              </a:tabLst>
            </a:pPr>
            <a:r>
              <a:rPr lang="en-GB" sz="2000" b="1" dirty="0">
                <a:solidFill>
                  <a:srgbClr val="FF0000"/>
                </a:solidFill>
              </a:rPr>
              <a:t>Convective-rain-</a:t>
            </a:r>
            <a:r>
              <a:rPr lang="en-GB" sz="2000" b="1" dirty="0" err="1">
                <a:solidFill>
                  <a:srgbClr val="FF0000"/>
                </a:solidFill>
              </a:rPr>
              <a:t>NewSAS</a:t>
            </a:r>
            <a:endParaRPr lang="en-GB" sz="2000" b="1" dirty="0">
              <a:solidFill>
                <a:srgbClr val="FF0000"/>
              </a:solidFill>
            </a:endParaRPr>
          </a:p>
        </p:txBody>
      </p:sp>
      <p:pic>
        <p:nvPicPr>
          <p:cNvPr id="18438" name="Picture 5"/>
          <p:cNvPicPr>
            <a:picLocks noChangeAspect="1" noChangeArrowheads="1"/>
          </p:cNvPicPr>
          <p:nvPr/>
        </p:nvPicPr>
        <p:blipFill>
          <a:blip r:embed="rId5" cstate="print"/>
          <a:srcRect/>
          <a:stretch>
            <a:fillRect/>
          </a:stretch>
        </p:blipFill>
        <p:spPr bwMode="auto">
          <a:xfrm>
            <a:off x="377826" y="3803651"/>
            <a:ext cx="4578350" cy="2755900"/>
          </a:xfrm>
          <a:prstGeom prst="rect">
            <a:avLst/>
          </a:prstGeom>
          <a:noFill/>
          <a:ln w="9525">
            <a:noFill/>
            <a:round/>
            <a:headEnd/>
            <a:tailEnd/>
          </a:ln>
          <a:effectLst/>
        </p:spPr>
      </p:pic>
      <p:sp>
        <p:nvSpPr>
          <p:cNvPr id="18439" name="Text Box 6"/>
          <p:cNvSpPr txBox="1">
            <a:spLocks noChangeArrowheads="1"/>
          </p:cNvSpPr>
          <p:nvPr/>
        </p:nvSpPr>
        <p:spPr bwMode="auto">
          <a:xfrm>
            <a:off x="914400" y="3352800"/>
            <a:ext cx="2743200" cy="401644"/>
          </a:xfrm>
          <a:prstGeom prst="rect">
            <a:avLst/>
          </a:prstGeom>
          <a:noFill/>
          <a:ln w="9525">
            <a:noFill/>
            <a:round/>
            <a:headEnd/>
            <a:tailEnd/>
          </a:ln>
          <a:effectLst/>
        </p:spPr>
        <p:txBody>
          <a:bodyPr lIns="89991" tIns="46795" rIns="89991" bIns="46795">
            <a:spAutoFit/>
          </a:bodyPr>
          <a:lstStyle/>
          <a:p>
            <a:pPr>
              <a:buClr>
                <a:srgbClr val="FF0000"/>
              </a:buClr>
              <a:tabLst>
                <a:tab pos="0" algn="l"/>
                <a:tab pos="457153" algn="l"/>
                <a:tab pos="914305" algn="l"/>
                <a:tab pos="1371458" algn="l"/>
                <a:tab pos="1828610" algn="l"/>
                <a:tab pos="2285763" algn="l"/>
                <a:tab pos="2742915" algn="l"/>
                <a:tab pos="3200068" algn="l"/>
                <a:tab pos="3657220" algn="l"/>
                <a:tab pos="4114373" algn="l"/>
                <a:tab pos="4571526" algn="l"/>
                <a:tab pos="5028678" algn="l"/>
                <a:tab pos="5485831" algn="l"/>
                <a:tab pos="5942984" algn="l"/>
                <a:tab pos="6400137" algn="l"/>
                <a:tab pos="6857289" algn="l"/>
                <a:tab pos="7314442" algn="l"/>
                <a:tab pos="7771595" algn="l"/>
                <a:tab pos="8228747" algn="l"/>
                <a:tab pos="8685900" algn="l"/>
                <a:tab pos="9143052" algn="l"/>
              </a:tabLst>
            </a:pPr>
            <a:r>
              <a:rPr lang="en-GB" sz="2000" b="1" dirty="0" err="1">
                <a:solidFill>
                  <a:srgbClr val="FF0000"/>
                </a:solidFill>
              </a:rPr>
              <a:t>Stratiform</a:t>
            </a:r>
            <a:r>
              <a:rPr lang="en-GB" sz="2000" b="1" dirty="0">
                <a:solidFill>
                  <a:srgbClr val="FF0000"/>
                </a:solidFill>
              </a:rPr>
              <a:t>-rain-</a:t>
            </a:r>
            <a:r>
              <a:rPr lang="en-GB" sz="2000" b="1" dirty="0" err="1">
                <a:solidFill>
                  <a:srgbClr val="FF0000"/>
                </a:solidFill>
              </a:rPr>
              <a:t>OldSAS</a:t>
            </a:r>
            <a:endParaRPr lang="en-GB" sz="2000" b="1" dirty="0">
              <a:solidFill>
                <a:srgbClr val="FF0000"/>
              </a:solidFill>
            </a:endParaRPr>
          </a:p>
        </p:txBody>
      </p:sp>
      <p:pic>
        <p:nvPicPr>
          <p:cNvPr id="18440" name="Picture 7"/>
          <p:cNvPicPr>
            <a:picLocks noChangeAspect="1" noChangeArrowheads="1"/>
          </p:cNvPicPr>
          <p:nvPr/>
        </p:nvPicPr>
        <p:blipFill>
          <a:blip r:embed="rId6" cstate="print"/>
          <a:srcRect/>
          <a:stretch>
            <a:fillRect/>
          </a:stretch>
        </p:blipFill>
        <p:spPr bwMode="auto">
          <a:xfrm>
            <a:off x="4559301" y="3803651"/>
            <a:ext cx="4584700" cy="2755900"/>
          </a:xfrm>
          <a:prstGeom prst="rect">
            <a:avLst/>
          </a:prstGeom>
          <a:noFill/>
          <a:ln w="9525">
            <a:noFill/>
            <a:round/>
            <a:headEnd/>
            <a:tailEnd/>
          </a:ln>
          <a:effectLst/>
        </p:spPr>
      </p:pic>
      <p:sp>
        <p:nvSpPr>
          <p:cNvPr id="18441" name="Text Box 8"/>
          <p:cNvSpPr txBox="1">
            <a:spLocks noChangeArrowheads="1"/>
          </p:cNvSpPr>
          <p:nvPr/>
        </p:nvSpPr>
        <p:spPr bwMode="auto">
          <a:xfrm>
            <a:off x="4876800" y="3352800"/>
            <a:ext cx="2743200" cy="401644"/>
          </a:xfrm>
          <a:prstGeom prst="rect">
            <a:avLst/>
          </a:prstGeom>
          <a:noFill/>
          <a:ln w="9525">
            <a:noFill/>
            <a:round/>
            <a:headEnd/>
            <a:tailEnd/>
          </a:ln>
          <a:effectLst/>
        </p:spPr>
        <p:txBody>
          <a:bodyPr lIns="89991" tIns="46795" rIns="89991" bIns="46795">
            <a:spAutoFit/>
          </a:bodyPr>
          <a:lstStyle/>
          <a:p>
            <a:pPr>
              <a:buClr>
                <a:srgbClr val="FF0000"/>
              </a:buClr>
              <a:tabLst>
                <a:tab pos="0" algn="l"/>
                <a:tab pos="457153" algn="l"/>
                <a:tab pos="914305" algn="l"/>
                <a:tab pos="1371458" algn="l"/>
                <a:tab pos="1828610" algn="l"/>
                <a:tab pos="2285763" algn="l"/>
                <a:tab pos="2742915" algn="l"/>
                <a:tab pos="3200068" algn="l"/>
                <a:tab pos="3657220" algn="l"/>
                <a:tab pos="4114373" algn="l"/>
                <a:tab pos="4571526" algn="l"/>
                <a:tab pos="5028678" algn="l"/>
                <a:tab pos="5485831" algn="l"/>
                <a:tab pos="5942984" algn="l"/>
                <a:tab pos="6400137" algn="l"/>
                <a:tab pos="6857289" algn="l"/>
                <a:tab pos="7314442" algn="l"/>
                <a:tab pos="7771595" algn="l"/>
                <a:tab pos="8228747" algn="l"/>
                <a:tab pos="8685900" algn="l"/>
                <a:tab pos="9143052" algn="l"/>
              </a:tabLst>
            </a:pPr>
            <a:r>
              <a:rPr lang="en-GB" sz="2000" b="1" dirty="0" err="1">
                <a:solidFill>
                  <a:srgbClr val="FF0000"/>
                </a:solidFill>
              </a:rPr>
              <a:t>Stratiform</a:t>
            </a:r>
            <a:r>
              <a:rPr lang="en-GB" sz="2000" b="1" dirty="0">
                <a:solidFill>
                  <a:srgbClr val="FF0000"/>
                </a:solidFill>
              </a:rPr>
              <a:t>-rain-</a:t>
            </a:r>
            <a:r>
              <a:rPr lang="en-GB" sz="2000" b="1" dirty="0" err="1">
                <a:solidFill>
                  <a:srgbClr val="FF0000"/>
                </a:solidFill>
              </a:rPr>
              <a:t>NewSAS</a:t>
            </a:r>
            <a:endParaRPr lang="en-GB" sz="2000" b="1" dirty="0">
              <a:solidFill>
                <a:srgbClr val="FF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71800" y="11875"/>
            <a:ext cx="5105400" cy="4494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05150" y="4572001"/>
            <a:ext cx="5048250" cy="23054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6200000">
            <a:off x="6453187" y="3197987"/>
            <a:ext cx="4286250" cy="485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0" y="2274838"/>
            <a:ext cx="3200400" cy="3416320"/>
          </a:xfrm>
          <a:prstGeom prst="rect">
            <a:avLst/>
          </a:prstGeom>
        </p:spPr>
        <p:txBody>
          <a:bodyPr wrap="square">
            <a:spAutoFit/>
          </a:bodyPr>
          <a:lstStyle/>
          <a:p>
            <a:pPr algn="just"/>
            <a:r>
              <a:rPr lang="en-IN" dirty="0" smtClean="0">
                <a:latin typeface="Comic Sans MS" pitchFamily="66" charset="0"/>
              </a:rPr>
              <a:t>Monthly mean low cloud cover (%) for January 2003 from (a) the International</a:t>
            </a:r>
          </a:p>
          <a:p>
            <a:pPr algn="just"/>
            <a:r>
              <a:rPr lang="en-IN" dirty="0" smtClean="0">
                <a:latin typeface="Comic Sans MS" pitchFamily="66" charset="0"/>
              </a:rPr>
              <a:t>Satellite Cloud Climatology Project (ISCCP; </a:t>
            </a:r>
            <a:r>
              <a:rPr lang="en-IN" dirty="0" err="1" smtClean="0">
                <a:latin typeface="Comic Sans MS" pitchFamily="66" charset="0"/>
              </a:rPr>
              <a:t>Rossow</a:t>
            </a:r>
            <a:r>
              <a:rPr lang="en-IN" dirty="0" smtClean="0">
                <a:latin typeface="Comic Sans MS" pitchFamily="66" charset="0"/>
              </a:rPr>
              <a:t> and </a:t>
            </a:r>
            <a:r>
              <a:rPr lang="en-IN" dirty="0" err="1" smtClean="0">
                <a:latin typeface="Comic Sans MS" pitchFamily="66" charset="0"/>
              </a:rPr>
              <a:t>Schiffer</a:t>
            </a:r>
            <a:r>
              <a:rPr lang="en-IN" dirty="0" smtClean="0">
                <a:latin typeface="Comic Sans MS" pitchFamily="66" charset="0"/>
              </a:rPr>
              <a:t> 1991) VIS/IR satellite observations (regions with no data available are shown in blue) and (b) a control simulation using the old convection scheme</a:t>
            </a:r>
            <a:r>
              <a:rPr lang="en-IN" sz="1100" dirty="0" smtClean="0">
                <a:latin typeface="Comic Sans MS" pitchFamily="66" charset="0"/>
              </a:rPr>
              <a:t>.</a:t>
            </a:r>
            <a:endParaRPr lang="en-IN" sz="1100" dirty="0">
              <a:latin typeface="Comic Sans MS" pitchFamily="66" charset="0"/>
            </a:endParaRPr>
          </a:p>
        </p:txBody>
      </p:sp>
      <p:sp>
        <p:nvSpPr>
          <p:cNvPr id="6" name="TextBox 5"/>
          <p:cNvSpPr txBox="1"/>
          <p:nvPr/>
        </p:nvSpPr>
        <p:spPr>
          <a:xfrm>
            <a:off x="3657600" y="4495800"/>
            <a:ext cx="533400" cy="369332"/>
          </a:xfrm>
          <a:prstGeom prst="rect">
            <a:avLst/>
          </a:prstGeom>
          <a:solidFill>
            <a:schemeClr val="bg1"/>
          </a:solidFill>
        </p:spPr>
        <p:txBody>
          <a:bodyPr wrap="square" rtlCol="0">
            <a:spAutoFit/>
          </a:bodyPr>
          <a:lstStyle/>
          <a:p>
            <a:r>
              <a:rPr lang="en-US" dirty="0" smtClean="0"/>
              <a:t>(c)</a:t>
            </a:r>
            <a:endParaRPr lang="en-IN" dirty="0"/>
          </a:p>
        </p:txBody>
      </p:sp>
      <p:sp>
        <p:nvSpPr>
          <p:cNvPr id="7" name="TextBox 6"/>
          <p:cNvSpPr txBox="1"/>
          <p:nvPr/>
        </p:nvSpPr>
        <p:spPr>
          <a:xfrm>
            <a:off x="152400" y="5867400"/>
            <a:ext cx="2819400" cy="369332"/>
          </a:xfrm>
          <a:prstGeom prst="rect">
            <a:avLst/>
          </a:prstGeom>
          <a:noFill/>
        </p:spPr>
        <p:txBody>
          <a:bodyPr wrap="square" rtlCol="0">
            <a:spAutoFit/>
          </a:bodyPr>
          <a:lstStyle/>
          <a:p>
            <a:r>
              <a:rPr lang="en-US" b="1" dirty="0" smtClean="0">
                <a:latin typeface="Comic Sans MS" pitchFamily="66" charset="0"/>
              </a:rPr>
              <a:t>Han and Pan (2011)</a:t>
            </a:r>
            <a:endParaRPr lang="en-IN" b="1" dirty="0">
              <a:latin typeface="Comic Sans MS" pitchFamily="66" charset="0"/>
            </a:endParaRPr>
          </a:p>
        </p:txBody>
      </p:sp>
    </p:spTree>
    <p:extLst>
      <p:ext uri="{BB962C8B-B14F-4D97-AF65-F5344CB8AC3E}">
        <p14:creationId xmlns:p14="http://schemas.microsoft.com/office/powerpoint/2010/main" xmlns="" val="7676732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C-A 1020\Downloads\JJAS-LCC_global_NEWSAS-15yrs-2.ep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08200" y="12700"/>
            <a:ext cx="4927600" cy="6832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160637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90600"/>
            <a:ext cx="8382000" cy="5078313"/>
          </a:xfrm>
          <a:prstGeom prst="rect">
            <a:avLst/>
          </a:prstGeom>
        </p:spPr>
        <p:txBody>
          <a:bodyPr wrap="square">
            <a:spAutoFit/>
          </a:bodyPr>
          <a:lstStyle/>
          <a:p>
            <a:pPr algn="just">
              <a:lnSpc>
                <a:spcPct val="150000"/>
              </a:lnSpc>
            </a:pPr>
            <a:r>
              <a:rPr lang="en-IN" sz="2400" dirty="0" smtClean="0">
                <a:latin typeface="Comic Sans MS" pitchFamily="66" charset="0"/>
              </a:rPr>
              <a:t>“</a:t>
            </a:r>
            <a:r>
              <a:rPr lang="en-IN" sz="2400" dirty="0" smtClean="0">
                <a:solidFill>
                  <a:srgbClr val="0000FF"/>
                </a:solidFill>
                <a:latin typeface="Comic Sans MS" pitchFamily="66" charset="0"/>
              </a:rPr>
              <a:t>My </a:t>
            </a:r>
            <a:r>
              <a:rPr lang="en-IN" sz="2400" dirty="0">
                <a:solidFill>
                  <a:srgbClr val="0000FF"/>
                </a:solidFill>
                <a:latin typeface="Comic Sans MS" pitchFamily="66" charset="0"/>
              </a:rPr>
              <a:t>main point is that </a:t>
            </a:r>
            <a:r>
              <a:rPr lang="en-IN" sz="2400" dirty="0" smtClean="0">
                <a:solidFill>
                  <a:srgbClr val="0000FF"/>
                </a:solidFill>
                <a:latin typeface="Comic Sans MS" pitchFamily="66" charset="0"/>
              </a:rPr>
              <a:t>without modifying/optimizing </a:t>
            </a:r>
            <a:r>
              <a:rPr lang="en-IN" sz="2400" dirty="0">
                <a:solidFill>
                  <a:srgbClr val="0000FF"/>
                </a:solidFill>
                <a:latin typeface="Comic Sans MS" pitchFamily="66" charset="0"/>
              </a:rPr>
              <a:t>the model physics for very high resolution, simply increasing the </a:t>
            </a:r>
            <a:r>
              <a:rPr lang="en-IN" sz="2400" dirty="0" smtClean="0">
                <a:solidFill>
                  <a:srgbClr val="0000FF"/>
                </a:solidFill>
                <a:latin typeface="Comic Sans MS" pitchFamily="66" charset="0"/>
              </a:rPr>
              <a:t>model resolution </a:t>
            </a:r>
            <a:r>
              <a:rPr lang="en-IN" sz="2400" dirty="0">
                <a:solidFill>
                  <a:srgbClr val="0000FF"/>
                </a:solidFill>
                <a:latin typeface="Comic Sans MS" pitchFamily="66" charset="0"/>
              </a:rPr>
              <a:t>and generating long simulation is </a:t>
            </a:r>
            <a:r>
              <a:rPr lang="en-IN" sz="2400" u="sng" dirty="0">
                <a:solidFill>
                  <a:srgbClr val="0000FF"/>
                </a:solidFill>
                <a:latin typeface="Comic Sans MS" pitchFamily="66" charset="0"/>
              </a:rPr>
              <a:t>scientifically incorrect and useless</a:t>
            </a:r>
            <a:r>
              <a:rPr lang="en-IN" sz="2400" dirty="0">
                <a:latin typeface="Comic Sans MS" pitchFamily="66" charset="0"/>
              </a:rPr>
              <a:t>. </a:t>
            </a:r>
            <a:endParaRPr lang="en-IN" sz="2400" dirty="0" smtClean="0">
              <a:latin typeface="Comic Sans MS" pitchFamily="66" charset="0"/>
            </a:endParaRPr>
          </a:p>
          <a:p>
            <a:pPr algn="just">
              <a:lnSpc>
                <a:spcPct val="150000"/>
              </a:lnSpc>
            </a:pPr>
            <a:r>
              <a:rPr lang="en-IN" sz="2400" dirty="0" smtClean="0">
                <a:latin typeface="Comic Sans MS" pitchFamily="66" charset="0"/>
              </a:rPr>
              <a:t>Hence</a:t>
            </a:r>
            <a:r>
              <a:rPr lang="en-IN" sz="2400" dirty="0">
                <a:latin typeface="Comic Sans MS" pitchFamily="66" charset="0"/>
              </a:rPr>
              <a:t>, </a:t>
            </a:r>
            <a:r>
              <a:rPr lang="en-IN" sz="2400" dirty="0" smtClean="0">
                <a:latin typeface="Comic Sans MS" pitchFamily="66" charset="0"/>
              </a:rPr>
              <a:t>before conducting </a:t>
            </a:r>
            <a:r>
              <a:rPr lang="en-IN" sz="2400" dirty="0">
                <a:latin typeface="Comic Sans MS" pitchFamily="66" charset="0"/>
              </a:rPr>
              <a:t>various analysis with long term simulation data, it is very important to verify the </a:t>
            </a:r>
            <a:r>
              <a:rPr lang="en-IN" sz="2400" dirty="0" smtClean="0">
                <a:latin typeface="Comic Sans MS" pitchFamily="66" charset="0"/>
              </a:rPr>
              <a:t>physical robustness </a:t>
            </a:r>
            <a:r>
              <a:rPr lang="en-IN" sz="2400" dirty="0">
                <a:latin typeface="Comic Sans MS" pitchFamily="66" charset="0"/>
              </a:rPr>
              <a:t>of the model physics and </a:t>
            </a:r>
            <a:r>
              <a:rPr lang="en-IN" sz="2400" u="sng" dirty="0">
                <a:latin typeface="Comic Sans MS" pitchFamily="66" charset="0"/>
              </a:rPr>
              <a:t>the biases </a:t>
            </a:r>
            <a:r>
              <a:rPr lang="en-IN" sz="2400" dirty="0">
                <a:latin typeface="Comic Sans MS" pitchFamily="66" charset="0"/>
              </a:rPr>
              <a:t>observed in the simulation of BSISOs are not due </a:t>
            </a:r>
            <a:r>
              <a:rPr lang="en-IN" sz="2400" dirty="0" smtClean="0">
                <a:latin typeface="Comic Sans MS" pitchFamily="66" charset="0"/>
              </a:rPr>
              <a:t>to error </a:t>
            </a:r>
            <a:r>
              <a:rPr lang="en-IN" sz="2400" dirty="0">
                <a:latin typeface="Comic Sans MS" pitchFamily="66" charset="0"/>
              </a:rPr>
              <a:t>coming from inappropriate use of model physics</a:t>
            </a:r>
            <a:r>
              <a:rPr lang="en-IN" sz="2400" dirty="0" smtClean="0">
                <a:latin typeface="Comic Sans MS" pitchFamily="66" charset="0"/>
              </a:rPr>
              <a:t>.”</a:t>
            </a:r>
            <a:endParaRPr lang="en-IN" sz="2400" dirty="0">
              <a:latin typeface="Comic Sans MS" pitchFamily="66" charset="0"/>
            </a:endParaRPr>
          </a:p>
        </p:txBody>
      </p:sp>
      <p:sp>
        <p:nvSpPr>
          <p:cNvPr id="3" name="TextBox 2"/>
          <p:cNvSpPr txBox="1"/>
          <p:nvPr/>
        </p:nvSpPr>
        <p:spPr>
          <a:xfrm>
            <a:off x="228600" y="228600"/>
            <a:ext cx="8915400" cy="707886"/>
          </a:xfrm>
          <a:prstGeom prst="rect">
            <a:avLst/>
          </a:prstGeom>
          <a:noFill/>
        </p:spPr>
        <p:txBody>
          <a:bodyPr wrap="square" rtlCol="0">
            <a:spAutoFit/>
          </a:bodyPr>
          <a:lstStyle/>
          <a:p>
            <a:r>
              <a:rPr lang="en-US" sz="2000" dirty="0" smtClean="0">
                <a:latin typeface="Comic Sans MS" pitchFamily="66" charset="0"/>
              </a:rPr>
              <a:t>A recent Review (Sept 2014) obtained on our analyses of CFSv2 T382 climate run</a:t>
            </a:r>
            <a:endParaRPr lang="en-IN" sz="2000" dirty="0">
              <a:latin typeface="Comic Sans MS" pitchFamily="66" charset="0"/>
            </a:endParaRPr>
          </a:p>
        </p:txBody>
      </p:sp>
    </p:spTree>
    <p:extLst>
      <p:ext uri="{BB962C8B-B14F-4D97-AF65-F5344CB8AC3E}">
        <p14:creationId xmlns:p14="http://schemas.microsoft.com/office/powerpoint/2010/main" xmlns="" val="21624418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ombined_OLR_rain-NEWSAS-new.eps"/>
          <p:cNvPicPr>
            <a:picLocks noChangeAspect="1"/>
          </p:cNvPicPr>
          <p:nvPr/>
        </p:nvPicPr>
        <p:blipFill>
          <a:blip r:embed="rId3" cstate="print"/>
          <a:srcRect t="1111" r="42410" b="-691"/>
          <a:stretch>
            <a:fillRect/>
          </a:stretch>
        </p:blipFill>
        <p:spPr bwMode="auto">
          <a:xfrm rot="5400000">
            <a:off x="2697163" y="-1195387"/>
            <a:ext cx="3749675" cy="91567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228600" y="0"/>
            <a:ext cx="8686800" cy="6818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3" cstate="print"/>
          <a:srcRect/>
          <a:stretch>
            <a:fillRect/>
          </a:stretch>
        </p:blipFill>
        <p:spPr bwMode="auto">
          <a:xfrm>
            <a:off x="868364" y="381000"/>
            <a:ext cx="7407275" cy="60960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igh-low-mid-cloud-ISCCP-model-plot-1.eps"/>
          <p:cNvPicPr>
            <a:picLocks noChangeAspect="1"/>
          </p:cNvPicPr>
          <p:nvPr/>
        </p:nvPicPr>
        <p:blipFill>
          <a:blip r:embed="rId2" cstate="print"/>
          <a:srcRect/>
          <a:stretch>
            <a:fillRect/>
          </a:stretch>
        </p:blipFill>
        <p:spPr bwMode="auto">
          <a:xfrm>
            <a:off x="533400" y="150814"/>
            <a:ext cx="8091488" cy="6707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295400" y="1"/>
            <a:ext cx="6180992" cy="5286375"/>
          </a:xfrm>
          <a:prstGeom prst="rect">
            <a:avLst/>
          </a:prstGeom>
          <a:noFill/>
          <a:ln w="9525">
            <a:noFill/>
            <a:miter lim="800000"/>
            <a:headEnd/>
            <a:tailEnd/>
          </a:ln>
        </p:spPr>
      </p:pic>
      <p:sp>
        <p:nvSpPr>
          <p:cNvPr id="4" name="TextBox 3"/>
          <p:cNvSpPr txBox="1"/>
          <p:nvPr/>
        </p:nvSpPr>
        <p:spPr>
          <a:xfrm>
            <a:off x="6019800" y="228600"/>
            <a:ext cx="2743200" cy="369332"/>
          </a:xfrm>
          <a:prstGeom prst="rect">
            <a:avLst/>
          </a:prstGeom>
          <a:noFill/>
        </p:spPr>
        <p:txBody>
          <a:bodyPr wrap="square" lIns="91430" tIns="45715" rIns="91430" bIns="45715" rtlCol="0">
            <a:spAutoFit/>
          </a:bodyPr>
          <a:lstStyle/>
          <a:p>
            <a:r>
              <a:rPr lang="en-US" dirty="0" smtClean="0"/>
              <a:t>Arakawa and Wu, 2013</a:t>
            </a:r>
            <a:endParaRPr lang="en-IN"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Grp="1" noChangeAspect="1" noChangeArrowheads="1"/>
          </p:cNvPicPr>
          <p:nvPr>
            <p:ph type="body" idx="1"/>
          </p:nvPr>
        </p:nvPicPr>
        <p:blipFill>
          <a:blip r:embed="rId2" cstate="print"/>
          <a:srcRect/>
          <a:stretch>
            <a:fillRect/>
          </a:stretch>
        </p:blipFill>
        <p:spPr>
          <a:xfrm>
            <a:off x="0" y="3044791"/>
            <a:ext cx="8869902" cy="2872795"/>
          </a:xfrm>
          <a:noFill/>
          <a:ln/>
        </p:spPr>
      </p:pic>
      <p:sp>
        <p:nvSpPr>
          <p:cNvPr id="23557" name="Rectangle 5"/>
          <p:cNvSpPr>
            <a:spLocks noChangeArrowheads="1"/>
          </p:cNvSpPr>
          <p:nvPr/>
        </p:nvSpPr>
        <p:spPr bwMode="auto">
          <a:xfrm>
            <a:off x="2" y="1078677"/>
            <a:ext cx="4572000" cy="1615760"/>
          </a:xfrm>
          <a:prstGeom prst="rect">
            <a:avLst/>
          </a:prstGeom>
          <a:noFill/>
          <a:ln w="9525">
            <a:noFill/>
            <a:miter lim="800000"/>
            <a:headEnd/>
            <a:tailEnd/>
          </a:ln>
          <a:effectLst/>
        </p:spPr>
        <p:txBody>
          <a:bodyPr lIns="91370" tIns="45687" rIns="91370" bIns="45687">
            <a:spAutoFit/>
          </a:bodyPr>
          <a:lstStyle/>
          <a:p>
            <a:pPr algn="just" defTabSz="829452" fontAlgn="base">
              <a:lnSpc>
                <a:spcPct val="80000"/>
              </a:lnSpc>
              <a:spcBef>
                <a:spcPct val="20000"/>
              </a:spcBef>
              <a:spcAft>
                <a:spcPct val="0"/>
              </a:spcAft>
              <a:buSzPct val="100000"/>
            </a:pPr>
            <a:r>
              <a:rPr lang="en-US" sz="1500" b="1" dirty="0">
                <a:solidFill>
                  <a:srgbClr val="FFFFFF"/>
                </a:solidFill>
                <a:latin typeface="Comic Sans MS" pitchFamily="66" charset="0"/>
                <a:cs typeface="Tahoma" pitchFamily="34" charset="0"/>
              </a:rPr>
              <a:t>The black squares represent an array of GCM</a:t>
            </a:r>
          </a:p>
          <a:p>
            <a:pPr algn="just" defTabSz="829452" fontAlgn="base">
              <a:lnSpc>
                <a:spcPct val="80000"/>
              </a:lnSpc>
              <a:spcBef>
                <a:spcPct val="20000"/>
              </a:spcBef>
              <a:spcAft>
                <a:spcPct val="0"/>
              </a:spcAft>
              <a:buSzPct val="100000"/>
            </a:pPr>
            <a:r>
              <a:rPr lang="en-US" sz="1500" b="1" dirty="0">
                <a:solidFill>
                  <a:srgbClr val="FFFFFF"/>
                </a:solidFill>
                <a:latin typeface="Comic Sans MS" pitchFamily="66" charset="0"/>
                <a:cs typeface="Tahoma" pitchFamily="34" charset="0"/>
              </a:rPr>
              <a:t>grid boxes, and the red lines represent embedded </a:t>
            </a:r>
            <a:r>
              <a:rPr lang="en-US" sz="1500" b="1" dirty="0" err="1">
                <a:solidFill>
                  <a:srgbClr val="FFFFFF"/>
                </a:solidFill>
                <a:latin typeface="Comic Sans MS" pitchFamily="66" charset="0"/>
                <a:cs typeface="Tahoma" pitchFamily="34" charset="0"/>
              </a:rPr>
              <a:t>twodimensional</a:t>
            </a:r>
            <a:r>
              <a:rPr lang="en-US" sz="1500" b="1" dirty="0">
                <a:solidFill>
                  <a:srgbClr val="FFFFFF"/>
                </a:solidFill>
                <a:latin typeface="Comic Sans MS" pitchFamily="66" charset="0"/>
                <a:cs typeface="Tahoma" pitchFamily="34" charset="0"/>
              </a:rPr>
              <a:t> CSRMs. The CSRM domains do not extend to the edges of the GCM grid boxes. The lateral boundary conditions on the CSRMs are periodic. At the black dots, the GCM and the domain average of the CSRM</a:t>
            </a:r>
          </a:p>
        </p:txBody>
      </p:sp>
      <p:sp>
        <p:nvSpPr>
          <p:cNvPr id="23558" name="Line 6"/>
          <p:cNvSpPr>
            <a:spLocks noChangeShapeType="1"/>
          </p:cNvSpPr>
          <p:nvPr/>
        </p:nvSpPr>
        <p:spPr bwMode="auto">
          <a:xfrm>
            <a:off x="990600" y="3352800"/>
            <a:ext cx="914400" cy="1066800"/>
          </a:xfrm>
          <a:prstGeom prst="line">
            <a:avLst/>
          </a:prstGeom>
          <a:noFill/>
          <a:ln w="9525">
            <a:solidFill>
              <a:schemeClr val="tx1"/>
            </a:solidFill>
            <a:round/>
            <a:headEnd/>
            <a:tailEnd type="triangle" w="med" len="med"/>
          </a:ln>
          <a:effectLst/>
        </p:spPr>
        <p:txBody>
          <a:bodyPr lIns="91370" tIns="45687" rIns="91370" bIns="45687"/>
          <a:lstStyle/>
          <a:p>
            <a:pPr defTabSz="829452" fontAlgn="base">
              <a:lnSpc>
                <a:spcPct val="80000"/>
              </a:lnSpc>
              <a:spcBef>
                <a:spcPct val="20000"/>
              </a:spcBef>
              <a:spcAft>
                <a:spcPct val="0"/>
              </a:spcAft>
              <a:buSzPct val="100000"/>
            </a:pPr>
            <a:endParaRPr lang="en-IN" sz="2200" dirty="0">
              <a:solidFill>
                <a:srgbClr val="FFFFFF"/>
              </a:solidFill>
              <a:effectLst>
                <a:outerShdw blurRad="38100" dist="38100" dir="2700000" algn="tl">
                  <a:srgbClr val="000000">
                    <a:alpha val="43137"/>
                  </a:srgbClr>
                </a:outerShdw>
              </a:effectLst>
              <a:cs typeface="Tahoma" pitchFamily="34" charset="0"/>
            </a:endParaRPr>
          </a:p>
        </p:txBody>
      </p:sp>
      <p:sp>
        <p:nvSpPr>
          <p:cNvPr id="23559" name="Rectangle 7"/>
          <p:cNvSpPr>
            <a:spLocks noChangeArrowheads="1"/>
          </p:cNvSpPr>
          <p:nvPr/>
        </p:nvSpPr>
        <p:spPr bwMode="auto">
          <a:xfrm>
            <a:off x="4572000" y="990601"/>
            <a:ext cx="4572000" cy="1831204"/>
          </a:xfrm>
          <a:prstGeom prst="rect">
            <a:avLst/>
          </a:prstGeom>
          <a:noFill/>
          <a:ln w="9525">
            <a:noFill/>
            <a:miter lim="800000"/>
            <a:headEnd/>
            <a:tailEnd/>
          </a:ln>
          <a:effectLst/>
        </p:spPr>
        <p:txBody>
          <a:bodyPr lIns="91370" tIns="45687" rIns="91370" bIns="45687">
            <a:spAutoFit/>
          </a:bodyPr>
          <a:lstStyle/>
          <a:p>
            <a:pPr algn="just" defTabSz="829452" fontAlgn="base">
              <a:lnSpc>
                <a:spcPct val="80000"/>
              </a:lnSpc>
              <a:spcBef>
                <a:spcPct val="20000"/>
              </a:spcBef>
              <a:spcAft>
                <a:spcPct val="0"/>
              </a:spcAft>
              <a:buSzPct val="100000"/>
            </a:pPr>
            <a:r>
              <a:rPr lang="en-US" sz="1500" b="1" dirty="0">
                <a:solidFill>
                  <a:srgbClr val="FFFFFF"/>
                </a:solidFill>
                <a:latin typeface="Comic Sans MS" pitchFamily="66" charset="0"/>
                <a:cs typeface="Tahoma" pitchFamily="34" charset="0"/>
              </a:rPr>
              <a:t>An evolved version of the original </a:t>
            </a:r>
            <a:r>
              <a:rPr lang="en-US" sz="1500" b="1" dirty="0" err="1">
                <a:solidFill>
                  <a:srgbClr val="FFFFFF"/>
                </a:solidFill>
                <a:latin typeface="Comic Sans MS" pitchFamily="66" charset="0"/>
                <a:cs typeface="Tahoma" pitchFamily="34" charset="0"/>
              </a:rPr>
              <a:t>superparameterization</a:t>
            </a:r>
            <a:r>
              <a:rPr lang="en-US" sz="1500" b="1" dirty="0">
                <a:solidFill>
                  <a:srgbClr val="FFFFFF"/>
                </a:solidFill>
                <a:latin typeface="Comic Sans MS" pitchFamily="66" charset="0"/>
                <a:cs typeface="Tahoma" pitchFamily="34" charset="0"/>
              </a:rPr>
              <a:t> concept depicted in Fig at left. Two CSRMs are embedded in each GCM grid box. They are oriented at right angles to each other. They have periodic boundary conditions, as before. At the point where the two high-resolution grids overlap, the CSRM is three-dimensional.</a:t>
            </a:r>
          </a:p>
          <a:p>
            <a:pPr algn="just" defTabSz="829452" fontAlgn="base">
              <a:lnSpc>
                <a:spcPct val="80000"/>
              </a:lnSpc>
              <a:spcBef>
                <a:spcPct val="20000"/>
              </a:spcBef>
              <a:spcAft>
                <a:spcPct val="0"/>
              </a:spcAft>
              <a:buSzPct val="100000"/>
            </a:pPr>
            <a:r>
              <a:rPr lang="en-US" sz="1500" b="1" dirty="0">
                <a:solidFill>
                  <a:srgbClr val="FFFFFF"/>
                </a:solidFill>
                <a:latin typeface="Comic Sans MS" pitchFamily="66" charset="0"/>
                <a:cs typeface="Tahoma" pitchFamily="34" charset="0"/>
              </a:rPr>
              <a:t>Elsewhere, it is two-dimensional</a:t>
            </a:r>
            <a:r>
              <a:rPr lang="en-US" sz="1500" b="1" dirty="0">
                <a:solidFill>
                  <a:srgbClr val="FFFFFF"/>
                </a:solidFill>
                <a:cs typeface="Tahoma" pitchFamily="34" charset="0"/>
              </a:rPr>
              <a:t>.</a:t>
            </a:r>
          </a:p>
        </p:txBody>
      </p:sp>
      <p:sp>
        <p:nvSpPr>
          <p:cNvPr id="23560" name="Line 8"/>
          <p:cNvSpPr>
            <a:spLocks noChangeShapeType="1"/>
          </p:cNvSpPr>
          <p:nvPr/>
        </p:nvSpPr>
        <p:spPr bwMode="auto">
          <a:xfrm flipH="1">
            <a:off x="7239003" y="3124200"/>
            <a:ext cx="685800" cy="990600"/>
          </a:xfrm>
          <a:prstGeom prst="line">
            <a:avLst/>
          </a:prstGeom>
          <a:noFill/>
          <a:ln w="9525">
            <a:solidFill>
              <a:schemeClr val="tx1"/>
            </a:solidFill>
            <a:round/>
            <a:headEnd/>
            <a:tailEnd type="triangle" w="med" len="med"/>
          </a:ln>
          <a:effectLst/>
        </p:spPr>
        <p:txBody>
          <a:bodyPr lIns="91370" tIns="45687" rIns="91370" bIns="45687"/>
          <a:lstStyle/>
          <a:p>
            <a:pPr defTabSz="829452" fontAlgn="base">
              <a:lnSpc>
                <a:spcPct val="80000"/>
              </a:lnSpc>
              <a:spcBef>
                <a:spcPct val="20000"/>
              </a:spcBef>
              <a:spcAft>
                <a:spcPct val="0"/>
              </a:spcAft>
              <a:buSzPct val="100000"/>
            </a:pPr>
            <a:endParaRPr lang="en-IN" sz="2200" dirty="0">
              <a:solidFill>
                <a:srgbClr val="FFFFFF"/>
              </a:solidFill>
              <a:effectLst>
                <a:outerShdw blurRad="38100" dist="38100" dir="2700000" algn="tl">
                  <a:srgbClr val="000000">
                    <a:alpha val="43137"/>
                  </a:srgbClr>
                </a:outerShdw>
              </a:effectLst>
              <a:cs typeface="Tahoma" pitchFamily="34" charset="0"/>
            </a:endParaRPr>
          </a:p>
        </p:txBody>
      </p:sp>
      <p:sp>
        <p:nvSpPr>
          <p:cNvPr id="7" name="TextBox 6"/>
          <p:cNvSpPr txBox="1"/>
          <p:nvPr/>
        </p:nvSpPr>
        <p:spPr>
          <a:xfrm>
            <a:off x="152400" y="387402"/>
            <a:ext cx="5875200" cy="400026"/>
          </a:xfrm>
          <a:prstGeom prst="rect">
            <a:avLst/>
          </a:prstGeom>
          <a:noFill/>
        </p:spPr>
        <p:txBody>
          <a:bodyPr wrap="square" lIns="82936" tIns="41469" rIns="82936" bIns="41469" rtlCol="0">
            <a:spAutoFit/>
          </a:bodyPr>
          <a:lstStyle/>
          <a:p>
            <a:pPr defTabSz="829452" fontAlgn="base">
              <a:lnSpc>
                <a:spcPct val="80000"/>
              </a:lnSpc>
              <a:spcBef>
                <a:spcPct val="20000"/>
              </a:spcBef>
              <a:spcAft>
                <a:spcPct val="0"/>
              </a:spcAft>
              <a:buSzPct val="100000"/>
            </a:pPr>
            <a:r>
              <a:rPr lang="en-US" sz="2500" b="1" dirty="0" smtClean="0">
                <a:solidFill>
                  <a:srgbClr val="FFFFFF"/>
                </a:solidFill>
                <a:latin typeface="Comic Sans MS" pitchFamily="66" charset="0"/>
                <a:cs typeface="Tahoma" pitchFamily="34" charset="0"/>
              </a:rPr>
              <a:t>Multi-scale Modeling Framework</a:t>
            </a:r>
            <a:endParaRPr lang="en-IN" sz="2500" b="1" dirty="0">
              <a:solidFill>
                <a:srgbClr val="FFFFFF"/>
              </a:solidFill>
              <a:latin typeface="Comic Sans MS" pitchFamily="66" charset="0"/>
              <a:cs typeface="Tahoma" pitchFamily="34" charset="0"/>
            </a:endParaRPr>
          </a:p>
        </p:txBody>
      </p:sp>
      <p:sp>
        <p:nvSpPr>
          <p:cNvPr id="8" name="TextBox 7"/>
          <p:cNvSpPr txBox="1"/>
          <p:nvPr/>
        </p:nvSpPr>
        <p:spPr>
          <a:xfrm>
            <a:off x="5562600" y="152400"/>
            <a:ext cx="3124200" cy="646331"/>
          </a:xfrm>
          <a:prstGeom prst="rect">
            <a:avLst/>
          </a:prstGeom>
          <a:noFill/>
        </p:spPr>
        <p:txBody>
          <a:bodyPr wrap="square" rtlCol="0">
            <a:spAutoFit/>
          </a:bodyPr>
          <a:lstStyle/>
          <a:p>
            <a:r>
              <a:rPr lang="en-US" dirty="0" smtClean="0">
                <a:latin typeface="Comic Sans MS" pitchFamily="66" charset="0"/>
              </a:rPr>
              <a:t>Grabowski 1999, Randall and </a:t>
            </a:r>
            <a:r>
              <a:rPr lang="en-US" dirty="0" err="1" smtClean="0">
                <a:latin typeface="Comic Sans MS" pitchFamily="66" charset="0"/>
              </a:rPr>
              <a:t>Khairoutdinov</a:t>
            </a:r>
            <a:r>
              <a:rPr lang="en-US" dirty="0" smtClean="0">
                <a:latin typeface="Comic Sans MS" pitchFamily="66" charset="0"/>
              </a:rPr>
              <a:t> 2001</a:t>
            </a:r>
            <a:endParaRPr lang="en-IN" dirty="0">
              <a:latin typeface="Comic Sans MS" pitchFamily="66"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8458200" cy="646331"/>
          </a:xfrm>
          <a:prstGeom prst="rect">
            <a:avLst/>
          </a:prstGeom>
          <a:noFill/>
        </p:spPr>
        <p:txBody>
          <a:bodyPr wrap="square" rtlCol="0">
            <a:spAutoFit/>
          </a:bodyPr>
          <a:lstStyle/>
          <a:p>
            <a:r>
              <a:rPr lang="en-US" dirty="0" smtClean="0">
                <a:latin typeface="Comic Sans MS" pitchFamily="66" charset="0"/>
              </a:rPr>
              <a:t>SP-CCSM is already developed and </a:t>
            </a:r>
            <a:r>
              <a:rPr lang="en-US" dirty="0" err="1" smtClean="0">
                <a:latin typeface="Comic Sans MS" pitchFamily="66" charset="0"/>
              </a:rPr>
              <a:t>analysed</a:t>
            </a:r>
            <a:r>
              <a:rPr lang="en-US" dirty="0" smtClean="0">
                <a:latin typeface="Comic Sans MS" pitchFamily="66" charset="0"/>
              </a:rPr>
              <a:t> (Stan et al. 2010, </a:t>
            </a:r>
            <a:r>
              <a:rPr lang="en-US" dirty="0" err="1" smtClean="0">
                <a:latin typeface="Comic Sans MS" pitchFamily="66" charset="0"/>
              </a:rPr>
              <a:t>Demott</a:t>
            </a:r>
            <a:r>
              <a:rPr lang="en-US" dirty="0" smtClean="0">
                <a:latin typeface="Comic Sans MS" pitchFamily="66" charset="0"/>
              </a:rPr>
              <a:t> et al. 2011)</a:t>
            </a:r>
            <a:endParaRPr lang="en-US" sz="800" dirty="0" smtClean="0"/>
          </a:p>
        </p:txBody>
      </p:sp>
      <p:pic>
        <p:nvPicPr>
          <p:cNvPr id="3" name="Picture 2" descr="G:\SPCCSM_PLOTS\fig-01.jpg"/>
          <p:cNvPicPr>
            <a:picLocks noChangeAspect="1" noChangeArrowheads="1"/>
          </p:cNvPicPr>
          <p:nvPr/>
        </p:nvPicPr>
        <p:blipFill>
          <a:blip r:embed="rId2" cstate="print"/>
          <a:srcRect r="50000"/>
          <a:stretch>
            <a:fillRect/>
          </a:stretch>
        </p:blipFill>
        <p:spPr bwMode="auto">
          <a:xfrm>
            <a:off x="0" y="1676400"/>
            <a:ext cx="3509337" cy="5027612"/>
          </a:xfrm>
          <a:prstGeom prst="rect">
            <a:avLst/>
          </a:prstGeom>
          <a:noFill/>
          <a:ln w="9525">
            <a:noFill/>
            <a:miter lim="800000"/>
            <a:headEnd/>
            <a:tailEnd/>
          </a:ln>
        </p:spPr>
      </p:pic>
      <p:pic>
        <p:nvPicPr>
          <p:cNvPr id="167938" name="Picture 2"/>
          <p:cNvPicPr>
            <a:picLocks noChangeAspect="1" noChangeArrowheads="1"/>
          </p:cNvPicPr>
          <p:nvPr/>
        </p:nvPicPr>
        <p:blipFill>
          <a:blip r:embed="rId3" cstate="print"/>
          <a:srcRect/>
          <a:stretch>
            <a:fillRect/>
          </a:stretch>
        </p:blipFill>
        <p:spPr bwMode="auto">
          <a:xfrm>
            <a:off x="3522103" y="1985962"/>
            <a:ext cx="5621897" cy="4338638"/>
          </a:xfrm>
          <a:prstGeom prst="rect">
            <a:avLst/>
          </a:prstGeom>
          <a:noFill/>
          <a:ln w="9525">
            <a:noFill/>
            <a:miter lim="800000"/>
            <a:headEnd/>
            <a:tailEnd/>
          </a:ln>
        </p:spPr>
      </p:pic>
      <p:sp>
        <p:nvSpPr>
          <p:cNvPr id="5" name="TextBox 4"/>
          <p:cNvSpPr txBox="1"/>
          <p:nvPr/>
        </p:nvSpPr>
        <p:spPr>
          <a:xfrm>
            <a:off x="457200" y="6477000"/>
            <a:ext cx="2514600" cy="338554"/>
          </a:xfrm>
          <a:prstGeom prst="rect">
            <a:avLst/>
          </a:prstGeom>
          <a:noFill/>
        </p:spPr>
        <p:txBody>
          <a:bodyPr wrap="square" rtlCol="0">
            <a:spAutoFit/>
          </a:bodyPr>
          <a:lstStyle/>
          <a:p>
            <a:r>
              <a:rPr lang="en-US" sz="1600" dirty="0" err="1" smtClean="0">
                <a:solidFill>
                  <a:srgbClr val="0000FF"/>
                </a:solidFill>
                <a:latin typeface="Comic Sans MS" pitchFamily="66" charset="0"/>
              </a:rPr>
              <a:t>Goswami</a:t>
            </a:r>
            <a:r>
              <a:rPr lang="en-US" sz="1600" dirty="0" smtClean="0">
                <a:solidFill>
                  <a:srgbClr val="0000FF"/>
                </a:solidFill>
                <a:latin typeface="Comic Sans MS" pitchFamily="66" charset="0"/>
              </a:rPr>
              <a:t> et al. 2013</a:t>
            </a:r>
            <a:endParaRPr lang="en-IN" sz="1600" dirty="0">
              <a:solidFill>
                <a:srgbClr val="0000FF"/>
              </a:solidFill>
              <a:latin typeface="Comic Sans MS" pitchFamily="66" charset="0"/>
            </a:endParaRPr>
          </a:p>
        </p:txBody>
      </p:sp>
      <p:sp>
        <p:nvSpPr>
          <p:cNvPr id="6" name="TextBox 5"/>
          <p:cNvSpPr txBox="1"/>
          <p:nvPr/>
        </p:nvSpPr>
        <p:spPr>
          <a:xfrm>
            <a:off x="5334000" y="6477000"/>
            <a:ext cx="3505200" cy="338554"/>
          </a:xfrm>
          <a:prstGeom prst="rect">
            <a:avLst/>
          </a:prstGeom>
          <a:noFill/>
        </p:spPr>
        <p:txBody>
          <a:bodyPr wrap="square" rtlCol="0">
            <a:spAutoFit/>
          </a:bodyPr>
          <a:lstStyle/>
          <a:p>
            <a:r>
              <a:rPr lang="en-US" sz="1600" dirty="0" smtClean="0">
                <a:solidFill>
                  <a:srgbClr val="0000FF"/>
                </a:solidFill>
                <a:latin typeface="Comic Sans MS" pitchFamily="66" charset="0"/>
              </a:rPr>
              <a:t>Slide courtesy: Dr. Marat</a:t>
            </a:r>
            <a:endParaRPr lang="en-IN" sz="1600" dirty="0">
              <a:solidFill>
                <a:srgbClr val="0000FF"/>
              </a:solidFill>
              <a:latin typeface="Comic Sans MS" pitchFamily="66"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Box 3"/>
          <p:cNvSpPr txBox="1">
            <a:spLocks noChangeArrowheads="1"/>
          </p:cNvSpPr>
          <p:nvPr/>
        </p:nvSpPr>
        <p:spPr bwMode="auto">
          <a:xfrm>
            <a:off x="169587" y="260668"/>
            <a:ext cx="8895546" cy="476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03" tIns="45604" rIns="91203" bIns="45604">
            <a:spAutoFit/>
          </a:bodyPr>
          <a:lstStyle>
            <a:lvl1pPr defTabSz="912813" eaLnBrk="0" hangingPunct="0">
              <a:defRPr sz="2400">
                <a:solidFill>
                  <a:schemeClr val="tx1"/>
                </a:solidFill>
                <a:latin typeface="Garamond" pitchFamily="18" charset="0"/>
                <a:cs typeface="Tahoma" pitchFamily="34" charset="0"/>
              </a:defRPr>
            </a:lvl1pPr>
            <a:lvl2pPr marL="742950" indent="-285750" defTabSz="912813" eaLnBrk="0" hangingPunct="0">
              <a:defRPr sz="2400">
                <a:solidFill>
                  <a:schemeClr val="tx1"/>
                </a:solidFill>
                <a:latin typeface="Garamond" pitchFamily="18" charset="0"/>
                <a:cs typeface="Tahoma" pitchFamily="34" charset="0"/>
              </a:defRPr>
            </a:lvl2pPr>
            <a:lvl3pPr marL="1143000" indent="-228600" defTabSz="912813" eaLnBrk="0" hangingPunct="0">
              <a:defRPr sz="2400">
                <a:solidFill>
                  <a:schemeClr val="tx1"/>
                </a:solidFill>
                <a:latin typeface="Garamond" pitchFamily="18" charset="0"/>
                <a:cs typeface="Tahoma" pitchFamily="34" charset="0"/>
              </a:defRPr>
            </a:lvl3pPr>
            <a:lvl4pPr marL="1600200" indent="-228600" defTabSz="912813" eaLnBrk="0" hangingPunct="0">
              <a:defRPr sz="2400">
                <a:solidFill>
                  <a:schemeClr val="tx1"/>
                </a:solidFill>
                <a:latin typeface="Garamond" pitchFamily="18" charset="0"/>
                <a:cs typeface="Tahoma" pitchFamily="34" charset="0"/>
              </a:defRPr>
            </a:lvl4pPr>
            <a:lvl5pPr marL="2057400" indent="-228600" defTabSz="912813" eaLnBrk="0" hangingPunct="0">
              <a:defRPr sz="2400">
                <a:solidFill>
                  <a:schemeClr val="tx1"/>
                </a:solidFill>
                <a:latin typeface="Garamond" pitchFamily="18" charset="0"/>
                <a:cs typeface="Tahoma" pitchFamily="34" charset="0"/>
              </a:defRPr>
            </a:lvl5pPr>
            <a:lvl6pPr marL="2514600" indent="-228600" defTabSz="912813"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6pPr>
            <a:lvl7pPr marL="2971800" indent="-228600" defTabSz="912813"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7pPr>
            <a:lvl8pPr marL="3429000" indent="-228600" defTabSz="912813"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8pPr>
            <a:lvl9pPr marL="3886200" indent="-228600" defTabSz="912813"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9pPr>
          </a:lstStyle>
          <a:p>
            <a:pPr algn="ctr" eaLnBrk="1" hangingPunct="1">
              <a:lnSpc>
                <a:spcPct val="100000"/>
              </a:lnSpc>
              <a:spcBef>
                <a:spcPct val="0"/>
              </a:spcBef>
              <a:buSzTx/>
            </a:pPr>
            <a:r>
              <a:rPr lang="en-IN" sz="2500" b="1" dirty="0" err="1">
                <a:solidFill>
                  <a:srgbClr val="0000FF"/>
                </a:solidFill>
                <a:latin typeface="Times New Roman" pitchFamily="18" charset="0"/>
                <a:cs typeface="Times New Roman" pitchFamily="18" charset="0"/>
              </a:rPr>
              <a:t>Superparameterized</a:t>
            </a:r>
            <a:r>
              <a:rPr lang="en-IN" sz="2500" b="1" dirty="0">
                <a:solidFill>
                  <a:srgbClr val="0000FF"/>
                </a:solidFill>
                <a:latin typeface="Times New Roman" pitchFamily="18" charset="0"/>
                <a:cs typeface="Times New Roman" pitchFamily="18" charset="0"/>
              </a:rPr>
              <a:t> Climate Forecast System (SP-CFS) Model </a:t>
            </a:r>
          </a:p>
        </p:txBody>
      </p:sp>
      <p:sp>
        <p:nvSpPr>
          <p:cNvPr id="103427" name="TextBox 7"/>
          <p:cNvSpPr txBox="1">
            <a:spLocks noChangeArrowheads="1"/>
          </p:cNvSpPr>
          <p:nvPr/>
        </p:nvSpPr>
        <p:spPr bwMode="auto">
          <a:xfrm>
            <a:off x="1130400" y="5085174"/>
            <a:ext cx="5925600" cy="707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03" tIns="45604" rIns="91203" bIns="45604">
            <a:spAutoFit/>
          </a:bodyPr>
          <a:lstStyle>
            <a:lvl1pPr defTabSz="912813" eaLnBrk="0" hangingPunct="0">
              <a:defRPr sz="2400">
                <a:solidFill>
                  <a:schemeClr val="tx1"/>
                </a:solidFill>
                <a:latin typeface="Garamond" pitchFamily="18" charset="0"/>
                <a:cs typeface="Tahoma" pitchFamily="34" charset="0"/>
              </a:defRPr>
            </a:lvl1pPr>
            <a:lvl2pPr marL="742950" indent="-285750" defTabSz="912813" eaLnBrk="0" hangingPunct="0">
              <a:defRPr sz="2400">
                <a:solidFill>
                  <a:schemeClr val="tx1"/>
                </a:solidFill>
                <a:latin typeface="Garamond" pitchFamily="18" charset="0"/>
                <a:cs typeface="Tahoma" pitchFamily="34" charset="0"/>
              </a:defRPr>
            </a:lvl2pPr>
            <a:lvl3pPr marL="1143000" indent="-228600" defTabSz="912813" eaLnBrk="0" hangingPunct="0">
              <a:defRPr sz="2400">
                <a:solidFill>
                  <a:schemeClr val="tx1"/>
                </a:solidFill>
                <a:latin typeface="Garamond" pitchFamily="18" charset="0"/>
                <a:cs typeface="Tahoma" pitchFamily="34" charset="0"/>
              </a:defRPr>
            </a:lvl3pPr>
            <a:lvl4pPr marL="1600200" indent="-228600" defTabSz="912813" eaLnBrk="0" hangingPunct="0">
              <a:defRPr sz="2400">
                <a:solidFill>
                  <a:schemeClr val="tx1"/>
                </a:solidFill>
                <a:latin typeface="Garamond" pitchFamily="18" charset="0"/>
                <a:cs typeface="Tahoma" pitchFamily="34" charset="0"/>
              </a:defRPr>
            </a:lvl4pPr>
            <a:lvl5pPr marL="2057400" indent="-228600" defTabSz="912813" eaLnBrk="0" hangingPunct="0">
              <a:defRPr sz="2400">
                <a:solidFill>
                  <a:schemeClr val="tx1"/>
                </a:solidFill>
                <a:latin typeface="Garamond" pitchFamily="18" charset="0"/>
                <a:cs typeface="Tahoma" pitchFamily="34" charset="0"/>
              </a:defRPr>
            </a:lvl5pPr>
            <a:lvl6pPr marL="2514600" indent="-228600" defTabSz="912813"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6pPr>
            <a:lvl7pPr marL="2971800" indent="-228600" defTabSz="912813"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7pPr>
            <a:lvl8pPr marL="3429000" indent="-228600" defTabSz="912813"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8pPr>
            <a:lvl9pPr marL="3886200" indent="-228600" defTabSz="912813"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9pPr>
          </a:lstStyle>
          <a:p>
            <a:pPr eaLnBrk="1" hangingPunct="1">
              <a:lnSpc>
                <a:spcPct val="100000"/>
              </a:lnSpc>
              <a:spcBef>
                <a:spcPct val="0"/>
              </a:spcBef>
              <a:buSzTx/>
              <a:buFont typeface="Arial" pitchFamily="34" charset="0"/>
              <a:buChar char="•"/>
            </a:pPr>
            <a:r>
              <a:rPr lang="en-IN" sz="2000">
                <a:solidFill>
                  <a:srgbClr val="000000"/>
                </a:solidFill>
                <a:latin typeface="Calibri" pitchFamily="34" charset="0"/>
                <a:cs typeface="Arial" pitchFamily="34" charset="0"/>
              </a:rPr>
              <a:t>32 CRMs (SAM) in each GCM (CFS-V2.0) grid</a:t>
            </a:r>
            <a:endParaRPr lang="en-CA" sz="2000">
              <a:solidFill>
                <a:srgbClr val="000000"/>
              </a:solidFill>
              <a:latin typeface="Calibri" pitchFamily="34" charset="0"/>
              <a:cs typeface="Arial" pitchFamily="34" charset="0"/>
            </a:endParaRPr>
          </a:p>
          <a:p>
            <a:pPr eaLnBrk="1" hangingPunct="1">
              <a:lnSpc>
                <a:spcPct val="100000"/>
              </a:lnSpc>
              <a:spcBef>
                <a:spcPct val="0"/>
              </a:spcBef>
              <a:buSzTx/>
              <a:buFont typeface="Arial" pitchFamily="34" charset="0"/>
              <a:buChar char="•"/>
            </a:pPr>
            <a:r>
              <a:rPr lang="en-IN" sz="2000">
                <a:solidFill>
                  <a:srgbClr val="000000"/>
                </a:solidFill>
                <a:latin typeface="Calibri" pitchFamily="34" charset="0"/>
                <a:cs typeface="Arial" pitchFamily="34" charset="0"/>
              </a:rPr>
              <a:t>60 levels of CRM collocated with first 60 levels of GCM</a:t>
            </a:r>
          </a:p>
        </p:txBody>
      </p:sp>
      <p:sp>
        <p:nvSpPr>
          <p:cNvPr id="3" name="Slide Number Placeholder 2"/>
          <p:cNvSpPr>
            <a:spLocks noGrp="1"/>
          </p:cNvSpPr>
          <p:nvPr>
            <p:ph type="sldNum" sz="quarter" idx="12"/>
          </p:nvPr>
        </p:nvSpPr>
        <p:spPr/>
        <p:txBody>
          <a:bodyPr/>
          <a:lstStyle/>
          <a:p>
            <a:pPr>
              <a:defRPr/>
            </a:pPr>
            <a:fld id="{454B7E39-6EFB-4C68-9354-53C251C74D0D}" type="slidenum">
              <a:rPr lang="en-CA"/>
              <a:pPr>
                <a:defRPr/>
              </a:pPr>
              <a:t>57</a:t>
            </a:fld>
            <a:endParaRPr lang="en-CA" dirty="0"/>
          </a:p>
        </p:txBody>
      </p:sp>
      <p:pic>
        <p:nvPicPr>
          <p:cNvPr id="103429" name="Picture 11" descr="D:\Annual-review-2013\4July2013\spcf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23840" y="1214048"/>
            <a:ext cx="7188480" cy="519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228600" y="6324600"/>
            <a:ext cx="3810000" cy="307777"/>
          </a:xfrm>
          <a:prstGeom prst="rect">
            <a:avLst/>
          </a:prstGeom>
          <a:noFill/>
        </p:spPr>
        <p:txBody>
          <a:bodyPr wrap="square" rtlCol="0">
            <a:spAutoFit/>
          </a:bodyPr>
          <a:lstStyle/>
          <a:p>
            <a:r>
              <a:rPr lang="en-US" sz="1400" b="1" dirty="0" smtClean="0">
                <a:solidFill>
                  <a:srgbClr val="0000FF"/>
                </a:solidFill>
                <a:latin typeface="Comic Sans MS" pitchFamily="66" charset="0"/>
              </a:rPr>
              <a:t>Accepted with revision (J. of </a:t>
            </a:r>
            <a:r>
              <a:rPr lang="en-US" sz="1400" b="1" dirty="0" err="1" smtClean="0">
                <a:solidFill>
                  <a:srgbClr val="0000FF"/>
                </a:solidFill>
                <a:latin typeface="Comic Sans MS" pitchFamily="66" charset="0"/>
              </a:rPr>
              <a:t>Clim</a:t>
            </a:r>
            <a:r>
              <a:rPr lang="en-US" sz="1400" b="1" dirty="0" smtClean="0">
                <a:solidFill>
                  <a:srgbClr val="0000FF"/>
                </a:solidFill>
                <a:latin typeface="Comic Sans MS" pitchFamily="66" charset="0"/>
              </a:rPr>
              <a:t>)</a:t>
            </a:r>
            <a:endParaRPr lang="en-IN" sz="1400" b="1" dirty="0">
              <a:solidFill>
                <a:srgbClr val="0000FF"/>
              </a:solidFill>
              <a:latin typeface="Comic Sans MS" pitchFamily="66" charset="0"/>
            </a:endParaRPr>
          </a:p>
        </p:txBody>
      </p:sp>
      <p:sp>
        <p:nvSpPr>
          <p:cNvPr id="7" name="Rectangle 6"/>
          <p:cNvSpPr/>
          <p:nvPr/>
        </p:nvSpPr>
        <p:spPr>
          <a:xfrm>
            <a:off x="4495800" y="1066800"/>
            <a:ext cx="4572000" cy="1477328"/>
          </a:xfrm>
          <a:prstGeom prst="rect">
            <a:avLst/>
          </a:prstGeom>
        </p:spPr>
        <p:txBody>
          <a:bodyPr>
            <a:spAutoFit/>
          </a:bodyPr>
          <a:lstStyle/>
          <a:p>
            <a:pPr algn="ctr"/>
            <a:r>
              <a:rPr lang="en-US" dirty="0" smtClean="0">
                <a:latin typeface="Comic Sans MS" pitchFamily="66" charset="0"/>
              </a:rPr>
              <a:t>Convective tendencies are explicitly simulated with a </a:t>
            </a:r>
            <a:r>
              <a:rPr lang="en-US" b="1" dirty="0" smtClean="0">
                <a:solidFill>
                  <a:srgbClr val="FF0000"/>
                </a:solidFill>
                <a:latin typeface="Comic Sans MS" pitchFamily="66" charset="0"/>
              </a:rPr>
              <a:t>C</a:t>
            </a:r>
            <a:r>
              <a:rPr lang="en-US" dirty="0" smtClean="0">
                <a:latin typeface="Comic Sans MS" pitchFamily="66" charset="0"/>
              </a:rPr>
              <a:t>loud </a:t>
            </a:r>
            <a:r>
              <a:rPr lang="en-US" b="1" dirty="0" smtClean="0">
                <a:solidFill>
                  <a:srgbClr val="FF0000"/>
                </a:solidFill>
                <a:latin typeface="Comic Sans MS" pitchFamily="66" charset="0"/>
              </a:rPr>
              <a:t>R</a:t>
            </a:r>
            <a:r>
              <a:rPr lang="en-US" dirty="0" smtClean="0">
                <a:latin typeface="Comic Sans MS" pitchFamily="66" charset="0"/>
              </a:rPr>
              <a:t>esolving </a:t>
            </a:r>
            <a:r>
              <a:rPr lang="en-US" b="1" dirty="0" smtClean="0">
                <a:solidFill>
                  <a:srgbClr val="FF0000"/>
                </a:solidFill>
                <a:latin typeface="Comic Sans MS" pitchFamily="66" charset="0"/>
              </a:rPr>
              <a:t>M</a:t>
            </a:r>
            <a:r>
              <a:rPr lang="en-US" dirty="0" smtClean="0">
                <a:latin typeface="Comic Sans MS" pitchFamily="66" charset="0"/>
              </a:rPr>
              <a:t>odel running in each GCM grid column which replaces the traditional cumulus parameterization of the GCM.</a:t>
            </a:r>
            <a:endParaRPr lang="en-US" dirty="0">
              <a:latin typeface="Comic Sans MS" pitchFamily="66" charset="0"/>
            </a:endParaRPr>
          </a:p>
        </p:txBody>
      </p:sp>
    </p:spTree>
    <p:extLst>
      <p:ext uri="{BB962C8B-B14F-4D97-AF65-F5344CB8AC3E}">
        <p14:creationId xmlns:p14="http://schemas.microsoft.com/office/powerpoint/2010/main" xmlns="" val="7002795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26933" y="5257800"/>
            <a:ext cx="3783067" cy="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defTabSz="828675">
              <a:defRPr>
                <a:solidFill>
                  <a:schemeClr val="tx1"/>
                </a:solidFill>
                <a:latin typeface="Arial" pitchFamily="34" charset="0"/>
                <a:cs typeface="Arial" pitchFamily="34" charset="0"/>
              </a:defRPr>
            </a:lvl1pPr>
            <a:lvl2pPr marL="674688" indent="-260350" defTabSz="828675">
              <a:defRPr>
                <a:solidFill>
                  <a:schemeClr val="tx1"/>
                </a:solidFill>
                <a:latin typeface="Arial" pitchFamily="34" charset="0"/>
                <a:cs typeface="Arial" pitchFamily="34" charset="0"/>
              </a:defRPr>
            </a:lvl2pPr>
            <a:lvl3pPr marL="1036638" indent="-207963" defTabSz="828675">
              <a:defRPr>
                <a:solidFill>
                  <a:schemeClr val="tx1"/>
                </a:solidFill>
                <a:latin typeface="Arial" pitchFamily="34" charset="0"/>
                <a:cs typeface="Arial" pitchFamily="34" charset="0"/>
              </a:defRPr>
            </a:lvl3pPr>
            <a:lvl4pPr marL="1450975" indent="-206375" defTabSz="828675">
              <a:defRPr>
                <a:solidFill>
                  <a:schemeClr val="tx1"/>
                </a:solidFill>
                <a:latin typeface="Arial" pitchFamily="34" charset="0"/>
                <a:cs typeface="Arial" pitchFamily="34" charset="0"/>
              </a:defRPr>
            </a:lvl4pPr>
            <a:lvl5pPr marL="1866900" indent="-207963" defTabSz="828675">
              <a:defRPr>
                <a:solidFill>
                  <a:schemeClr val="tx1"/>
                </a:solidFill>
                <a:latin typeface="Arial" pitchFamily="34" charset="0"/>
                <a:cs typeface="Arial" pitchFamily="34" charset="0"/>
              </a:defRPr>
            </a:lvl5pPr>
            <a:lvl6pPr marL="2324100" indent="-207963" defTabSz="828675" fontAlgn="base">
              <a:spcBef>
                <a:spcPct val="0"/>
              </a:spcBef>
              <a:spcAft>
                <a:spcPct val="0"/>
              </a:spcAft>
              <a:defRPr>
                <a:solidFill>
                  <a:schemeClr val="tx1"/>
                </a:solidFill>
                <a:latin typeface="Arial" pitchFamily="34" charset="0"/>
                <a:cs typeface="Arial" pitchFamily="34" charset="0"/>
              </a:defRPr>
            </a:lvl6pPr>
            <a:lvl7pPr marL="2781300" indent="-207963" defTabSz="828675" fontAlgn="base">
              <a:spcBef>
                <a:spcPct val="0"/>
              </a:spcBef>
              <a:spcAft>
                <a:spcPct val="0"/>
              </a:spcAft>
              <a:defRPr>
                <a:solidFill>
                  <a:schemeClr val="tx1"/>
                </a:solidFill>
                <a:latin typeface="Arial" pitchFamily="34" charset="0"/>
                <a:cs typeface="Arial" pitchFamily="34" charset="0"/>
              </a:defRPr>
            </a:lvl7pPr>
            <a:lvl8pPr marL="3238500" indent="-207963" defTabSz="828675" fontAlgn="base">
              <a:spcBef>
                <a:spcPct val="0"/>
              </a:spcBef>
              <a:spcAft>
                <a:spcPct val="0"/>
              </a:spcAft>
              <a:defRPr>
                <a:solidFill>
                  <a:schemeClr val="tx1"/>
                </a:solidFill>
                <a:latin typeface="Arial" pitchFamily="34" charset="0"/>
                <a:cs typeface="Arial" pitchFamily="34" charset="0"/>
              </a:defRPr>
            </a:lvl8pPr>
            <a:lvl9pPr marL="3695700" indent="-207963" defTabSz="828675" fontAlgn="base">
              <a:spcBef>
                <a:spcPct val="0"/>
              </a:spcBef>
              <a:spcAft>
                <a:spcPct val="0"/>
              </a:spcAft>
              <a:defRPr>
                <a:solidFill>
                  <a:schemeClr val="tx1"/>
                </a:solidFill>
                <a:latin typeface="Arial" pitchFamily="34" charset="0"/>
                <a:cs typeface="Arial" pitchFamily="34" charset="0"/>
              </a:defRPr>
            </a:lvl9pPr>
          </a:lstStyle>
          <a:p>
            <a:pPr fontAlgn="base">
              <a:lnSpc>
                <a:spcPct val="80000"/>
              </a:lnSpc>
              <a:spcBef>
                <a:spcPct val="20000"/>
              </a:spcBef>
              <a:spcAft>
                <a:spcPct val="0"/>
              </a:spcAft>
              <a:buSzPct val="100000"/>
            </a:pPr>
            <a:r>
              <a:rPr lang="en-CA" sz="1600" b="1" dirty="0" smtClean="0">
                <a:solidFill>
                  <a:srgbClr val="FFFFFF"/>
                </a:solidFill>
                <a:latin typeface="Garamond" pitchFamily="18" charset="0"/>
                <a:cs typeface="Tahoma" pitchFamily="34" charset="0"/>
              </a:rPr>
              <a:t>BENEDICT AND  RANDALL, JAS 2009</a:t>
            </a:r>
          </a:p>
        </p:txBody>
      </p:sp>
      <p:pic>
        <p:nvPicPr>
          <p:cNvPr id="122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09600"/>
            <a:ext cx="4639589" cy="4608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5" name="TextBox 6"/>
          <p:cNvSpPr txBox="1">
            <a:spLocks noChangeArrowheads="1"/>
          </p:cNvSpPr>
          <p:nvPr/>
        </p:nvSpPr>
        <p:spPr bwMode="auto">
          <a:xfrm>
            <a:off x="2271713" y="179388"/>
            <a:ext cx="4851400" cy="341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defTabSz="828675">
              <a:defRPr>
                <a:solidFill>
                  <a:schemeClr val="tx1"/>
                </a:solidFill>
                <a:latin typeface="Arial" pitchFamily="34" charset="0"/>
                <a:cs typeface="Arial" pitchFamily="34" charset="0"/>
              </a:defRPr>
            </a:lvl1pPr>
            <a:lvl2pPr marL="674688" indent="-260350" defTabSz="828675">
              <a:defRPr>
                <a:solidFill>
                  <a:schemeClr val="tx1"/>
                </a:solidFill>
                <a:latin typeface="Arial" pitchFamily="34" charset="0"/>
                <a:cs typeface="Arial" pitchFamily="34" charset="0"/>
              </a:defRPr>
            </a:lvl2pPr>
            <a:lvl3pPr marL="1036638" indent="-207963" defTabSz="828675">
              <a:defRPr>
                <a:solidFill>
                  <a:schemeClr val="tx1"/>
                </a:solidFill>
                <a:latin typeface="Arial" pitchFamily="34" charset="0"/>
                <a:cs typeface="Arial" pitchFamily="34" charset="0"/>
              </a:defRPr>
            </a:lvl3pPr>
            <a:lvl4pPr marL="1450975" indent="-206375" defTabSz="828675">
              <a:defRPr>
                <a:solidFill>
                  <a:schemeClr val="tx1"/>
                </a:solidFill>
                <a:latin typeface="Arial" pitchFamily="34" charset="0"/>
                <a:cs typeface="Arial" pitchFamily="34" charset="0"/>
              </a:defRPr>
            </a:lvl4pPr>
            <a:lvl5pPr marL="1866900" indent="-207963" defTabSz="828675">
              <a:defRPr>
                <a:solidFill>
                  <a:schemeClr val="tx1"/>
                </a:solidFill>
                <a:latin typeface="Arial" pitchFamily="34" charset="0"/>
                <a:cs typeface="Arial" pitchFamily="34" charset="0"/>
              </a:defRPr>
            </a:lvl5pPr>
            <a:lvl6pPr marL="2324100" indent="-207963" defTabSz="828675" fontAlgn="base">
              <a:spcBef>
                <a:spcPct val="0"/>
              </a:spcBef>
              <a:spcAft>
                <a:spcPct val="0"/>
              </a:spcAft>
              <a:defRPr>
                <a:solidFill>
                  <a:schemeClr val="tx1"/>
                </a:solidFill>
                <a:latin typeface="Arial" pitchFamily="34" charset="0"/>
                <a:cs typeface="Arial" pitchFamily="34" charset="0"/>
              </a:defRPr>
            </a:lvl6pPr>
            <a:lvl7pPr marL="2781300" indent="-207963" defTabSz="828675" fontAlgn="base">
              <a:spcBef>
                <a:spcPct val="0"/>
              </a:spcBef>
              <a:spcAft>
                <a:spcPct val="0"/>
              </a:spcAft>
              <a:defRPr>
                <a:solidFill>
                  <a:schemeClr val="tx1"/>
                </a:solidFill>
                <a:latin typeface="Arial" pitchFamily="34" charset="0"/>
                <a:cs typeface="Arial" pitchFamily="34" charset="0"/>
              </a:defRPr>
            </a:lvl7pPr>
            <a:lvl8pPr marL="3238500" indent="-207963" defTabSz="828675" fontAlgn="base">
              <a:spcBef>
                <a:spcPct val="0"/>
              </a:spcBef>
              <a:spcAft>
                <a:spcPct val="0"/>
              </a:spcAft>
              <a:defRPr>
                <a:solidFill>
                  <a:schemeClr val="tx1"/>
                </a:solidFill>
                <a:latin typeface="Arial" pitchFamily="34" charset="0"/>
                <a:cs typeface="Arial" pitchFamily="34" charset="0"/>
              </a:defRPr>
            </a:lvl8pPr>
            <a:lvl9pPr marL="3695700" indent="-207963" defTabSz="828675" fontAlgn="base">
              <a:spcBef>
                <a:spcPct val="0"/>
              </a:spcBef>
              <a:spcAft>
                <a:spcPct val="0"/>
              </a:spcAft>
              <a:defRPr>
                <a:solidFill>
                  <a:schemeClr val="tx1"/>
                </a:solidFill>
                <a:latin typeface="Arial" pitchFamily="34" charset="0"/>
                <a:cs typeface="Arial" pitchFamily="34" charset="0"/>
              </a:defRPr>
            </a:lvl9pPr>
          </a:lstStyle>
          <a:p>
            <a:pPr algn="ctr" fontAlgn="base">
              <a:lnSpc>
                <a:spcPct val="80000"/>
              </a:lnSpc>
              <a:spcBef>
                <a:spcPct val="20000"/>
              </a:spcBef>
              <a:spcAft>
                <a:spcPct val="0"/>
              </a:spcAft>
              <a:buSzPct val="100000"/>
            </a:pPr>
            <a:r>
              <a:rPr lang="en-CA" sz="2000" smtClean="0">
                <a:solidFill>
                  <a:srgbClr val="FFFFFF"/>
                </a:solidFill>
                <a:latin typeface="Comic Sans MS" pitchFamily="66" charset="0"/>
                <a:cs typeface="Tahoma" pitchFamily="34" charset="0"/>
              </a:rPr>
              <a:t>The Concept of Superparameterization</a:t>
            </a:r>
          </a:p>
        </p:txBody>
      </p:sp>
      <p:pic>
        <p:nvPicPr>
          <p:cNvPr id="45058" name="Picture 2" descr="I:\PSM\Annual-review-2013\discussion-delhi\leapfro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00599" y="2514600"/>
            <a:ext cx="4414229" cy="270320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5410200" y="1752600"/>
            <a:ext cx="3200400" cy="707886"/>
          </a:xfrm>
          <a:prstGeom prst="rect">
            <a:avLst/>
          </a:prstGeom>
          <a:noFill/>
        </p:spPr>
        <p:txBody>
          <a:bodyPr wrap="square" rtlCol="0">
            <a:spAutoFit/>
          </a:bodyPr>
          <a:lstStyle/>
          <a:p>
            <a:r>
              <a:rPr lang="en-US" sz="2000" dirty="0" smtClean="0">
                <a:latin typeface="Comic Sans MS" pitchFamily="66" charset="0"/>
              </a:rPr>
              <a:t>Requirement for CFS for Leap-Frog</a:t>
            </a:r>
            <a:endParaRPr lang="en-IN" sz="2000" dirty="0">
              <a:latin typeface="Comic Sans MS" pitchFamily="66" charset="0"/>
            </a:endParaRPr>
          </a:p>
        </p:txBody>
      </p:sp>
    </p:spTree>
    <p:extLst>
      <p:ext uri="{BB962C8B-B14F-4D97-AF65-F5344CB8AC3E}">
        <p14:creationId xmlns:p14="http://schemas.microsoft.com/office/powerpoint/2010/main" xmlns="" val="645417082"/>
      </p:ext>
    </p:extLst>
  </p:cSld>
  <p:clrMapOvr>
    <a:masterClrMapping/>
  </p:clrMapOvr>
  <p:transition spd="med">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cstate="print"/>
          <a:srcRect/>
          <a:stretch>
            <a:fillRect/>
          </a:stretch>
        </p:blipFill>
        <p:spPr bwMode="auto">
          <a:xfrm>
            <a:off x="4711137" y="152400"/>
            <a:ext cx="4204264" cy="6705599"/>
          </a:xfrm>
          <a:prstGeom prst="rect">
            <a:avLst/>
          </a:prstGeom>
          <a:noFill/>
          <a:ln w="9525">
            <a:noFill/>
            <a:miter lim="800000"/>
            <a:headEnd/>
            <a:tailEnd/>
          </a:ln>
        </p:spPr>
      </p:pic>
      <p:sp>
        <p:nvSpPr>
          <p:cNvPr id="3" name="TextBox 2"/>
          <p:cNvSpPr txBox="1"/>
          <p:nvPr/>
        </p:nvSpPr>
        <p:spPr>
          <a:xfrm>
            <a:off x="76200" y="1143000"/>
            <a:ext cx="3352800" cy="2308324"/>
          </a:xfrm>
          <a:prstGeom prst="rect">
            <a:avLst/>
          </a:prstGeom>
          <a:noFill/>
        </p:spPr>
        <p:txBody>
          <a:bodyPr wrap="square" rtlCol="0">
            <a:spAutoFit/>
          </a:bodyPr>
          <a:lstStyle/>
          <a:p>
            <a:r>
              <a:rPr lang="en-US" sz="2400" dirty="0" smtClean="0">
                <a:latin typeface="Comic Sans MS" pitchFamily="66" charset="0"/>
              </a:rPr>
              <a:t>Results without and with Radiation coupling: The radiation senses all the variety of cloud hydrometeor</a:t>
            </a:r>
            <a:endParaRPr lang="en-IN" sz="2400" dirty="0">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913" t="2271" r="4045"/>
          <a:stretch/>
        </p:blipFill>
        <p:spPr bwMode="auto">
          <a:xfrm>
            <a:off x="152400" y="457200"/>
            <a:ext cx="7457704" cy="49056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152400" y="5334000"/>
            <a:ext cx="8382000" cy="1200329"/>
          </a:xfrm>
          <a:prstGeom prst="rect">
            <a:avLst/>
          </a:prstGeom>
        </p:spPr>
        <p:txBody>
          <a:bodyPr wrap="square">
            <a:spAutoFit/>
          </a:bodyPr>
          <a:lstStyle/>
          <a:p>
            <a:r>
              <a:rPr lang="en-IN" dirty="0">
                <a:latin typeface="Comic Sans MS" pitchFamily="66" charset="0"/>
              </a:rPr>
              <a:t>Extended range </a:t>
            </a:r>
            <a:r>
              <a:rPr lang="en-IN" dirty="0" smtClean="0">
                <a:latin typeface="Comic Sans MS" pitchFamily="66" charset="0"/>
              </a:rPr>
              <a:t>prediction of </a:t>
            </a:r>
            <a:r>
              <a:rPr lang="en-IN" dirty="0" err="1">
                <a:latin typeface="Comic Sans MS" pitchFamily="66" charset="0"/>
              </a:rPr>
              <a:t>Uttarakhand</a:t>
            </a:r>
            <a:r>
              <a:rPr lang="en-IN" dirty="0">
                <a:latin typeface="Comic Sans MS" pitchFamily="66" charset="0"/>
              </a:rPr>
              <a:t> </a:t>
            </a:r>
            <a:r>
              <a:rPr lang="en-IN" dirty="0" smtClean="0">
                <a:latin typeface="Comic Sans MS" pitchFamily="66" charset="0"/>
              </a:rPr>
              <a:t>rainfall event </a:t>
            </a:r>
            <a:r>
              <a:rPr lang="en-IN" dirty="0">
                <a:latin typeface="Comic Sans MS" pitchFamily="66" charset="0"/>
              </a:rPr>
              <a:t>by a CFS126 and </a:t>
            </a:r>
            <a:r>
              <a:rPr lang="en-IN" dirty="0" smtClean="0">
                <a:latin typeface="Comic Sans MS" pitchFamily="66" charset="0"/>
              </a:rPr>
              <a:t>b CFS382 </a:t>
            </a:r>
            <a:r>
              <a:rPr lang="en-IN" dirty="0">
                <a:latin typeface="Comic Sans MS" pitchFamily="66" charset="0"/>
              </a:rPr>
              <a:t>from 05 June </a:t>
            </a:r>
            <a:r>
              <a:rPr lang="en-IN" dirty="0" smtClean="0">
                <a:latin typeface="Comic Sans MS" pitchFamily="66" charset="0"/>
              </a:rPr>
              <a:t>initial condition</a:t>
            </a:r>
            <a:r>
              <a:rPr lang="en-IN" dirty="0">
                <a:latin typeface="Comic Sans MS" pitchFamily="66" charset="0"/>
              </a:rPr>
              <a:t>. The region </a:t>
            </a:r>
            <a:r>
              <a:rPr lang="en-IN" dirty="0" smtClean="0">
                <a:latin typeface="Comic Sans MS" pitchFamily="66" charset="0"/>
              </a:rPr>
              <a:t>where rainfall </a:t>
            </a:r>
            <a:r>
              <a:rPr lang="en-IN" dirty="0">
                <a:latin typeface="Comic Sans MS" pitchFamily="66" charset="0"/>
              </a:rPr>
              <a:t>values are averaged </a:t>
            </a:r>
            <a:r>
              <a:rPr lang="en-IN" dirty="0" smtClean="0">
                <a:latin typeface="Comic Sans MS" pitchFamily="66" charset="0"/>
              </a:rPr>
              <a:t>is 78</a:t>
            </a:r>
            <a:r>
              <a:rPr lang="en-IN" dirty="0">
                <a:latin typeface="Comic Sans MS" pitchFamily="66" charset="0"/>
              </a:rPr>
              <a:t>°–80°E; 29°–31°N. </a:t>
            </a:r>
            <a:r>
              <a:rPr lang="en-IN" dirty="0" smtClean="0">
                <a:latin typeface="Comic Sans MS" pitchFamily="66" charset="0"/>
              </a:rPr>
              <a:t>Individual ensemble </a:t>
            </a:r>
            <a:r>
              <a:rPr lang="en-IN" dirty="0">
                <a:latin typeface="Comic Sans MS" pitchFamily="66" charset="0"/>
              </a:rPr>
              <a:t>members </a:t>
            </a:r>
            <a:r>
              <a:rPr lang="en-IN" dirty="0" smtClean="0">
                <a:latin typeface="Comic Sans MS" pitchFamily="66" charset="0"/>
              </a:rPr>
              <a:t>are shown </a:t>
            </a:r>
            <a:r>
              <a:rPr lang="en-IN" dirty="0">
                <a:latin typeface="Comic Sans MS" pitchFamily="66" charset="0"/>
              </a:rPr>
              <a:t>as dashed lines</a:t>
            </a:r>
          </a:p>
        </p:txBody>
      </p:sp>
      <p:sp>
        <p:nvSpPr>
          <p:cNvPr id="4" name="TextBox 3"/>
          <p:cNvSpPr txBox="1"/>
          <p:nvPr/>
        </p:nvSpPr>
        <p:spPr>
          <a:xfrm>
            <a:off x="4724400" y="6412468"/>
            <a:ext cx="4343400" cy="369332"/>
          </a:xfrm>
          <a:prstGeom prst="rect">
            <a:avLst/>
          </a:prstGeom>
          <a:noFill/>
        </p:spPr>
        <p:txBody>
          <a:bodyPr wrap="square" rtlCol="0">
            <a:spAutoFit/>
          </a:bodyPr>
          <a:lstStyle/>
          <a:p>
            <a:r>
              <a:rPr lang="en-US" dirty="0" smtClean="0">
                <a:solidFill>
                  <a:srgbClr val="0000FF"/>
                </a:solidFill>
                <a:latin typeface="Comic Sans MS" pitchFamily="66" charset="0"/>
              </a:rPr>
              <a:t>Joseph et al., </a:t>
            </a:r>
            <a:r>
              <a:rPr lang="en-US" dirty="0" err="1" smtClean="0">
                <a:solidFill>
                  <a:srgbClr val="0000FF"/>
                </a:solidFill>
                <a:latin typeface="Comic Sans MS" pitchFamily="66" charset="0"/>
              </a:rPr>
              <a:t>Clim</a:t>
            </a:r>
            <a:r>
              <a:rPr lang="en-US" dirty="0" smtClean="0">
                <a:solidFill>
                  <a:srgbClr val="0000FF"/>
                </a:solidFill>
                <a:latin typeface="Comic Sans MS" pitchFamily="66" charset="0"/>
              </a:rPr>
              <a:t>. </a:t>
            </a:r>
            <a:r>
              <a:rPr lang="en-US" dirty="0" err="1" smtClean="0">
                <a:solidFill>
                  <a:srgbClr val="0000FF"/>
                </a:solidFill>
                <a:latin typeface="Comic Sans MS" pitchFamily="66" charset="0"/>
              </a:rPr>
              <a:t>Dyn</a:t>
            </a:r>
            <a:r>
              <a:rPr lang="en-US" dirty="0" smtClean="0">
                <a:solidFill>
                  <a:srgbClr val="0000FF"/>
                </a:solidFill>
                <a:latin typeface="Comic Sans MS" pitchFamily="66" charset="0"/>
              </a:rPr>
              <a:t>., Aug, 2014</a:t>
            </a:r>
            <a:endParaRPr lang="en-IN" dirty="0">
              <a:solidFill>
                <a:srgbClr val="0000FF"/>
              </a:solidFill>
              <a:latin typeface="Comic Sans MS" pitchFamily="66" charset="0"/>
            </a:endParaRPr>
          </a:p>
        </p:txBody>
      </p:sp>
    </p:spTree>
    <p:extLst>
      <p:ext uri="{BB962C8B-B14F-4D97-AF65-F5344CB8AC3E}">
        <p14:creationId xmlns:p14="http://schemas.microsoft.com/office/powerpoint/2010/main" xmlns="" val="41892548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0" y="1905000"/>
            <a:ext cx="1600200" cy="369332"/>
          </a:xfrm>
          <a:prstGeom prst="rect">
            <a:avLst/>
          </a:prstGeom>
          <a:noFill/>
        </p:spPr>
        <p:txBody>
          <a:bodyPr wrap="square" rtlCol="0">
            <a:spAutoFit/>
          </a:bodyPr>
          <a:lstStyle/>
          <a:p>
            <a:r>
              <a:rPr lang="en-US" b="1" dirty="0" smtClean="0">
                <a:solidFill>
                  <a:srgbClr val="008000"/>
                </a:solidFill>
              </a:rPr>
              <a:t>SPCFS</a:t>
            </a:r>
            <a:endParaRPr lang="en-IN" b="1" dirty="0">
              <a:solidFill>
                <a:srgbClr val="008000"/>
              </a:solidFill>
            </a:endParaRPr>
          </a:p>
        </p:txBody>
      </p:sp>
      <p:sp>
        <p:nvSpPr>
          <p:cNvPr id="6" name="TextBox 5"/>
          <p:cNvSpPr txBox="1"/>
          <p:nvPr/>
        </p:nvSpPr>
        <p:spPr>
          <a:xfrm>
            <a:off x="6858000" y="2667000"/>
            <a:ext cx="1600200" cy="369332"/>
          </a:xfrm>
          <a:prstGeom prst="rect">
            <a:avLst/>
          </a:prstGeom>
          <a:noFill/>
        </p:spPr>
        <p:txBody>
          <a:bodyPr wrap="square" rtlCol="0">
            <a:spAutoFit/>
          </a:bodyPr>
          <a:lstStyle/>
          <a:p>
            <a:r>
              <a:rPr lang="en-US" dirty="0" smtClean="0">
                <a:solidFill>
                  <a:srgbClr val="FF0000"/>
                </a:solidFill>
              </a:rPr>
              <a:t>SPCFS_RAD</a:t>
            </a:r>
            <a:endParaRPr lang="en-IN" dirty="0">
              <a:solidFill>
                <a:srgbClr val="FF0000"/>
              </a:solidFill>
            </a:endParaRPr>
          </a:p>
        </p:txBody>
      </p:sp>
      <p:sp>
        <p:nvSpPr>
          <p:cNvPr id="9" name="TextBox 8"/>
          <p:cNvSpPr txBox="1"/>
          <p:nvPr/>
        </p:nvSpPr>
        <p:spPr>
          <a:xfrm>
            <a:off x="6858000" y="3352800"/>
            <a:ext cx="1371600" cy="400110"/>
          </a:xfrm>
          <a:prstGeom prst="rect">
            <a:avLst/>
          </a:prstGeom>
          <a:noFill/>
        </p:spPr>
        <p:txBody>
          <a:bodyPr wrap="square" rtlCol="0">
            <a:spAutoFit/>
          </a:bodyPr>
          <a:lstStyle/>
          <a:p>
            <a:r>
              <a:rPr lang="en-US" sz="2000" dirty="0" smtClean="0"/>
              <a:t>NCEP</a:t>
            </a:r>
            <a:endParaRPr lang="en-IN" sz="2000" dirty="0"/>
          </a:p>
        </p:txBody>
      </p:sp>
      <p:sp>
        <p:nvSpPr>
          <p:cNvPr id="12" name="TextBox 11"/>
          <p:cNvSpPr txBox="1"/>
          <p:nvPr/>
        </p:nvSpPr>
        <p:spPr>
          <a:xfrm>
            <a:off x="6858000" y="4114800"/>
            <a:ext cx="1371600" cy="369332"/>
          </a:xfrm>
          <a:prstGeom prst="rect">
            <a:avLst/>
          </a:prstGeom>
          <a:noFill/>
        </p:spPr>
        <p:txBody>
          <a:bodyPr wrap="square" rtlCol="0">
            <a:spAutoFit/>
          </a:bodyPr>
          <a:lstStyle/>
          <a:p>
            <a:r>
              <a:rPr lang="en-US" b="1" dirty="0" smtClean="0">
                <a:solidFill>
                  <a:srgbClr val="0000FF"/>
                </a:solidFill>
              </a:rPr>
              <a:t>CFS</a:t>
            </a:r>
            <a:endParaRPr lang="en-IN" b="1" dirty="0">
              <a:solidFill>
                <a:srgbClr val="0000FF"/>
              </a:solidFill>
            </a:endParaRPr>
          </a:p>
        </p:txBody>
      </p:sp>
      <p:pic>
        <p:nvPicPr>
          <p:cNvPr id="58369" name="Picture 1"/>
          <p:cNvPicPr>
            <a:picLocks noChangeAspect="1" noChangeArrowheads="1"/>
          </p:cNvPicPr>
          <p:nvPr/>
        </p:nvPicPr>
        <p:blipFill>
          <a:blip r:embed="rId2" cstate="print"/>
          <a:srcRect/>
          <a:stretch>
            <a:fillRect/>
          </a:stretch>
        </p:blipFill>
        <p:spPr bwMode="auto">
          <a:xfrm>
            <a:off x="762000" y="385763"/>
            <a:ext cx="4514850" cy="6086475"/>
          </a:xfrm>
          <a:prstGeom prst="rect">
            <a:avLst/>
          </a:prstGeom>
          <a:noFill/>
          <a:ln w="9525">
            <a:noFill/>
            <a:miter lim="800000"/>
            <a:headEnd/>
            <a:tailEnd/>
          </a:ln>
        </p:spPr>
      </p:pic>
      <p:cxnSp>
        <p:nvCxnSpPr>
          <p:cNvPr id="16" name="Straight Arrow Connector 15"/>
          <p:cNvCxnSpPr>
            <a:stCxn id="3" idx="1"/>
          </p:cNvCxnSpPr>
          <p:nvPr/>
        </p:nvCxnSpPr>
        <p:spPr>
          <a:xfrm flipH="1">
            <a:off x="4191000" y="2089666"/>
            <a:ext cx="2667000" cy="50113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8" name="Straight Arrow Connector 17"/>
          <p:cNvCxnSpPr>
            <a:stCxn id="6" idx="1"/>
          </p:cNvCxnSpPr>
          <p:nvPr/>
        </p:nvCxnSpPr>
        <p:spPr>
          <a:xfrm flipH="1">
            <a:off x="4114800" y="2851666"/>
            <a:ext cx="2743200" cy="19633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a:stCxn id="9" idx="1"/>
          </p:cNvCxnSpPr>
          <p:nvPr/>
        </p:nvCxnSpPr>
        <p:spPr>
          <a:xfrm flipH="1">
            <a:off x="4419600" y="3552855"/>
            <a:ext cx="2438400" cy="33334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12" idx="1"/>
          </p:cNvCxnSpPr>
          <p:nvPr/>
        </p:nvCxnSpPr>
        <p:spPr>
          <a:xfrm flipH="1">
            <a:off x="4572000" y="4299466"/>
            <a:ext cx="2286000" cy="5011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2" cstate="print"/>
          <a:srcRect/>
          <a:stretch>
            <a:fillRect/>
          </a:stretch>
        </p:blipFill>
        <p:spPr bwMode="auto">
          <a:xfrm>
            <a:off x="595313" y="385763"/>
            <a:ext cx="7953375" cy="6086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636A74-8C4D-4806-88E8-45F2A2D42B3B}" type="slidenum">
              <a:rPr lang="en-IN" smtClean="0"/>
              <a:pPr/>
              <a:t>62</a:t>
            </a:fld>
            <a:endParaRPr lang="en-IN" dirty="0"/>
          </a:p>
        </p:txBody>
      </p:sp>
      <p:pic>
        <p:nvPicPr>
          <p:cNvPr id="1027" name="Picture 3" descr="E:\BIDYUT\SP-CFS\SP-CFS-T62\paper\Final-Submit\eps\fig-03.ep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1602520" y="-850610"/>
            <a:ext cx="5700271" cy="770629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85800" y="5943600"/>
            <a:ext cx="5257800" cy="646331"/>
          </a:xfrm>
          <a:prstGeom prst="rect">
            <a:avLst/>
          </a:prstGeom>
          <a:noFill/>
        </p:spPr>
        <p:txBody>
          <a:bodyPr wrap="square" lIns="91430" tIns="45715" rIns="91430" bIns="45715" rtlCol="0">
            <a:spAutoFit/>
          </a:bodyPr>
          <a:lstStyle/>
          <a:p>
            <a:r>
              <a:rPr lang="en-US" dirty="0" smtClean="0">
                <a:solidFill>
                  <a:srgbClr val="FF0000"/>
                </a:solidFill>
                <a:effectLst/>
              </a:rPr>
              <a:t>Noticeable Improvement of tropospheric temperature bias in SP-CFS </a:t>
            </a:r>
            <a:endParaRPr lang="en-IN" dirty="0">
              <a:solidFill>
                <a:srgbClr val="FF0000"/>
              </a:solidFill>
              <a:effectLst/>
            </a:endParaRPr>
          </a:p>
        </p:txBody>
      </p:sp>
    </p:spTree>
    <p:extLst>
      <p:ext uri="{BB962C8B-B14F-4D97-AF65-F5344CB8AC3E}">
        <p14:creationId xmlns:p14="http://schemas.microsoft.com/office/powerpoint/2010/main" xmlns="" val="11369320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Tuesday, 08 July 2014</a:t>
            </a:r>
            <a:endParaRPr lang="en-IN" dirty="0"/>
          </a:p>
        </p:txBody>
      </p:sp>
      <p:sp>
        <p:nvSpPr>
          <p:cNvPr id="3" name="Footer Placeholder 2"/>
          <p:cNvSpPr>
            <a:spLocks noGrp="1"/>
          </p:cNvSpPr>
          <p:nvPr>
            <p:ph type="ftr" sz="quarter" idx="11"/>
          </p:nvPr>
        </p:nvSpPr>
        <p:spPr/>
        <p:txBody>
          <a:bodyPr/>
          <a:lstStyle/>
          <a:p>
            <a:r>
              <a:rPr lang="en-US" dirty="0" smtClean="0"/>
              <a:t>IIT, Bombay</a:t>
            </a:r>
            <a:endParaRPr lang="en-IN" dirty="0"/>
          </a:p>
        </p:txBody>
      </p:sp>
      <p:sp>
        <p:nvSpPr>
          <p:cNvPr id="4" name="Slide Number Placeholder 3"/>
          <p:cNvSpPr>
            <a:spLocks noGrp="1"/>
          </p:cNvSpPr>
          <p:nvPr>
            <p:ph type="sldNum" sz="quarter" idx="12"/>
          </p:nvPr>
        </p:nvSpPr>
        <p:spPr/>
        <p:txBody>
          <a:bodyPr/>
          <a:lstStyle/>
          <a:p>
            <a:fld id="{4A636A74-8C4D-4806-88E8-45F2A2D42B3B}" type="slidenum">
              <a:rPr lang="en-IN" smtClean="0"/>
              <a:pPr/>
              <a:t>63</a:t>
            </a:fld>
            <a:endParaRPr lang="en-IN" dirty="0"/>
          </a:p>
        </p:txBody>
      </p:sp>
      <p:pic>
        <p:nvPicPr>
          <p:cNvPr id="5" name="Picture 3" descr="Annual-Cycle.jpg"/>
          <p:cNvPicPr>
            <a:picLocks noChangeAspect="1"/>
          </p:cNvPicPr>
          <p:nvPr/>
        </p:nvPicPr>
        <p:blipFill>
          <a:blip r:embed="rId2" cstate="print"/>
          <a:srcRect t="4301"/>
          <a:stretch>
            <a:fillRect/>
          </a:stretch>
        </p:blipFill>
        <p:spPr bwMode="auto">
          <a:xfrm>
            <a:off x="1422400" y="594786"/>
            <a:ext cx="6299200" cy="5426075"/>
          </a:xfrm>
          <a:prstGeom prst="rect">
            <a:avLst/>
          </a:prstGeom>
          <a:noFill/>
          <a:ln w="9525">
            <a:noFill/>
            <a:miter lim="800000"/>
            <a:headEnd/>
            <a:tailEnd/>
          </a:ln>
        </p:spPr>
      </p:pic>
      <p:sp>
        <p:nvSpPr>
          <p:cNvPr id="6" name="TextBox 2"/>
          <p:cNvSpPr txBox="1">
            <a:spLocks noChangeArrowheads="1"/>
          </p:cNvSpPr>
          <p:nvPr/>
        </p:nvSpPr>
        <p:spPr bwMode="auto">
          <a:xfrm>
            <a:off x="2318250" y="152401"/>
            <a:ext cx="4507500" cy="369296"/>
          </a:xfrm>
          <a:prstGeom prst="rect">
            <a:avLst/>
          </a:prstGeom>
          <a:solidFill>
            <a:srgbClr val="FFFF00"/>
          </a:solidFill>
          <a:ln w="9525">
            <a:noFill/>
            <a:miter lim="800000"/>
            <a:headEnd/>
            <a:tailEnd/>
          </a:ln>
        </p:spPr>
        <p:txBody>
          <a:bodyPr wrap="none" lIns="91400" tIns="45702" rIns="91400" bIns="45702">
            <a:spAutoFit/>
          </a:bodyPr>
          <a:lstStyle/>
          <a:p>
            <a:pPr algn="ctr"/>
            <a:r>
              <a:rPr lang="en-US">
                <a:latin typeface="Arial Black" pitchFamily="34" charset="0"/>
              </a:rPr>
              <a:t>Annual Cycle of Rainfall. (mm/day)</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2"/>
          <p:cNvPicPr>
            <a:picLocks noChangeAspect="1" noChangeArrowheads="1"/>
          </p:cNvPicPr>
          <p:nvPr/>
        </p:nvPicPr>
        <p:blipFill>
          <a:blip r:embed="rId2" cstate="print"/>
          <a:srcRect/>
          <a:stretch>
            <a:fillRect/>
          </a:stretch>
        </p:blipFill>
        <p:spPr bwMode="auto">
          <a:xfrm>
            <a:off x="704850" y="304800"/>
            <a:ext cx="7296150" cy="5274433"/>
          </a:xfrm>
          <a:prstGeom prst="rect">
            <a:avLst/>
          </a:prstGeom>
          <a:noFill/>
          <a:ln w="9525">
            <a:noFill/>
            <a:miter lim="800000"/>
            <a:headEnd/>
            <a:tailEnd/>
          </a:ln>
        </p:spPr>
      </p:pic>
      <p:sp>
        <p:nvSpPr>
          <p:cNvPr id="3" name="Rectangle 2"/>
          <p:cNvSpPr/>
          <p:nvPr/>
        </p:nvSpPr>
        <p:spPr>
          <a:xfrm>
            <a:off x="152400" y="5334000"/>
            <a:ext cx="8534400" cy="1292662"/>
          </a:xfrm>
          <a:prstGeom prst="rect">
            <a:avLst/>
          </a:prstGeom>
        </p:spPr>
        <p:txBody>
          <a:bodyPr wrap="square">
            <a:spAutoFit/>
          </a:bodyPr>
          <a:lstStyle/>
          <a:p>
            <a:endParaRPr lang="en-IN" dirty="0" smtClean="0"/>
          </a:p>
          <a:p>
            <a:pPr algn="just"/>
            <a:r>
              <a:rPr lang="en-IN" dirty="0" smtClean="0"/>
              <a:t> </a:t>
            </a:r>
            <a:r>
              <a:rPr lang="en-IN" sz="2000" dirty="0" smtClean="0"/>
              <a:t>Power spectra of the JJAS rainfall anomalies averaged over (a) Central India [73</a:t>
            </a:r>
            <a:r>
              <a:rPr lang="en-IN" sz="2000" baseline="30000" dirty="0" smtClean="0"/>
              <a:t>o</a:t>
            </a:r>
            <a:r>
              <a:rPr lang="en-IN" sz="2000" dirty="0" smtClean="0"/>
              <a:t>E-82</a:t>
            </a:r>
            <a:r>
              <a:rPr lang="en-IN" sz="2000" baseline="30000" dirty="0" smtClean="0"/>
              <a:t>o</a:t>
            </a:r>
            <a:r>
              <a:rPr lang="en-IN" sz="2000" dirty="0" smtClean="0"/>
              <a:t>E; 15</a:t>
            </a:r>
            <a:r>
              <a:rPr lang="en-IN" sz="2000" baseline="30000" dirty="0" smtClean="0"/>
              <a:t>o</a:t>
            </a:r>
            <a:r>
              <a:rPr lang="en-IN" sz="2000" dirty="0" smtClean="0"/>
              <a:t>N-25</a:t>
            </a:r>
            <a:r>
              <a:rPr lang="en-IN" sz="2000" baseline="30000" dirty="0" smtClean="0"/>
              <a:t>o</a:t>
            </a:r>
            <a:r>
              <a:rPr lang="en-IN" sz="2000" dirty="0" smtClean="0"/>
              <a:t>N], (b) Bay of Bengal [88</a:t>
            </a:r>
            <a:r>
              <a:rPr lang="en-IN" sz="2000" baseline="30000" dirty="0" smtClean="0"/>
              <a:t>o</a:t>
            </a:r>
            <a:r>
              <a:rPr lang="en-IN" sz="2000" dirty="0" smtClean="0"/>
              <a:t>E-95</a:t>
            </a:r>
            <a:r>
              <a:rPr lang="en-IN" sz="2000" baseline="30000" dirty="0" smtClean="0"/>
              <a:t>o</a:t>
            </a:r>
            <a:r>
              <a:rPr lang="en-IN" sz="2000" dirty="0" smtClean="0"/>
              <a:t>E; 13</a:t>
            </a:r>
            <a:r>
              <a:rPr lang="en-IN" sz="2000" baseline="30000" dirty="0" smtClean="0"/>
              <a:t>o</a:t>
            </a:r>
            <a:r>
              <a:rPr lang="en-IN" sz="2000" dirty="0" smtClean="0"/>
              <a:t>N-20</a:t>
            </a:r>
            <a:r>
              <a:rPr lang="en-IN" sz="2000" baseline="30000" dirty="0" smtClean="0"/>
              <a:t>o</a:t>
            </a:r>
            <a:r>
              <a:rPr lang="en-IN" sz="2000" dirty="0" smtClean="0"/>
              <a:t>N], (c) Arabian Sea [70</a:t>
            </a:r>
            <a:r>
              <a:rPr lang="en-IN" sz="2000" baseline="30000" dirty="0" smtClean="0"/>
              <a:t>o</a:t>
            </a:r>
            <a:r>
              <a:rPr lang="en-IN" sz="2000" dirty="0" smtClean="0"/>
              <a:t>E-75</a:t>
            </a:r>
            <a:r>
              <a:rPr lang="en-IN" sz="2000" baseline="30000" dirty="0" smtClean="0"/>
              <a:t>o</a:t>
            </a:r>
            <a:r>
              <a:rPr lang="en-IN" sz="2000" dirty="0" smtClean="0"/>
              <a:t>E; 10</a:t>
            </a:r>
            <a:r>
              <a:rPr lang="en-IN" sz="2000" baseline="30000" dirty="0" smtClean="0"/>
              <a:t>o</a:t>
            </a:r>
            <a:r>
              <a:rPr lang="en-IN" sz="2000" dirty="0" smtClean="0"/>
              <a:t>N-15</a:t>
            </a:r>
            <a:r>
              <a:rPr lang="en-IN" sz="2000" baseline="30000" dirty="0" smtClean="0"/>
              <a:t>o</a:t>
            </a:r>
            <a:r>
              <a:rPr lang="en-IN" sz="2000" dirty="0" smtClean="0"/>
              <a:t>N] and (d) Equatorial Indian Ocean [89</a:t>
            </a:r>
            <a:r>
              <a:rPr lang="en-IN" sz="2000" baseline="30000" dirty="0" smtClean="0"/>
              <a:t>o</a:t>
            </a:r>
            <a:r>
              <a:rPr lang="en-IN" sz="2000" dirty="0" smtClean="0"/>
              <a:t>E-96</a:t>
            </a:r>
            <a:r>
              <a:rPr lang="en-IN" sz="2000" baseline="30000" dirty="0" smtClean="0"/>
              <a:t>o</a:t>
            </a:r>
            <a:r>
              <a:rPr lang="en-IN" sz="2000" dirty="0" smtClean="0"/>
              <a:t>E; 6</a:t>
            </a:r>
            <a:r>
              <a:rPr lang="en-IN" sz="2000" baseline="30000" dirty="0" smtClean="0"/>
              <a:t>o</a:t>
            </a:r>
            <a:r>
              <a:rPr lang="en-IN" sz="2000" dirty="0" smtClean="0"/>
              <a:t>S-1</a:t>
            </a:r>
            <a:r>
              <a:rPr lang="en-IN" sz="2000" baseline="30000" dirty="0" smtClean="0"/>
              <a:t>o</a:t>
            </a:r>
            <a:r>
              <a:rPr lang="en-IN" sz="2000" dirty="0" smtClean="0"/>
              <a:t>S] </a:t>
            </a:r>
            <a:endParaRPr lang="en-IN" sz="20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Friday, 05 December 2014</a:t>
            </a:r>
            <a:endParaRPr lang="en-IN" dirty="0"/>
          </a:p>
        </p:txBody>
      </p:sp>
      <p:sp>
        <p:nvSpPr>
          <p:cNvPr id="4" name="Slide Number Placeholder 3"/>
          <p:cNvSpPr>
            <a:spLocks noGrp="1"/>
          </p:cNvSpPr>
          <p:nvPr>
            <p:ph type="sldNum" sz="quarter" idx="12"/>
          </p:nvPr>
        </p:nvSpPr>
        <p:spPr/>
        <p:txBody>
          <a:bodyPr/>
          <a:lstStyle/>
          <a:p>
            <a:fld id="{4A636A74-8C4D-4806-88E8-45F2A2D42B3B}" type="slidenum">
              <a:rPr lang="en-IN" smtClean="0"/>
              <a:pPr/>
              <a:t>65</a:t>
            </a:fld>
            <a:endParaRPr lang="en-IN" dirty="0"/>
          </a:p>
        </p:txBody>
      </p:sp>
      <p:pic>
        <p:nvPicPr>
          <p:cNvPr id="5" name="Picture 2" descr="F:\spcfs-664\syn-iso-var.eps"/>
          <p:cNvPicPr>
            <a:picLocks noChangeAspect="1" noChangeArrowheads="1"/>
          </p:cNvPicPr>
          <p:nvPr/>
        </p:nvPicPr>
        <p:blipFill>
          <a:blip r:embed="rId2" cstate="print"/>
          <a:srcRect/>
          <a:stretch>
            <a:fillRect/>
          </a:stretch>
        </p:blipFill>
        <p:spPr bwMode="auto">
          <a:xfrm rot="5400000">
            <a:off x="2193925" y="-841375"/>
            <a:ext cx="4756150" cy="8540750"/>
          </a:xfrm>
          <a:prstGeom prst="rect">
            <a:avLst/>
          </a:prstGeom>
          <a:noFill/>
          <a:ln w="9525">
            <a:noFill/>
            <a:miter lim="800000"/>
            <a:headEnd/>
            <a:tailEnd/>
          </a:ln>
        </p:spPr>
      </p:pic>
      <p:sp>
        <p:nvSpPr>
          <p:cNvPr id="6" name="TextBox 2"/>
          <p:cNvSpPr txBox="1">
            <a:spLocks noChangeArrowheads="1"/>
          </p:cNvSpPr>
          <p:nvPr/>
        </p:nvSpPr>
        <p:spPr bwMode="auto">
          <a:xfrm>
            <a:off x="2339775" y="228600"/>
            <a:ext cx="4464451" cy="369314"/>
          </a:xfrm>
          <a:prstGeom prst="rect">
            <a:avLst/>
          </a:prstGeom>
          <a:solidFill>
            <a:srgbClr val="FFFF00"/>
          </a:solidFill>
          <a:ln w="9525">
            <a:noFill/>
            <a:miter lim="800000"/>
            <a:headEnd/>
            <a:tailEnd/>
          </a:ln>
        </p:spPr>
        <p:txBody>
          <a:bodyPr wrap="none" lIns="91420" tIns="45711" rIns="91420" bIns="45711">
            <a:spAutoFit/>
          </a:bodyPr>
          <a:lstStyle/>
          <a:p>
            <a:pPr algn="ctr"/>
            <a:r>
              <a:rPr lang="en-US">
                <a:latin typeface="Arial Black" pitchFamily="34" charset="0"/>
              </a:rPr>
              <a:t>Ratio of Synoptic to ISO variance.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Friday </a:t>
            </a:r>
            <a:r>
              <a:rPr lang="en-US" smtClean="0"/>
              <a:t>05 December </a:t>
            </a:r>
            <a:r>
              <a:rPr lang="en-US" dirty="0" smtClean="0"/>
              <a:t>2014</a:t>
            </a:r>
            <a:endParaRPr lang="en-IN" dirty="0"/>
          </a:p>
        </p:txBody>
      </p:sp>
      <p:sp>
        <p:nvSpPr>
          <p:cNvPr id="3" name="Footer Placeholder 2"/>
          <p:cNvSpPr>
            <a:spLocks noGrp="1"/>
          </p:cNvSpPr>
          <p:nvPr>
            <p:ph type="ftr" sz="quarter" idx="11"/>
          </p:nvPr>
        </p:nvSpPr>
        <p:spPr/>
        <p:txBody>
          <a:bodyPr/>
          <a:lstStyle/>
          <a:p>
            <a:r>
              <a:rPr lang="en-US" dirty="0" smtClean="0"/>
              <a:t>IIT, Bombay</a:t>
            </a:r>
            <a:endParaRPr lang="en-IN" dirty="0"/>
          </a:p>
        </p:txBody>
      </p:sp>
      <p:sp>
        <p:nvSpPr>
          <p:cNvPr id="4" name="Slide Number Placeholder 3"/>
          <p:cNvSpPr>
            <a:spLocks noGrp="1"/>
          </p:cNvSpPr>
          <p:nvPr>
            <p:ph type="sldNum" sz="quarter" idx="12"/>
          </p:nvPr>
        </p:nvSpPr>
        <p:spPr/>
        <p:txBody>
          <a:bodyPr/>
          <a:lstStyle/>
          <a:p>
            <a:fld id="{4A636A74-8C4D-4806-88E8-45F2A2D42B3B}" type="slidenum">
              <a:rPr lang="en-IN" smtClean="0"/>
              <a:pPr/>
              <a:t>66</a:t>
            </a:fld>
            <a:endParaRPr lang="en-IN" dirty="0"/>
          </a:p>
        </p:txBody>
      </p:sp>
      <p:sp>
        <p:nvSpPr>
          <p:cNvPr id="5" name="TextBox 2"/>
          <p:cNvSpPr txBox="1">
            <a:spLocks noChangeArrowheads="1"/>
          </p:cNvSpPr>
          <p:nvPr/>
        </p:nvSpPr>
        <p:spPr bwMode="auto">
          <a:xfrm>
            <a:off x="1823739" y="228600"/>
            <a:ext cx="5496529" cy="369314"/>
          </a:xfrm>
          <a:prstGeom prst="rect">
            <a:avLst/>
          </a:prstGeom>
          <a:solidFill>
            <a:srgbClr val="FFFF00"/>
          </a:solidFill>
          <a:ln w="9525">
            <a:noFill/>
            <a:miter lim="800000"/>
            <a:headEnd/>
            <a:tailEnd/>
          </a:ln>
        </p:spPr>
        <p:txBody>
          <a:bodyPr wrap="none" lIns="91420" tIns="45711" rIns="91420" bIns="45711">
            <a:spAutoFit/>
          </a:bodyPr>
          <a:lstStyle/>
          <a:p>
            <a:pPr algn="ctr"/>
            <a:r>
              <a:rPr lang="en-US">
                <a:latin typeface="Arial Black" pitchFamily="34" charset="0"/>
              </a:rPr>
              <a:t>MJO simulation: Wheeler-Kiladis Diagram </a:t>
            </a:r>
          </a:p>
        </p:txBody>
      </p:sp>
      <p:grpSp>
        <p:nvGrpSpPr>
          <p:cNvPr id="6" name="Group 10"/>
          <p:cNvGrpSpPr>
            <a:grpSpLocks/>
          </p:cNvGrpSpPr>
          <p:nvPr/>
        </p:nvGrpSpPr>
        <p:grpSpPr bwMode="auto">
          <a:xfrm>
            <a:off x="152400" y="685802"/>
            <a:ext cx="8839200" cy="5715000"/>
            <a:chOff x="0" y="1143000"/>
            <a:chExt cx="8839200" cy="5715000"/>
          </a:xfrm>
        </p:grpSpPr>
        <p:pic>
          <p:nvPicPr>
            <p:cNvPr id="7" name="Picture 6" descr="Fig3.Asym.SP-CFS_olr.eps"/>
            <p:cNvPicPr>
              <a:picLocks noChangeAspect="1"/>
            </p:cNvPicPr>
            <p:nvPr/>
          </p:nvPicPr>
          <p:blipFill>
            <a:blip r:embed="rId2" cstate="print"/>
            <a:srcRect r="14285"/>
            <a:stretch>
              <a:fillRect/>
            </a:stretch>
          </p:blipFill>
          <p:spPr bwMode="auto">
            <a:xfrm>
              <a:off x="0" y="4094620"/>
              <a:ext cx="2743200" cy="2763380"/>
            </a:xfrm>
            <a:prstGeom prst="rect">
              <a:avLst/>
            </a:prstGeom>
            <a:noFill/>
            <a:ln w="9525">
              <a:noFill/>
              <a:miter lim="800000"/>
              <a:headEnd/>
              <a:tailEnd/>
            </a:ln>
          </p:spPr>
        </p:pic>
        <p:pic>
          <p:nvPicPr>
            <p:cNvPr id="8" name="Picture 5" descr="Fig3.Asym.NOAA_olr.eps"/>
            <p:cNvPicPr>
              <a:picLocks noChangeAspect="1"/>
            </p:cNvPicPr>
            <p:nvPr/>
          </p:nvPicPr>
          <p:blipFill>
            <a:blip r:embed="rId3" cstate="print"/>
            <a:srcRect r="14285"/>
            <a:stretch>
              <a:fillRect/>
            </a:stretch>
          </p:blipFill>
          <p:spPr bwMode="auto">
            <a:xfrm>
              <a:off x="2819400" y="4094620"/>
              <a:ext cx="2743200" cy="2763380"/>
            </a:xfrm>
            <a:prstGeom prst="rect">
              <a:avLst/>
            </a:prstGeom>
            <a:noFill/>
            <a:ln w="9525">
              <a:noFill/>
              <a:miter lim="800000"/>
              <a:headEnd/>
              <a:tailEnd/>
            </a:ln>
          </p:spPr>
        </p:pic>
        <p:pic>
          <p:nvPicPr>
            <p:cNvPr id="9" name="Picture 4" descr="Fig3.Asym.CFSv2_olr.eps"/>
            <p:cNvPicPr>
              <a:picLocks noChangeAspect="1"/>
            </p:cNvPicPr>
            <p:nvPr/>
          </p:nvPicPr>
          <p:blipFill>
            <a:blip r:embed="rId4" cstate="print"/>
            <a:srcRect/>
            <a:stretch>
              <a:fillRect/>
            </a:stretch>
          </p:blipFill>
          <p:spPr bwMode="auto">
            <a:xfrm>
              <a:off x="5638800" y="4094620"/>
              <a:ext cx="3200400" cy="2763380"/>
            </a:xfrm>
            <a:prstGeom prst="rect">
              <a:avLst/>
            </a:prstGeom>
            <a:noFill/>
            <a:ln w="9525">
              <a:noFill/>
              <a:miter lim="800000"/>
              <a:headEnd/>
              <a:tailEnd/>
            </a:ln>
          </p:spPr>
        </p:pic>
        <p:pic>
          <p:nvPicPr>
            <p:cNvPr id="10" name="Picture 3" descr="Fig3.Sym.SP-CFS_olr.eps"/>
            <p:cNvPicPr>
              <a:picLocks noChangeAspect="1"/>
            </p:cNvPicPr>
            <p:nvPr/>
          </p:nvPicPr>
          <p:blipFill>
            <a:blip r:embed="rId5" cstate="print"/>
            <a:srcRect r="14285"/>
            <a:stretch>
              <a:fillRect/>
            </a:stretch>
          </p:blipFill>
          <p:spPr bwMode="auto">
            <a:xfrm>
              <a:off x="0" y="1143000"/>
              <a:ext cx="2743200" cy="2763380"/>
            </a:xfrm>
            <a:prstGeom prst="rect">
              <a:avLst/>
            </a:prstGeom>
            <a:noFill/>
            <a:ln w="9525">
              <a:noFill/>
              <a:miter lim="800000"/>
              <a:headEnd/>
              <a:tailEnd/>
            </a:ln>
          </p:spPr>
        </p:pic>
        <p:pic>
          <p:nvPicPr>
            <p:cNvPr id="11" name="Picture 8" descr="Fig3.Sym.NOAA_olr.eps"/>
            <p:cNvPicPr>
              <a:picLocks noChangeAspect="1"/>
            </p:cNvPicPr>
            <p:nvPr/>
          </p:nvPicPr>
          <p:blipFill>
            <a:blip r:embed="rId6" cstate="print"/>
            <a:srcRect r="14285"/>
            <a:stretch>
              <a:fillRect/>
            </a:stretch>
          </p:blipFill>
          <p:spPr bwMode="auto">
            <a:xfrm>
              <a:off x="2819400" y="1143000"/>
              <a:ext cx="2743200" cy="2763380"/>
            </a:xfrm>
            <a:prstGeom prst="rect">
              <a:avLst/>
            </a:prstGeom>
            <a:noFill/>
            <a:ln w="9525">
              <a:noFill/>
              <a:miter lim="800000"/>
              <a:headEnd/>
              <a:tailEnd/>
            </a:ln>
          </p:spPr>
        </p:pic>
        <p:pic>
          <p:nvPicPr>
            <p:cNvPr id="12" name="Picture 7" descr="Fig3.Sym.CFSv2_olr.eps"/>
            <p:cNvPicPr>
              <a:picLocks noChangeAspect="1"/>
            </p:cNvPicPr>
            <p:nvPr/>
          </p:nvPicPr>
          <p:blipFill>
            <a:blip r:embed="rId7" cstate="print"/>
            <a:srcRect/>
            <a:stretch>
              <a:fillRect/>
            </a:stretch>
          </p:blipFill>
          <p:spPr bwMode="auto">
            <a:xfrm>
              <a:off x="5638800" y="1143000"/>
              <a:ext cx="3200400" cy="276338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11.jpg"/>
          <p:cNvPicPr>
            <a:picLocks noChangeAspect="1"/>
          </p:cNvPicPr>
          <p:nvPr/>
        </p:nvPicPr>
        <p:blipFill>
          <a:blip r:embed="rId2" cstate="print"/>
          <a:stretch>
            <a:fillRect/>
          </a:stretch>
        </p:blipFill>
        <p:spPr>
          <a:xfrm>
            <a:off x="964122" y="0"/>
            <a:ext cx="7215756" cy="685800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2" name="Picture 2"/>
          <p:cNvPicPr>
            <a:picLocks noChangeAspect="1" noChangeArrowheads="1"/>
          </p:cNvPicPr>
          <p:nvPr/>
        </p:nvPicPr>
        <p:blipFill>
          <a:blip r:embed="rId2" cstate="print"/>
          <a:srcRect/>
          <a:stretch>
            <a:fillRect/>
          </a:stretch>
        </p:blipFill>
        <p:spPr bwMode="auto">
          <a:xfrm>
            <a:off x="1" y="838200"/>
            <a:ext cx="9144000" cy="3632670"/>
          </a:xfrm>
          <a:prstGeom prst="rect">
            <a:avLst/>
          </a:prstGeom>
          <a:noFill/>
          <a:ln w="9525">
            <a:noFill/>
            <a:miter lim="800000"/>
            <a:headEnd/>
            <a:tailEnd/>
          </a:ln>
        </p:spPr>
      </p:pic>
      <p:sp>
        <p:nvSpPr>
          <p:cNvPr id="3" name="Rectangle 2"/>
          <p:cNvSpPr/>
          <p:nvPr/>
        </p:nvSpPr>
        <p:spPr>
          <a:xfrm>
            <a:off x="0" y="4217075"/>
            <a:ext cx="8686800" cy="1600438"/>
          </a:xfrm>
          <a:prstGeom prst="rect">
            <a:avLst/>
          </a:prstGeom>
        </p:spPr>
        <p:txBody>
          <a:bodyPr wrap="square">
            <a:spAutoFit/>
          </a:bodyPr>
          <a:lstStyle/>
          <a:p>
            <a:endParaRPr lang="en-IN" dirty="0" smtClean="0"/>
          </a:p>
          <a:p>
            <a:pPr algn="just"/>
            <a:r>
              <a:rPr lang="en-IN" dirty="0" smtClean="0"/>
              <a:t> </a:t>
            </a:r>
            <a:r>
              <a:rPr lang="en-IN" sz="2000" dirty="0" smtClean="0"/>
              <a:t>Probability density function (PDF) computed for each grid point over the entire tropics (30</a:t>
            </a:r>
            <a:r>
              <a:rPr lang="en-IN" sz="2000" baseline="30000" dirty="0" smtClean="0"/>
              <a:t>o</a:t>
            </a:r>
            <a:r>
              <a:rPr lang="en-IN" sz="2000" dirty="0" smtClean="0"/>
              <a:t>S to 30</a:t>
            </a:r>
            <a:r>
              <a:rPr lang="en-IN" sz="2000" baseline="30000" dirty="0" smtClean="0"/>
              <a:t>o</a:t>
            </a:r>
            <a:r>
              <a:rPr lang="en-IN" sz="2000" dirty="0" smtClean="0"/>
              <a:t>N) for </a:t>
            </a:r>
            <a:r>
              <a:rPr lang="en-IN" sz="2000" dirty="0" err="1" smtClean="0"/>
              <a:t>climatological</a:t>
            </a:r>
            <a:r>
              <a:rPr lang="en-IN" sz="2000" dirty="0" smtClean="0"/>
              <a:t> rainfall (mm day</a:t>
            </a:r>
            <a:r>
              <a:rPr lang="en-IN" sz="2000" baseline="30000" dirty="0" smtClean="0"/>
              <a:t>-1</a:t>
            </a:r>
            <a:r>
              <a:rPr lang="en-IN" sz="2000" dirty="0" smtClean="0"/>
              <a:t>) and OLR (Wm</a:t>
            </a:r>
            <a:r>
              <a:rPr lang="en-IN" sz="2000" baseline="30000" dirty="0" smtClean="0"/>
              <a:t>-2</a:t>
            </a:r>
            <a:r>
              <a:rPr lang="en-IN" sz="2000" dirty="0" smtClean="0"/>
              <a:t>) for the boreal summer (JJAS) for (a) Observation (TRMM rainfall and NOAA OLR), (b) SP-CFS and (c) CFSv2.</a:t>
            </a:r>
            <a:endParaRPr lang="en-IN" sz="20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p:cNvPicPr>
            <a:picLocks noChangeAspect="1" noChangeArrowheads="1"/>
          </p:cNvPicPr>
          <p:nvPr/>
        </p:nvPicPr>
        <p:blipFill>
          <a:blip r:embed="rId2" cstate="print"/>
          <a:srcRect/>
          <a:stretch>
            <a:fillRect/>
          </a:stretch>
        </p:blipFill>
        <p:spPr bwMode="auto">
          <a:xfrm>
            <a:off x="842347" y="0"/>
            <a:ext cx="5329853" cy="68398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914400"/>
            <a:ext cx="2514600" cy="2585323"/>
          </a:xfrm>
          <a:prstGeom prst="rect">
            <a:avLst/>
          </a:prstGeom>
        </p:spPr>
        <p:txBody>
          <a:bodyPr wrap="square">
            <a:spAutoFit/>
          </a:bodyPr>
          <a:lstStyle/>
          <a:p>
            <a:r>
              <a:rPr lang="en-IN" dirty="0" smtClean="0">
                <a:latin typeface="Comic Sans MS" pitchFamily="66" charset="0"/>
              </a:rPr>
              <a:t>REVOLUTIONIZING CLIMATE MODELING with PROJECT ATHENA:A Multi-Institutional, International Collaboration </a:t>
            </a:r>
          </a:p>
          <a:p>
            <a:r>
              <a:rPr lang="en-IN" dirty="0" smtClean="0">
                <a:latin typeface="Comic Sans MS" pitchFamily="66" charset="0"/>
              </a:rPr>
              <a:t>by </a:t>
            </a:r>
            <a:r>
              <a:rPr lang="en-IN" dirty="0" err="1" smtClean="0">
                <a:solidFill>
                  <a:srgbClr val="0000FF"/>
                </a:solidFill>
                <a:latin typeface="Comic Sans MS" pitchFamily="66" charset="0"/>
              </a:rPr>
              <a:t>Kinter</a:t>
            </a:r>
            <a:r>
              <a:rPr lang="en-IN" dirty="0" smtClean="0">
                <a:solidFill>
                  <a:srgbClr val="0000FF"/>
                </a:solidFill>
                <a:latin typeface="Comic Sans MS" pitchFamily="66" charset="0"/>
              </a:rPr>
              <a:t> et al. BAMS, 2013</a:t>
            </a:r>
            <a:endParaRPr lang="en-IN" dirty="0">
              <a:solidFill>
                <a:srgbClr val="0000FF"/>
              </a:solidFill>
              <a:latin typeface="Comic Sans MS" pitchFamily="66" charset="0"/>
            </a:endParaRPr>
          </a:p>
        </p:txBody>
      </p:sp>
      <p:pic>
        <p:nvPicPr>
          <p:cNvPr id="240642" name="Picture 2"/>
          <p:cNvPicPr>
            <a:picLocks noChangeAspect="1" noChangeArrowheads="1"/>
          </p:cNvPicPr>
          <p:nvPr/>
        </p:nvPicPr>
        <p:blipFill>
          <a:blip r:embed="rId2" cstate="print"/>
          <a:srcRect/>
          <a:stretch>
            <a:fillRect/>
          </a:stretch>
        </p:blipFill>
        <p:spPr bwMode="auto">
          <a:xfrm>
            <a:off x="3402798" y="1"/>
            <a:ext cx="554503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p:cNvPicPr>
            <a:picLocks noChangeAspect="1" noChangeArrowheads="1"/>
          </p:cNvPicPr>
          <p:nvPr/>
        </p:nvPicPr>
        <p:blipFill>
          <a:blip r:embed="rId2" cstate="print"/>
          <a:srcRect/>
          <a:stretch>
            <a:fillRect/>
          </a:stretch>
        </p:blipFill>
        <p:spPr bwMode="auto">
          <a:xfrm>
            <a:off x="1905000" y="454860"/>
            <a:ext cx="5410200" cy="60332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914401" y="762001"/>
            <a:ext cx="7010400" cy="4220922"/>
          </a:xfrm>
          <a:prstGeom prst="rect">
            <a:avLst/>
          </a:prstGeom>
          <a:noFill/>
          <a:ln w="9525">
            <a:noFill/>
            <a:miter lim="800000"/>
            <a:headEnd/>
            <a:tailEnd/>
          </a:ln>
        </p:spPr>
      </p:pic>
      <p:sp>
        <p:nvSpPr>
          <p:cNvPr id="3" name="TextBox 2"/>
          <p:cNvSpPr txBox="1"/>
          <p:nvPr/>
        </p:nvSpPr>
        <p:spPr>
          <a:xfrm>
            <a:off x="4495800" y="5486400"/>
            <a:ext cx="4114800" cy="369332"/>
          </a:xfrm>
          <a:prstGeom prst="rect">
            <a:avLst/>
          </a:prstGeom>
          <a:noFill/>
        </p:spPr>
        <p:txBody>
          <a:bodyPr wrap="square" lIns="91430" tIns="45715" rIns="91430" bIns="45715" rtlCol="0">
            <a:spAutoFit/>
          </a:bodyPr>
          <a:lstStyle/>
          <a:p>
            <a:r>
              <a:rPr lang="en-US" dirty="0" smtClean="0"/>
              <a:t>Arakawa and Wu, 2014</a:t>
            </a:r>
            <a:endParaRPr lang="en-IN"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0"/>
            <a:ext cx="2667000" cy="461665"/>
          </a:xfrm>
          <a:prstGeom prst="rect">
            <a:avLst/>
          </a:prstGeom>
          <a:noFill/>
        </p:spPr>
        <p:txBody>
          <a:bodyPr wrap="square" rtlCol="0">
            <a:spAutoFit/>
          </a:bodyPr>
          <a:lstStyle/>
          <a:p>
            <a:r>
              <a:rPr lang="en-US" sz="2400" dirty="0" smtClean="0">
                <a:latin typeface="Comic Sans MS" pitchFamily="66" charset="0"/>
              </a:rPr>
              <a:t>Summary</a:t>
            </a:r>
            <a:endParaRPr lang="en-IN" sz="2400" dirty="0">
              <a:latin typeface="Comic Sans MS" pitchFamily="66" charset="0"/>
            </a:endParaRPr>
          </a:p>
        </p:txBody>
      </p:sp>
      <p:sp>
        <p:nvSpPr>
          <p:cNvPr id="3" name="TextBox 2"/>
          <p:cNvSpPr txBox="1"/>
          <p:nvPr/>
        </p:nvSpPr>
        <p:spPr>
          <a:xfrm>
            <a:off x="457200" y="1676400"/>
            <a:ext cx="7315200" cy="3139321"/>
          </a:xfrm>
          <a:prstGeom prst="rect">
            <a:avLst/>
          </a:prstGeom>
          <a:noFill/>
        </p:spPr>
        <p:txBody>
          <a:bodyPr wrap="square" rtlCol="0">
            <a:spAutoFit/>
          </a:bodyPr>
          <a:lstStyle/>
          <a:p>
            <a:pPr>
              <a:buFont typeface="Arial" pitchFamily="34" charset="0"/>
              <a:buChar char="•"/>
            </a:pPr>
            <a:r>
              <a:rPr lang="en-US" dirty="0" smtClean="0"/>
              <a:t> Revised SAS (enhanced deep convection) help improve some of the systematic biases from diurnal </a:t>
            </a:r>
            <a:r>
              <a:rPr lang="en-US" dirty="0" err="1" smtClean="0"/>
              <a:t>pdf</a:t>
            </a:r>
            <a:r>
              <a:rPr lang="en-US" dirty="0" smtClean="0"/>
              <a:t>, daily and seasonal rain.</a:t>
            </a:r>
          </a:p>
          <a:p>
            <a:pPr>
              <a:buFont typeface="Arial" pitchFamily="34" charset="0"/>
              <a:buChar char="•"/>
            </a:pPr>
            <a:endParaRPr lang="en-US" dirty="0" smtClean="0"/>
          </a:p>
          <a:p>
            <a:pPr>
              <a:buFont typeface="Arial" pitchFamily="34" charset="0"/>
              <a:buChar char="•"/>
            </a:pPr>
            <a:r>
              <a:rPr lang="en-US" dirty="0" smtClean="0"/>
              <a:t>It also improves the convective cycle and high cloud diurnal variation</a:t>
            </a:r>
          </a:p>
          <a:p>
            <a:pPr>
              <a:buFont typeface="Arial" pitchFamily="34" charset="0"/>
              <a:buChar char="•"/>
            </a:pPr>
            <a:endParaRPr lang="en-US" dirty="0" smtClean="0"/>
          </a:p>
          <a:p>
            <a:pPr>
              <a:buFont typeface="Arial" pitchFamily="34" charset="0"/>
              <a:buChar char="•"/>
            </a:pPr>
            <a:r>
              <a:rPr lang="en-US" dirty="0" smtClean="0"/>
              <a:t> Sub-grid scale convection (such as </a:t>
            </a:r>
            <a:r>
              <a:rPr lang="en-US" dirty="0" err="1" smtClean="0"/>
              <a:t>RevSAS</a:t>
            </a:r>
            <a:r>
              <a:rPr lang="en-US" dirty="0" smtClean="0"/>
              <a:t>) alone is not able to resolve biases such as cooler troposphere.</a:t>
            </a:r>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r>
              <a:rPr lang="en-US" dirty="0" err="1" smtClean="0"/>
              <a:t>Superparameterization</a:t>
            </a:r>
            <a:r>
              <a:rPr lang="en-US" dirty="0" smtClean="0"/>
              <a:t> coupled with radiation is able to improve the biases such as cold </a:t>
            </a:r>
            <a:r>
              <a:rPr lang="en-US" dirty="0" err="1" smtClean="0"/>
              <a:t>tropospheric</a:t>
            </a:r>
            <a:r>
              <a:rPr lang="en-US" dirty="0" smtClean="0"/>
              <a:t> temperature, moist instability.</a:t>
            </a:r>
            <a:endParaRPr lang="en-IN"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3048000"/>
            <a:ext cx="6324600" cy="923330"/>
          </a:xfrm>
          <a:prstGeom prst="rect">
            <a:avLst/>
          </a:prstGeom>
          <a:noFill/>
        </p:spPr>
        <p:txBody>
          <a:bodyPr wrap="square" rtlCol="0">
            <a:spAutoFit/>
          </a:bodyPr>
          <a:lstStyle/>
          <a:p>
            <a:r>
              <a:rPr lang="en-US" sz="5400" dirty="0" smtClean="0">
                <a:latin typeface="Comic Sans MS" pitchFamily="66" charset="0"/>
              </a:rPr>
              <a:t>Thank you</a:t>
            </a:r>
            <a:endParaRPr lang="en-IN" sz="5400" dirty="0">
              <a:latin typeface="Comic Sans MS"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itten\Documents\COLA\work\ATHENA\server\201007\clim.prcp.jja.high.png"/>
          <p:cNvPicPr>
            <a:picLocks noChangeArrowheads="1"/>
          </p:cNvPicPr>
          <p:nvPr/>
        </p:nvPicPr>
        <p:blipFill>
          <a:blip r:embed="rId3" cstate="print"/>
          <a:srcRect r="5624"/>
          <a:stretch>
            <a:fillRect/>
          </a:stretch>
        </p:blipFill>
        <p:spPr bwMode="auto">
          <a:xfrm>
            <a:off x="1463675" y="925513"/>
            <a:ext cx="6442075" cy="5780087"/>
          </a:xfrm>
          <a:prstGeom prst="rect">
            <a:avLst/>
          </a:prstGeom>
          <a:noFill/>
          <a:ln w="9525">
            <a:noFill/>
            <a:miter lim="800000"/>
            <a:headEnd/>
            <a:tailEnd/>
          </a:ln>
        </p:spPr>
      </p:pic>
      <p:sp>
        <p:nvSpPr>
          <p:cNvPr id="3075" name="TextBox 2"/>
          <p:cNvSpPr txBox="1">
            <a:spLocks noChangeArrowheads="1"/>
          </p:cNvSpPr>
          <p:nvPr/>
        </p:nvSpPr>
        <p:spPr bwMode="auto">
          <a:xfrm>
            <a:off x="0" y="147638"/>
            <a:ext cx="9144000" cy="461962"/>
          </a:xfrm>
          <a:prstGeom prst="rect">
            <a:avLst/>
          </a:prstGeom>
          <a:noFill/>
          <a:ln w="9525">
            <a:noFill/>
            <a:miter lim="800000"/>
            <a:headEnd/>
            <a:tailEnd/>
          </a:ln>
        </p:spPr>
        <p:txBody>
          <a:bodyPr>
            <a:spAutoFit/>
          </a:bodyPr>
          <a:lstStyle/>
          <a:p>
            <a:pPr algn="ctr"/>
            <a:r>
              <a:rPr lang="en-US" sz="2400" b="1">
                <a:latin typeface="Century Gothic" pitchFamily="34" charset="0"/>
              </a:rPr>
              <a:t>Climatology of JJA Precipitation</a:t>
            </a:r>
          </a:p>
        </p:txBody>
      </p:sp>
      <p:sp>
        <p:nvSpPr>
          <p:cNvPr id="3078" name="TextBox 14"/>
          <p:cNvSpPr txBox="1">
            <a:spLocks noChangeArrowheads="1"/>
          </p:cNvSpPr>
          <p:nvPr/>
        </p:nvSpPr>
        <p:spPr bwMode="auto">
          <a:xfrm>
            <a:off x="7772400" y="1447800"/>
            <a:ext cx="1219200" cy="523875"/>
          </a:xfrm>
          <a:prstGeom prst="rect">
            <a:avLst/>
          </a:prstGeom>
          <a:noFill/>
          <a:ln w="9525">
            <a:noFill/>
            <a:miter lim="800000"/>
            <a:headEnd/>
            <a:tailEnd/>
          </a:ln>
        </p:spPr>
        <p:txBody>
          <a:bodyPr>
            <a:spAutoFit/>
          </a:bodyPr>
          <a:lstStyle/>
          <a:p>
            <a:pPr algn="ctr"/>
            <a:r>
              <a:rPr lang="en-US" sz="1400" b="1"/>
              <a:t>IFS T1279</a:t>
            </a:r>
          </a:p>
          <a:p>
            <a:pPr algn="ctr"/>
            <a:r>
              <a:rPr lang="en-US" sz="1400" b="1"/>
              <a:t>15 km</a:t>
            </a:r>
          </a:p>
        </p:txBody>
      </p:sp>
      <p:sp>
        <p:nvSpPr>
          <p:cNvPr id="3079" name="TextBox 15"/>
          <p:cNvSpPr txBox="1">
            <a:spLocks noChangeArrowheads="1"/>
          </p:cNvSpPr>
          <p:nvPr/>
        </p:nvSpPr>
        <p:spPr bwMode="auto">
          <a:xfrm>
            <a:off x="7772400" y="3362325"/>
            <a:ext cx="1219200" cy="523875"/>
          </a:xfrm>
          <a:prstGeom prst="rect">
            <a:avLst/>
          </a:prstGeom>
          <a:noFill/>
          <a:ln w="9525">
            <a:noFill/>
            <a:miter lim="800000"/>
            <a:headEnd/>
            <a:tailEnd/>
          </a:ln>
        </p:spPr>
        <p:txBody>
          <a:bodyPr>
            <a:spAutoFit/>
          </a:bodyPr>
          <a:lstStyle/>
          <a:p>
            <a:pPr algn="ctr"/>
            <a:r>
              <a:rPr lang="en-US" sz="1400" b="1"/>
              <a:t>IFS T511</a:t>
            </a:r>
          </a:p>
          <a:p>
            <a:pPr algn="ctr"/>
            <a:r>
              <a:rPr lang="en-US" sz="1400" b="1"/>
              <a:t>39km</a:t>
            </a:r>
          </a:p>
        </p:txBody>
      </p:sp>
      <p:sp>
        <p:nvSpPr>
          <p:cNvPr id="3080" name="TextBox 16"/>
          <p:cNvSpPr txBox="1">
            <a:spLocks noChangeArrowheads="1"/>
          </p:cNvSpPr>
          <p:nvPr/>
        </p:nvSpPr>
        <p:spPr bwMode="auto">
          <a:xfrm>
            <a:off x="7772400" y="5191125"/>
            <a:ext cx="1219200" cy="523875"/>
          </a:xfrm>
          <a:prstGeom prst="rect">
            <a:avLst/>
          </a:prstGeom>
          <a:noFill/>
          <a:ln w="9525">
            <a:noFill/>
            <a:miter lim="800000"/>
            <a:headEnd/>
            <a:tailEnd/>
          </a:ln>
        </p:spPr>
        <p:txBody>
          <a:bodyPr>
            <a:spAutoFit/>
          </a:bodyPr>
          <a:lstStyle/>
          <a:p>
            <a:pPr algn="ctr"/>
            <a:r>
              <a:rPr lang="en-US" sz="1400" b="1"/>
              <a:t>IFS T159</a:t>
            </a:r>
          </a:p>
          <a:p>
            <a:pPr algn="ctr"/>
            <a:r>
              <a:rPr lang="en-US" sz="1400" b="1"/>
              <a:t>125 km</a:t>
            </a:r>
          </a:p>
        </p:txBody>
      </p:sp>
      <p:sp>
        <p:nvSpPr>
          <p:cNvPr id="3081" name="TextBox 17"/>
          <p:cNvSpPr txBox="1">
            <a:spLocks noChangeArrowheads="1"/>
          </p:cNvSpPr>
          <p:nvPr/>
        </p:nvSpPr>
        <p:spPr bwMode="auto">
          <a:xfrm>
            <a:off x="381000" y="1371600"/>
            <a:ext cx="1219200" cy="523875"/>
          </a:xfrm>
          <a:prstGeom prst="rect">
            <a:avLst/>
          </a:prstGeom>
          <a:noFill/>
          <a:ln w="9525">
            <a:noFill/>
            <a:miter lim="800000"/>
            <a:headEnd/>
            <a:tailEnd/>
          </a:ln>
        </p:spPr>
        <p:txBody>
          <a:bodyPr>
            <a:spAutoFit/>
          </a:bodyPr>
          <a:lstStyle/>
          <a:p>
            <a:pPr algn="ctr"/>
            <a:r>
              <a:rPr lang="en-US" sz="1400" b="1"/>
              <a:t>IFS T2047</a:t>
            </a:r>
          </a:p>
          <a:p>
            <a:pPr algn="ctr"/>
            <a:r>
              <a:rPr lang="en-US" sz="1400" b="1"/>
              <a:t>10 km</a:t>
            </a:r>
          </a:p>
        </p:txBody>
      </p:sp>
      <p:sp>
        <p:nvSpPr>
          <p:cNvPr id="3082" name="TextBox 18"/>
          <p:cNvSpPr txBox="1">
            <a:spLocks noChangeArrowheads="1"/>
          </p:cNvSpPr>
          <p:nvPr/>
        </p:nvSpPr>
        <p:spPr bwMode="auto">
          <a:xfrm>
            <a:off x="381000" y="3286125"/>
            <a:ext cx="1219200" cy="523875"/>
          </a:xfrm>
          <a:prstGeom prst="rect">
            <a:avLst/>
          </a:prstGeom>
          <a:noFill/>
          <a:ln w="9525">
            <a:noFill/>
            <a:miter lim="800000"/>
            <a:headEnd/>
            <a:tailEnd/>
          </a:ln>
        </p:spPr>
        <p:txBody>
          <a:bodyPr>
            <a:spAutoFit/>
          </a:bodyPr>
          <a:lstStyle/>
          <a:p>
            <a:pPr algn="ctr"/>
            <a:r>
              <a:rPr lang="en-US" sz="1400" b="1"/>
              <a:t>TRMM</a:t>
            </a:r>
          </a:p>
          <a:p>
            <a:pPr algn="ctr"/>
            <a:r>
              <a:rPr lang="en-US" sz="1400" b="1"/>
              <a:t>25km</a:t>
            </a:r>
          </a:p>
        </p:txBody>
      </p:sp>
      <p:sp>
        <p:nvSpPr>
          <p:cNvPr id="3083" name="TextBox 19"/>
          <p:cNvSpPr txBox="1">
            <a:spLocks noChangeArrowheads="1"/>
          </p:cNvSpPr>
          <p:nvPr/>
        </p:nvSpPr>
        <p:spPr bwMode="auto">
          <a:xfrm>
            <a:off x="381000" y="5114925"/>
            <a:ext cx="1219200" cy="523875"/>
          </a:xfrm>
          <a:prstGeom prst="rect">
            <a:avLst/>
          </a:prstGeom>
          <a:noFill/>
          <a:ln w="9525">
            <a:noFill/>
            <a:miter lim="800000"/>
            <a:headEnd/>
            <a:tailEnd/>
          </a:ln>
        </p:spPr>
        <p:txBody>
          <a:bodyPr>
            <a:spAutoFit/>
          </a:bodyPr>
          <a:lstStyle/>
          <a:p>
            <a:pPr algn="ctr"/>
            <a:r>
              <a:rPr lang="en-US" sz="1400" b="1"/>
              <a:t>NICAM</a:t>
            </a:r>
          </a:p>
          <a:p>
            <a:pPr algn="ctr"/>
            <a:r>
              <a:rPr lang="en-US" sz="1400" b="1"/>
              <a:t>7 km</a:t>
            </a:r>
          </a:p>
        </p:txBody>
      </p:sp>
      <p:sp>
        <p:nvSpPr>
          <p:cNvPr id="12" name="TextBox 11"/>
          <p:cNvSpPr txBox="1"/>
          <p:nvPr/>
        </p:nvSpPr>
        <p:spPr>
          <a:xfrm>
            <a:off x="152400" y="6400800"/>
            <a:ext cx="2667000" cy="323165"/>
          </a:xfrm>
          <a:prstGeom prst="rect">
            <a:avLst/>
          </a:prstGeom>
          <a:noFill/>
        </p:spPr>
        <p:txBody>
          <a:bodyPr wrap="square" rtlCol="0">
            <a:spAutoFit/>
          </a:bodyPr>
          <a:lstStyle/>
          <a:p>
            <a:r>
              <a:rPr lang="en-US" sz="1500" b="1" dirty="0" smtClean="0">
                <a:solidFill>
                  <a:srgbClr val="0000FF"/>
                </a:solidFill>
              </a:rPr>
              <a:t>Slide Courtesy: Emilia Jin, COLA</a:t>
            </a:r>
            <a:endParaRPr lang="en-IN" sz="1500" b="1" dirty="0">
              <a:solidFill>
                <a:srgbClr val="0000FF"/>
              </a:solidFill>
            </a:endParaRPr>
          </a:p>
        </p:txBody>
      </p:sp>
    </p:spTree>
    <p:extLst>
      <p:ext uri="{BB962C8B-B14F-4D97-AF65-F5344CB8AC3E}">
        <p14:creationId xmlns:p14="http://schemas.microsoft.com/office/powerpoint/2010/main" xmlns="" val="36406004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itten\Documents\COLA\work\ATHENA\server\201007\rms.prcp.jja.high.0109.png"/>
          <p:cNvPicPr>
            <a:picLocks noChangeArrowheads="1"/>
          </p:cNvPicPr>
          <p:nvPr/>
        </p:nvPicPr>
        <p:blipFill>
          <a:blip r:embed="rId3" cstate="print"/>
          <a:srcRect r="5624"/>
          <a:stretch>
            <a:fillRect/>
          </a:stretch>
        </p:blipFill>
        <p:spPr bwMode="auto">
          <a:xfrm>
            <a:off x="1463675" y="914400"/>
            <a:ext cx="6442075" cy="5791200"/>
          </a:xfrm>
          <a:prstGeom prst="rect">
            <a:avLst/>
          </a:prstGeom>
          <a:noFill/>
          <a:ln w="9525">
            <a:noFill/>
            <a:miter lim="800000"/>
            <a:headEnd/>
            <a:tailEnd/>
          </a:ln>
        </p:spPr>
      </p:pic>
      <p:sp>
        <p:nvSpPr>
          <p:cNvPr id="4099" name="TextBox 2"/>
          <p:cNvSpPr txBox="1">
            <a:spLocks noChangeArrowheads="1"/>
          </p:cNvSpPr>
          <p:nvPr/>
        </p:nvSpPr>
        <p:spPr bwMode="auto">
          <a:xfrm>
            <a:off x="0" y="147638"/>
            <a:ext cx="9144000" cy="461962"/>
          </a:xfrm>
          <a:prstGeom prst="rect">
            <a:avLst/>
          </a:prstGeom>
          <a:noFill/>
          <a:ln w="9525">
            <a:noFill/>
            <a:miter lim="800000"/>
            <a:headEnd/>
            <a:tailEnd/>
          </a:ln>
        </p:spPr>
        <p:txBody>
          <a:bodyPr>
            <a:spAutoFit/>
          </a:bodyPr>
          <a:lstStyle/>
          <a:p>
            <a:pPr algn="ctr"/>
            <a:r>
              <a:rPr lang="en-US" sz="2400" b="1">
                <a:latin typeface="Century Gothic" pitchFamily="34" charset="0"/>
              </a:rPr>
              <a:t>Standard Deviation of JJA Precipitation Anomalies</a:t>
            </a:r>
          </a:p>
        </p:txBody>
      </p:sp>
      <p:sp>
        <p:nvSpPr>
          <p:cNvPr id="4100" name="TextBox 4"/>
          <p:cNvSpPr txBox="1">
            <a:spLocks noChangeArrowheads="1"/>
          </p:cNvSpPr>
          <p:nvPr/>
        </p:nvSpPr>
        <p:spPr bwMode="auto">
          <a:xfrm>
            <a:off x="7772400" y="1438275"/>
            <a:ext cx="1219200" cy="523875"/>
          </a:xfrm>
          <a:prstGeom prst="rect">
            <a:avLst/>
          </a:prstGeom>
          <a:noFill/>
          <a:ln w="9525">
            <a:noFill/>
            <a:miter lim="800000"/>
            <a:headEnd/>
            <a:tailEnd/>
          </a:ln>
        </p:spPr>
        <p:txBody>
          <a:bodyPr>
            <a:spAutoFit/>
          </a:bodyPr>
          <a:lstStyle/>
          <a:p>
            <a:pPr algn="ctr"/>
            <a:r>
              <a:rPr lang="en-US" sz="1400" b="1"/>
              <a:t>IFS T1279</a:t>
            </a:r>
          </a:p>
          <a:p>
            <a:pPr algn="ctr"/>
            <a:r>
              <a:rPr lang="en-US" sz="1400" b="1"/>
              <a:t>15 km</a:t>
            </a:r>
          </a:p>
        </p:txBody>
      </p:sp>
      <p:sp>
        <p:nvSpPr>
          <p:cNvPr id="4101" name="TextBox 5"/>
          <p:cNvSpPr txBox="1">
            <a:spLocks noChangeArrowheads="1"/>
          </p:cNvSpPr>
          <p:nvPr/>
        </p:nvSpPr>
        <p:spPr bwMode="auto">
          <a:xfrm>
            <a:off x="7772400" y="3354388"/>
            <a:ext cx="1219200" cy="522287"/>
          </a:xfrm>
          <a:prstGeom prst="rect">
            <a:avLst/>
          </a:prstGeom>
          <a:noFill/>
          <a:ln w="9525">
            <a:noFill/>
            <a:miter lim="800000"/>
            <a:headEnd/>
            <a:tailEnd/>
          </a:ln>
        </p:spPr>
        <p:txBody>
          <a:bodyPr>
            <a:spAutoFit/>
          </a:bodyPr>
          <a:lstStyle/>
          <a:p>
            <a:pPr algn="ctr"/>
            <a:r>
              <a:rPr lang="en-US" sz="1400" b="1"/>
              <a:t>IFS T511</a:t>
            </a:r>
          </a:p>
          <a:p>
            <a:pPr algn="ctr"/>
            <a:r>
              <a:rPr lang="en-US" sz="1400" b="1"/>
              <a:t>39km</a:t>
            </a:r>
          </a:p>
        </p:txBody>
      </p:sp>
      <p:sp>
        <p:nvSpPr>
          <p:cNvPr id="4102" name="TextBox 6"/>
          <p:cNvSpPr txBox="1">
            <a:spLocks noChangeArrowheads="1"/>
          </p:cNvSpPr>
          <p:nvPr/>
        </p:nvSpPr>
        <p:spPr bwMode="auto">
          <a:xfrm>
            <a:off x="7772400" y="5183188"/>
            <a:ext cx="1219200" cy="522287"/>
          </a:xfrm>
          <a:prstGeom prst="rect">
            <a:avLst/>
          </a:prstGeom>
          <a:noFill/>
          <a:ln w="9525">
            <a:noFill/>
            <a:miter lim="800000"/>
            <a:headEnd/>
            <a:tailEnd/>
          </a:ln>
        </p:spPr>
        <p:txBody>
          <a:bodyPr>
            <a:spAutoFit/>
          </a:bodyPr>
          <a:lstStyle/>
          <a:p>
            <a:pPr algn="ctr"/>
            <a:r>
              <a:rPr lang="en-US" sz="1400" b="1"/>
              <a:t>IFS T159</a:t>
            </a:r>
          </a:p>
          <a:p>
            <a:pPr algn="ctr"/>
            <a:r>
              <a:rPr lang="en-US" sz="1400" b="1"/>
              <a:t>125 km</a:t>
            </a:r>
          </a:p>
        </p:txBody>
      </p:sp>
      <p:sp>
        <p:nvSpPr>
          <p:cNvPr id="4103" name="TextBox 7"/>
          <p:cNvSpPr txBox="1">
            <a:spLocks noChangeArrowheads="1"/>
          </p:cNvSpPr>
          <p:nvPr/>
        </p:nvSpPr>
        <p:spPr bwMode="auto">
          <a:xfrm>
            <a:off x="381000" y="1362075"/>
            <a:ext cx="1219200" cy="523875"/>
          </a:xfrm>
          <a:prstGeom prst="rect">
            <a:avLst/>
          </a:prstGeom>
          <a:noFill/>
          <a:ln w="9525">
            <a:noFill/>
            <a:miter lim="800000"/>
            <a:headEnd/>
            <a:tailEnd/>
          </a:ln>
        </p:spPr>
        <p:txBody>
          <a:bodyPr>
            <a:spAutoFit/>
          </a:bodyPr>
          <a:lstStyle/>
          <a:p>
            <a:pPr algn="ctr"/>
            <a:r>
              <a:rPr lang="en-US" sz="1400" b="1"/>
              <a:t>IFS T2047</a:t>
            </a:r>
          </a:p>
          <a:p>
            <a:pPr algn="ctr"/>
            <a:r>
              <a:rPr lang="en-US" sz="1400" b="1"/>
              <a:t>10 km</a:t>
            </a:r>
          </a:p>
        </p:txBody>
      </p:sp>
      <p:sp>
        <p:nvSpPr>
          <p:cNvPr id="4104" name="TextBox 8"/>
          <p:cNvSpPr txBox="1">
            <a:spLocks noChangeArrowheads="1"/>
          </p:cNvSpPr>
          <p:nvPr/>
        </p:nvSpPr>
        <p:spPr bwMode="auto">
          <a:xfrm>
            <a:off x="381000" y="3278188"/>
            <a:ext cx="1219200" cy="522287"/>
          </a:xfrm>
          <a:prstGeom prst="rect">
            <a:avLst/>
          </a:prstGeom>
          <a:noFill/>
          <a:ln w="9525">
            <a:noFill/>
            <a:miter lim="800000"/>
            <a:headEnd/>
            <a:tailEnd/>
          </a:ln>
        </p:spPr>
        <p:txBody>
          <a:bodyPr>
            <a:spAutoFit/>
          </a:bodyPr>
          <a:lstStyle/>
          <a:p>
            <a:pPr algn="ctr"/>
            <a:r>
              <a:rPr lang="en-US" sz="1400" b="1"/>
              <a:t>TRMM</a:t>
            </a:r>
          </a:p>
          <a:p>
            <a:pPr algn="ctr"/>
            <a:r>
              <a:rPr lang="en-US" sz="1400" b="1"/>
              <a:t>25km</a:t>
            </a:r>
          </a:p>
        </p:txBody>
      </p:sp>
      <p:sp>
        <p:nvSpPr>
          <p:cNvPr id="4105" name="TextBox 9"/>
          <p:cNvSpPr txBox="1">
            <a:spLocks noChangeArrowheads="1"/>
          </p:cNvSpPr>
          <p:nvPr/>
        </p:nvSpPr>
        <p:spPr bwMode="auto">
          <a:xfrm>
            <a:off x="381000" y="5106988"/>
            <a:ext cx="1219200" cy="522287"/>
          </a:xfrm>
          <a:prstGeom prst="rect">
            <a:avLst/>
          </a:prstGeom>
          <a:noFill/>
          <a:ln w="9525">
            <a:noFill/>
            <a:miter lim="800000"/>
            <a:headEnd/>
            <a:tailEnd/>
          </a:ln>
        </p:spPr>
        <p:txBody>
          <a:bodyPr>
            <a:spAutoFit/>
          </a:bodyPr>
          <a:lstStyle/>
          <a:p>
            <a:pPr algn="ctr"/>
            <a:r>
              <a:rPr lang="en-US" sz="1400" b="1"/>
              <a:t>NICAM</a:t>
            </a:r>
          </a:p>
          <a:p>
            <a:pPr algn="ctr"/>
            <a:r>
              <a:rPr lang="en-US" sz="1400" b="1"/>
              <a:t>7 km</a:t>
            </a:r>
          </a:p>
        </p:txBody>
      </p:sp>
      <p:sp>
        <p:nvSpPr>
          <p:cNvPr id="10" name="TextBox 9"/>
          <p:cNvSpPr txBox="1"/>
          <p:nvPr/>
        </p:nvSpPr>
        <p:spPr>
          <a:xfrm>
            <a:off x="152400" y="6400800"/>
            <a:ext cx="2667000" cy="323165"/>
          </a:xfrm>
          <a:prstGeom prst="rect">
            <a:avLst/>
          </a:prstGeom>
          <a:noFill/>
        </p:spPr>
        <p:txBody>
          <a:bodyPr wrap="square" rtlCol="0">
            <a:spAutoFit/>
          </a:bodyPr>
          <a:lstStyle/>
          <a:p>
            <a:r>
              <a:rPr lang="en-US" sz="1500" b="1" dirty="0" smtClean="0">
                <a:solidFill>
                  <a:srgbClr val="0000FF"/>
                </a:solidFill>
              </a:rPr>
              <a:t>Slide Courtesy: Emilia Jin, COLA</a:t>
            </a:r>
            <a:endParaRPr lang="en-IN" sz="1500" b="1" dirty="0">
              <a:solidFill>
                <a:srgbClr val="0000FF"/>
              </a:solidFill>
            </a:endParaRPr>
          </a:p>
        </p:txBody>
      </p:sp>
    </p:spTree>
    <p:extLst>
      <p:ext uri="{BB962C8B-B14F-4D97-AF65-F5344CB8AC3E}">
        <p14:creationId xmlns:p14="http://schemas.microsoft.com/office/powerpoint/2010/main" xmlns="" val="59977039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ecmwf_2000">
  <a:themeElements>
    <a:clrScheme name="ecmwf_200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cmwf_2000">
      <a:majorFont>
        <a:latin typeface="Arial Unicode M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76200" cap="flat" cmpd="sng" algn="ctr">
          <a:solidFill>
            <a:srgbClr val="FF3300"/>
          </a:solidFill>
          <a:prstDash val="solid"/>
          <a:round/>
          <a:headEnd type="non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76200" cap="flat" cmpd="sng" algn="ctr">
          <a:solidFill>
            <a:srgbClr val="FF3300"/>
          </a:solidFill>
          <a:prstDash val="solid"/>
          <a:round/>
          <a:headEnd type="non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cmwf_200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cmwf_200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cmwf_2000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cmwf_2000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cmwf_200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cmwf_200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cmwf_200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24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cs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24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cs typeface="Tahoma"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24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cs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24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cs typeface="Tahoma"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tream">
  <a:themeElements>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_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24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cs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24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cs typeface="Tahoma"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LGC Sans"/>
        <a:cs typeface="DejaVu LGC Sans"/>
      </a:majorFont>
      <a:minorFont>
        <a:latin typeface="Arial"/>
        <a:ea typeface="DejaVu LGC Sans"/>
        <a:cs typeface="DejaVu LGC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1877</TotalTime>
  <Words>2038</Words>
  <Application>Microsoft Office PowerPoint</Application>
  <PresentationFormat>On-screen Show (4:3)</PresentationFormat>
  <Paragraphs>223</Paragraphs>
  <Slides>73</Slides>
  <Notes>12</Notes>
  <HiddenSlides>0</HiddenSlides>
  <MMClips>0</MMClips>
  <ScaleCrop>false</ScaleCrop>
  <HeadingPairs>
    <vt:vector size="6" baseType="variant">
      <vt:variant>
        <vt:lpstr>Theme</vt:lpstr>
      </vt:variant>
      <vt:variant>
        <vt:i4>10</vt:i4>
      </vt:variant>
      <vt:variant>
        <vt:lpstr>Embedded OLE Servers</vt:lpstr>
      </vt:variant>
      <vt:variant>
        <vt:i4>1</vt:i4>
      </vt:variant>
      <vt:variant>
        <vt:lpstr>Slide Titles</vt:lpstr>
      </vt:variant>
      <vt:variant>
        <vt:i4>73</vt:i4>
      </vt:variant>
    </vt:vector>
  </HeadingPairs>
  <TitlesOfParts>
    <vt:vector size="84" baseType="lpstr">
      <vt:lpstr>Office Theme</vt:lpstr>
      <vt:lpstr>Stream</vt:lpstr>
      <vt:lpstr>Default Design</vt:lpstr>
      <vt:lpstr>1_Stream</vt:lpstr>
      <vt:lpstr>2_Stream</vt:lpstr>
      <vt:lpstr>3_Office Theme</vt:lpstr>
      <vt:lpstr>4_Office Theme</vt:lpstr>
      <vt:lpstr>3_Stream</vt:lpstr>
      <vt:lpstr>5_Office Theme</vt:lpstr>
      <vt:lpstr>2_ecmwf_2000</vt:lpstr>
      <vt:lpstr>Photo Editor Photo</vt:lpstr>
      <vt:lpstr>Slide 1</vt:lpstr>
      <vt:lpstr>Slide 2</vt:lpstr>
      <vt:lpstr>Clouds in GCMs - What are the problems ?</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 Malay</dc:creator>
  <cp:lastModifiedBy>PSM</cp:lastModifiedBy>
  <cp:revision>173</cp:revision>
  <dcterms:created xsi:type="dcterms:W3CDTF">2014-06-04T17:59:10Z</dcterms:created>
  <dcterms:modified xsi:type="dcterms:W3CDTF">2015-02-10T05:30:39Z</dcterms:modified>
</cp:coreProperties>
</file>