
<file path=[Content_Types].xml><?xml version="1.0" encoding="utf-8"?>
<Types xmlns="http://schemas.openxmlformats.org/package/2006/content-types">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layout24.xml" ContentType="application/vnd.openxmlformats-officedocument.drawingml.diagramLayout+xml"/>
  <Override PartName="/ppt/diagrams/colors27.xml" ContentType="application/vnd.openxmlformats-officedocument.drawingml.diagramColors+xml"/>
  <Override PartName="/ppt/diagrams/data29.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diagrams/layout20.xml" ContentType="application/vnd.openxmlformats-officedocument.drawingml.diagramLayout+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diagrams/colors3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data21.xml" ContentType="application/vnd.openxmlformats-officedocument.drawingml.diagramData+xml"/>
  <Override PartName="/ppt/diagrams/quickStyle29.xml" ContentType="application/vnd.openxmlformats-officedocument.drawingml.diagramStyl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ppt/diagrams/layout29.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diagrams/quickStyle25.xml" ContentType="application/vnd.openxmlformats-officedocument.drawingml.diagramStyle+xml"/>
  <Override PartName="/ppt/diagrams/drawing26.xml" ContentType="application/vnd.ms-office.drawingml.diagramDrawing+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rawing8.xml" ContentType="application/vnd.ms-office.drawingml.diagramDrawing+xml"/>
  <Override PartName="/ppt/diagrams/layout25.xml" ContentType="application/vnd.openxmlformats-officedocument.drawingml.diagramLayout+xml"/>
  <Override PartName="/ppt/diagrams/colors28.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layout26.xml" ContentType="application/vnd.openxmlformats-officedocument.drawingml.diagramLayout+xml"/>
  <Override PartName="/ppt/diagrams/colors29.xml" ContentType="application/vnd.openxmlformats-officedocument.drawingml.diagramColors+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drawing30.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charts/chart1.xml" ContentType="application/vnd.openxmlformats-officedocument.drawingml.char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layout27.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94" r:id="rId1"/>
  </p:sldMasterIdLst>
  <p:notesMasterIdLst>
    <p:notesMasterId r:id="rId48"/>
  </p:notesMasterIdLst>
  <p:handoutMasterIdLst>
    <p:handoutMasterId r:id="rId49"/>
  </p:handoutMasterIdLst>
  <p:sldIdLst>
    <p:sldId id="893" r:id="rId2"/>
    <p:sldId id="894" r:id="rId3"/>
    <p:sldId id="908" r:id="rId4"/>
    <p:sldId id="980" r:id="rId5"/>
    <p:sldId id="981" r:id="rId6"/>
    <p:sldId id="916" r:id="rId7"/>
    <p:sldId id="998" r:id="rId8"/>
    <p:sldId id="990" r:id="rId9"/>
    <p:sldId id="991" r:id="rId10"/>
    <p:sldId id="918" r:id="rId11"/>
    <p:sldId id="979" r:id="rId12"/>
    <p:sldId id="993" r:id="rId13"/>
    <p:sldId id="982" r:id="rId14"/>
    <p:sldId id="983" r:id="rId15"/>
    <p:sldId id="987" r:id="rId16"/>
    <p:sldId id="1000" r:id="rId17"/>
    <p:sldId id="986" r:id="rId18"/>
    <p:sldId id="992" r:id="rId19"/>
    <p:sldId id="1003" r:id="rId20"/>
    <p:sldId id="985" r:id="rId21"/>
    <p:sldId id="919" r:id="rId22"/>
    <p:sldId id="926" r:id="rId23"/>
    <p:sldId id="976" r:id="rId24"/>
    <p:sldId id="977" r:id="rId25"/>
    <p:sldId id="930" r:id="rId26"/>
    <p:sldId id="934" r:id="rId27"/>
    <p:sldId id="994" r:id="rId28"/>
    <p:sldId id="941" r:id="rId29"/>
    <p:sldId id="942" r:id="rId30"/>
    <p:sldId id="943" r:id="rId31"/>
    <p:sldId id="944" r:id="rId32"/>
    <p:sldId id="945" r:id="rId33"/>
    <p:sldId id="946" r:id="rId34"/>
    <p:sldId id="953" r:id="rId35"/>
    <p:sldId id="958" r:id="rId36"/>
    <p:sldId id="959" r:id="rId37"/>
    <p:sldId id="961" r:id="rId38"/>
    <p:sldId id="1004" r:id="rId39"/>
    <p:sldId id="1005" r:id="rId40"/>
    <p:sldId id="1002" r:id="rId41"/>
    <p:sldId id="1001" r:id="rId42"/>
    <p:sldId id="999" r:id="rId43"/>
    <p:sldId id="995" r:id="rId44"/>
    <p:sldId id="996" r:id="rId45"/>
    <p:sldId id="997" r:id="rId46"/>
    <p:sldId id="1006" r:id="rId47"/>
  </p:sldIdLst>
  <p:sldSz cx="9144000" cy="6858000" type="screen4x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4" d="100"/>
          <a:sy n="54" d="100"/>
        </p:scale>
        <p:origin x="-456"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F:\tcfc\cou.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34458775975988"/>
          <c:y val="3.6522807547908091E-2"/>
          <c:w val="0.80898254621680987"/>
          <c:h val="0.75412616449531311"/>
        </c:manualLayout>
      </c:layout>
      <c:lineChart>
        <c:grouping val="standard"/>
        <c:ser>
          <c:idx val="2"/>
          <c:order val="0"/>
          <c:tx>
            <c:v>Existing R(COU)</c:v>
          </c:tx>
          <c:spPr>
            <a:ln w="38100">
              <a:solidFill>
                <a:srgbClr val="FF0000"/>
              </a:solidFill>
            </a:ln>
          </c:spPr>
          <c:marker>
            <c:spPr>
              <a:solidFill>
                <a:srgbClr val="FF0000"/>
              </a:solidFill>
              <a:ln>
                <a:solidFill>
                  <a:srgbClr val="FF0000"/>
                </a:solidFill>
              </a:ln>
            </c:spPr>
          </c:marker>
          <c:dLbls>
            <c:dLbl>
              <c:idx val="0"/>
              <c:layout>
                <c:manualLayout>
                  <c:x val="-4.2105263157894784E-2"/>
                  <c:y val="-4.2857142857143871E-2"/>
                </c:manualLayout>
              </c:layout>
              <c:showVal val="1"/>
            </c:dLbl>
            <c:dLbl>
              <c:idx val="1"/>
              <c:layout>
                <c:manualLayout>
                  <c:x val="-4.2105263157894784E-2"/>
                  <c:y val="-4.5238095238095334E-2"/>
                </c:manualLayout>
              </c:layout>
              <c:showVal val="1"/>
            </c:dLbl>
            <c:dLbl>
              <c:idx val="2"/>
              <c:layout>
                <c:manualLayout>
                  <c:x val="-4.3859649122807015E-2"/>
                  <c:y val="-4.7619047619047714E-2"/>
                </c:manualLayout>
              </c:layout>
              <c:showVal val="1"/>
            </c:dLbl>
            <c:dLbl>
              <c:idx val="3"/>
              <c:layout>
                <c:manualLayout>
                  <c:x val="-4.5614035087719322E-2"/>
                  <c:y val="-4.5238095238095334E-2"/>
                </c:manualLayout>
              </c:layout>
              <c:showVal val="1"/>
            </c:dLbl>
            <c:dLbl>
              <c:idx val="4"/>
              <c:layout>
                <c:manualLayout>
                  <c:x val="-3.5087719298245612E-2"/>
                  <c:y val="-4.2857142857142934E-2"/>
                </c:manualLayout>
              </c:layout>
              <c:showVal val="1"/>
            </c:dLbl>
            <c:dLbl>
              <c:idx val="5"/>
              <c:layout>
                <c:manualLayout>
                  <c:x val="-4.7368421052633586E-2"/>
                  <c:y val="-4.5238095238095334E-2"/>
                </c:manualLayout>
              </c:layout>
              <c:showVal val="1"/>
            </c:dLbl>
            <c:dLbl>
              <c:idx val="6"/>
              <c:layout>
                <c:manualLayout>
                  <c:x val="-3.8596491228070184E-2"/>
                  <c:y val="-4.5238095238095334E-2"/>
                </c:manualLayout>
              </c:layout>
              <c:showVal val="1"/>
            </c:dLbl>
            <c:dLbl>
              <c:idx val="7"/>
              <c:layout>
                <c:manualLayout>
                  <c:x val="-3.8596491228070184E-2"/>
                  <c:y val="-4.7619047619047714E-2"/>
                </c:manualLayout>
              </c:layout>
              <c:showVal val="1"/>
            </c:dLbl>
            <c:dLbl>
              <c:idx val="8"/>
              <c:layout>
                <c:manualLayout>
                  <c:x val="-2.9824561403508778E-2"/>
                  <c:y val="-5.0000000000000114E-2"/>
                </c:manualLayout>
              </c:layout>
              <c:showVal val="1"/>
            </c:dLbl>
            <c:dLbl>
              <c:idx val="9"/>
              <c:layout>
                <c:manualLayout>
                  <c:x val="-3.1578947368421761E-2"/>
                  <c:y val="-3.8095238095238099E-2"/>
                </c:manualLayout>
              </c:layout>
              <c:showVal val="1"/>
            </c:dLbl>
            <c:showVal val="1"/>
          </c:dLbls>
          <c:cat>
            <c:numRef>
              <c:f>Sheet1!$B$6:$B$15</c:f>
              <c:numCache>
                <c:formatCode>General</c:formatCode>
                <c:ptCount val="10"/>
                <c:pt idx="0">
                  <c:v>12</c:v>
                </c:pt>
                <c:pt idx="1">
                  <c:v>24</c:v>
                </c:pt>
                <c:pt idx="2">
                  <c:v>36</c:v>
                </c:pt>
                <c:pt idx="3">
                  <c:v>48</c:v>
                </c:pt>
                <c:pt idx="4">
                  <c:v>60</c:v>
                </c:pt>
                <c:pt idx="5">
                  <c:v>72</c:v>
                </c:pt>
                <c:pt idx="6">
                  <c:v>84</c:v>
                </c:pt>
                <c:pt idx="7">
                  <c:v>96</c:v>
                </c:pt>
                <c:pt idx="8">
                  <c:v>108</c:v>
                </c:pt>
                <c:pt idx="9">
                  <c:v>120</c:v>
                </c:pt>
              </c:numCache>
            </c:numRef>
          </c:cat>
          <c:val>
            <c:numRef>
              <c:f>Sheet1!$C$6:$C$15</c:f>
              <c:numCache>
                <c:formatCode>General</c:formatCode>
                <c:ptCount val="10"/>
                <c:pt idx="0">
                  <c:v>80</c:v>
                </c:pt>
                <c:pt idx="1">
                  <c:v>150</c:v>
                </c:pt>
                <c:pt idx="2">
                  <c:v>220</c:v>
                </c:pt>
                <c:pt idx="3">
                  <c:v>250</c:v>
                </c:pt>
                <c:pt idx="4">
                  <c:v>310</c:v>
                </c:pt>
                <c:pt idx="5">
                  <c:v>350</c:v>
                </c:pt>
                <c:pt idx="6">
                  <c:v>380</c:v>
                </c:pt>
                <c:pt idx="7">
                  <c:v>435</c:v>
                </c:pt>
                <c:pt idx="8">
                  <c:v>490</c:v>
                </c:pt>
                <c:pt idx="9">
                  <c:v>530</c:v>
                </c:pt>
              </c:numCache>
            </c:numRef>
          </c:val>
        </c:ser>
        <c:ser>
          <c:idx val="4"/>
          <c:order val="1"/>
          <c:tx>
            <c:v>Proposed R(COU)</c:v>
          </c:tx>
          <c:spPr>
            <a:ln w="38100">
              <a:solidFill>
                <a:srgbClr val="0000FF"/>
              </a:solidFill>
            </a:ln>
          </c:spPr>
          <c:marker>
            <c:spPr>
              <a:solidFill>
                <a:srgbClr val="0000CC"/>
              </a:solidFill>
              <a:ln>
                <a:solidFill>
                  <a:srgbClr val="0000CC"/>
                </a:solidFill>
              </a:ln>
            </c:spPr>
          </c:marker>
          <c:dLbls>
            <c:dLbl>
              <c:idx val="0"/>
              <c:layout>
                <c:manualLayout>
                  <c:x val="-1.0526315789473687E-2"/>
                  <c:y val="3.5714285714285712E-2"/>
                </c:manualLayout>
              </c:layout>
              <c:showVal val="1"/>
            </c:dLbl>
            <c:dLbl>
              <c:idx val="1"/>
              <c:layout>
                <c:manualLayout>
                  <c:x val="-2.1052631578947392E-2"/>
                  <c:y val="3.8095238095238008E-2"/>
                </c:manualLayout>
              </c:layout>
              <c:showVal val="1"/>
            </c:dLbl>
            <c:dLbl>
              <c:idx val="2"/>
              <c:layout>
                <c:manualLayout>
                  <c:x val="-2.2807017543860556E-2"/>
                  <c:y val="4.7619047619047714E-2"/>
                </c:manualLayout>
              </c:layout>
              <c:showVal val="1"/>
            </c:dLbl>
            <c:dLbl>
              <c:idx val="3"/>
              <c:layout>
                <c:manualLayout>
                  <c:x val="-2.4561403508771881E-2"/>
                  <c:y val="4.5238095238095334E-2"/>
                </c:manualLayout>
              </c:layout>
              <c:showVal val="1"/>
            </c:dLbl>
            <c:dLbl>
              <c:idx val="4"/>
              <c:layout>
                <c:manualLayout>
                  <c:x val="-2.4561403508771992E-2"/>
                  <c:y val="4.2857142857142934E-2"/>
                </c:manualLayout>
              </c:layout>
              <c:showVal val="1"/>
            </c:dLbl>
            <c:dLbl>
              <c:idx val="5"/>
              <c:layout>
                <c:manualLayout>
                  <c:x val="-3.6842105263158412E-2"/>
                  <c:y val="4.2857142857142934E-2"/>
                </c:manualLayout>
              </c:layout>
              <c:showVal val="1"/>
            </c:dLbl>
            <c:dLbl>
              <c:idx val="6"/>
              <c:layout>
                <c:manualLayout>
                  <c:x val="-3.8596491228070184E-2"/>
                  <c:y val="4.5238095238095334E-2"/>
                </c:manualLayout>
              </c:layout>
              <c:showVal val="1"/>
            </c:dLbl>
            <c:dLbl>
              <c:idx val="7"/>
              <c:layout>
                <c:manualLayout>
                  <c:x val="-3.8596491228070184E-2"/>
                  <c:y val="5.0000000000000114E-2"/>
                </c:manualLayout>
              </c:layout>
              <c:showVal val="1"/>
            </c:dLbl>
            <c:dLbl>
              <c:idx val="8"/>
              <c:layout>
                <c:manualLayout>
                  <c:x val="-2.9824561403508778E-2"/>
                  <c:y val="4.0476190476190485E-2"/>
                </c:manualLayout>
              </c:layout>
              <c:showVal val="1"/>
            </c:dLbl>
            <c:dLbl>
              <c:idx val="9"/>
              <c:layout>
                <c:manualLayout>
                  <c:x val="-3.1578947368421761E-2"/>
                  <c:y val="4.7619047619047714E-2"/>
                </c:manualLayout>
              </c:layout>
              <c:showVal val="1"/>
            </c:dLbl>
            <c:showVal val="1"/>
          </c:dLbls>
          <c:cat>
            <c:numRef>
              <c:f>Sheet1!$B$6:$B$15</c:f>
              <c:numCache>
                <c:formatCode>General</c:formatCode>
                <c:ptCount val="10"/>
                <c:pt idx="0">
                  <c:v>12</c:v>
                </c:pt>
                <c:pt idx="1">
                  <c:v>24</c:v>
                </c:pt>
                <c:pt idx="2">
                  <c:v>36</c:v>
                </c:pt>
                <c:pt idx="3">
                  <c:v>48</c:v>
                </c:pt>
                <c:pt idx="4">
                  <c:v>60</c:v>
                </c:pt>
                <c:pt idx="5">
                  <c:v>72</c:v>
                </c:pt>
                <c:pt idx="6">
                  <c:v>84</c:v>
                </c:pt>
                <c:pt idx="7">
                  <c:v>96</c:v>
                </c:pt>
                <c:pt idx="8">
                  <c:v>108</c:v>
                </c:pt>
                <c:pt idx="9">
                  <c:v>120</c:v>
                </c:pt>
              </c:numCache>
            </c:numRef>
          </c:cat>
          <c:val>
            <c:numRef>
              <c:f>Sheet1!$E$6:$E$15</c:f>
              <c:numCache>
                <c:formatCode>General</c:formatCode>
                <c:ptCount val="10"/>
                <c:pt idx="0">
                  <c:v>60</c:v>
                </c:pt>
                <c:pt idx="1">
                  <c:v>120</c:v>
                </c:pt>
                <c:pt idx="2">
                  <c:v>160</c:v>
                </c:pt>
                <c:pt idx="3">
                  <c:v>200</c:v>
                </c:pt>
                <c:pt idx="4">
                  <c:v>240</c:v>
                </c:pt>
                <c:pt idx="5">
                  <c:v>270</c:v>
                </c:pt>
                <c:pt idx="6">
                  <c:v>300</c:v>
                </c:pt>
                <c:pt idx="7">
                  <c:v>320</c:v>
                </c:pt>
                <c:pt idx="8">
                  <c:v>340</c:v>
                </c:pt>
                <c:pt idx="9">
                  <c:v>360</c:v>
                </c:pt>
              </c:numCache>
            </c:numRef>
          </c:val>
        </c:ser>
        <c:marker val="1"/>
        <c:axId val="70453888"/>
        <c:axId val="83993344"/>
      </c:lineChart>
      <c:catAx>
        <c:axId val="70453888"/>
        <c:scaling>
          <c:orientation val="minMax"/>
        </c:scaling>
        <c:axPos val="b"/>
        <c:title>
          <c:tx>
            <c:rich>
              <a:bodyPr/>
              <a:lstStyle/>
              <a:p>
                <a:pPr>
                  <a:defRPr/>
                </a:pPr>
                <a:r>
                  <a:rPr lang="en-IN"/>
                  <a:t>Forecast lead time (hrs)</a:t>
                </a:r>
              </a:p>
            </c:rich>
          </c:tx>
          <c:layout>
            <c:manualLayout>
              <c:xMode val="edge"/>
              <c:yMode val="edge"/>
              <c:x val="0.33431318939625077"/>
              <c:y val="0.90043634536858153"/>
            </c:manualLayout>
          </c:layout>
        </c:title>
        <c:numFmt formatCode="General" sourceLinked="1"/>
        <c:tickLblPos val="nextTo"/>
        <c:spPr>
          <a:ln w="38100">
            <a:solidFill>
              <a:srgbClr val="2A8649"/>
            </a:solidFill>
          </a:ln>
        </c:spPr>
        <c:crossAx val="83993344"/>
        <c:crosses val="autoZero"/>
        <c:auto val="1"/>
        <c:lblAlgn val="ctr"/>
        <c:lblOffset val="100"/>
      </c:catAx>
      <c:valAx>
        <c:axId val="83993344"/>
        <c:scaling>
          <c:orientation val="minMax"/>
        </c:scaling>
        <c:axPos val="l"/>
        <c:title>
          <c:tx>
            <c:rich>
              <a:bodyPr rot="-5400000" vert="horz"/>
              <a:lstStyle/>
              <a:p>
                <a:pPr>
                  <a:defRPr sz="1800"/>
                </a:pPr>
                <a:r>
                  <a:rPr lang="en-IN" sz="1800"/>
                  <a:t>Radius of Cone of Uncertainty (km)</a:t>
                </a:r>
              </a:p>
            </c:rich>
          </c:tx>
          <c:layout>
            <c:manualLayout>
              <c:xMode val="edge"/>
              <c:yMode val="edge"/>
              <c:x val="1.3581390436660813E-3"/>
              <c:y val="5.7375637124256036E-2"/>
            </c:manualLayout>
          </c:layout>
        </c:title>
        <c:numFmt formatCode="General" sourceLinked="1"/>
        <c:tickLblPos val="nextTo"/>
        <c:spPr>
          <a:ln w="38100">
            <a:solidFill>
              <a:srgbClr val="2A8649"/>
            </a:solidFill>
          </a:ln>
        </c:spPr>
        <c:crossAx val="70453888"/>
        <c:crosses val="autoZero"/>
        <c:crossBetween val="between"/>
      </c:valAx>
      <c:spPr>
        <a:noFill/>
        <a:ln w="25400">
          <a:noFill/>
        </a:ln>
      </c:spPr>
    </c:plotArea>
    <c:legend>
      <c:legendPos val="r"/>
      <c:layout>
        <c:manualLayout>
          <c:xMode val="edge"/>
          <c:yMode val="edge"/>
          <c:x val="0.60133111484840962"/>
          <c:y val="0.58312484856838442"/>
          <c:w val="0.32297222222222943"/>
          <c:h val="0.15445230363153944"/>
        </c:manualLayout>
      </c:layout>
    </c:legend>
    <c:plotVisOnly val="1"/>
  </c:chart>
  <c:txPr>
    <a:bodyPr/>
    <a:lstStyle/>
    <a:p>
      <a:pPr>
        <a:defRPr sz="1600" b="1">
          <a:latin typeface="Arial" pitchFamily="34" charset="0"/>
          <a:cs typeface="Arial" pitchFamily="34" charset="0"/>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7CD0E-BAE6-4214-8DC4-22F9766B2B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D866B4-2ECE-4268-9476-57B079BE0F47}">
      <dgm:prSet/>
      <dgm:spPr/>
      <dgm:t>
        <a:bodyPr/>
        <a:lstStyle/>
        <a:p>
          <a:r>
            <a:rPr lang="en-US" b="1" dirty="0" smtClean="0">
              <a:solidFill>
                <a:schemeClr val="tx1"/>
              </a:solidFill>
              <a:latin typeface="Times New Roman" pitchFamily="18" charset="0"/>
              <a:cs typeface="Times New Roman" pitchFamily="18" charset="0"/>
            </a:rPr>
            <a:t>New Initiatives</a:t>
          </a:r>
          <a:endParaRPr lang="en-IN" b="1" dirty="0" smtClean="0">
            <a:solidFill>
              <a:schemeClr val="tx1"/>
            </a:solidFill>
          </a:endParaRPr>
        </a:p>
      </dgm:t>
    </dgm:pt>
    <dgm:pt modelId="{8523DC94-F435-494F-8D08-1F9904898B99}" type="sibTrans" cxnId="{7CED09E0-11E2-45AB-840D-CEDC143B4A50}">
      <dgm:prSet/>
      <dgm:spPr/>
      <dgm:t>
        <a:bodyPr/>
        <a:lstStyle/>
        <a:p>
          <a:endParaRPr lang="en-US"/>
        </a:p>
      </dgm:t>
    </dgm:pt>
    <dgm:pt modelId="{87A312C3-FD34-4568-A3C7-3C65E413ECD9}" type="parTrans" cxnId="{7CED09E0-11E2-45AB-840D-CEDC143B4A50}">
      <dgm:prSet/>
      <dgm:spPr/>
      <dgm:t>
        <a:bodyPr/>
        <a:lstStyle/>
        <a:p>
          <a:endParaRPr lang="en-US"/>
        </a:p>
      </dgm:t>
    </dgm:pt>
    <dgm:pt modelId="{7DBD3F5C-2D28-4B11-9767-BE0586CF6D7F}">
      <dgm:prSet custT="1"/>
      <dgm:spPr/>
      <dgm:t>
        <a:bodyPr/>
        <a:lstStyle/>
        <a:p>
          <a:r>
            <a:rPr lang="en-US" sz="3600" dirty="0" smtClean="0">
              <a:solidFill>
                <a:schemeClr val="tx1"/>
              </a:solidFill>
              <a:latin typeface="Times New Roman" pitchFamily="18" charset="0"/>
              <a:cs typeface="Times New Roman" pitchFamily="18" charset="0"/>
            </a:rPr>
            <a:t>Improvement in Forecast and warning</a:t>
          </a:r>
          <a:endParaRPr lang="en-US" sz="3600" b="1" dirty="0" smtClean="0">
            <a:solidFill>
              <a:schemeClr val="tx1"/>
            </a:solidFill>
            <a:cs typeface="Arial" pitchFamily="34" charset="0"/>
          </a:endParaRPr>
        </a:p>
      </dgm:t>
    </dgm:pt>
    <dgm:pt modelId="{001972AF-274D-4BC4-9943-E1F05F9CAC72}" type="sibTrans" cxnId="{1D0B92A6-3964-4BD3-921B-D178BD2BC61F}">
      <dgm:prSet/>
      <dgm:spPr/>
      <dgm:t>
        <a:bodyPr/>
        <a:lstStyle/>
        <a:p>
          <a:endParaRPr lang="en-US"/>
        </a:p>
      </dgm:t>
    </dgm:pt>
    <dgm:pt modelId="{1D23B6AF-E187-4175-96EC-A525784DD7EC}" type="parTrans" cxnId="{1D0B92A6-3964-4BD3-921B-D178BD2BC61F}">
      <dgm:prSet/>
      <dgm:spPr/>
      <dgm:t>
        <a:bodyPr/>
        <a:lstStyle/>
        <a:p>
          <a:endParaRPr lang="en-US"/>
        </a:p>
      </dgm:t>
    </dgm:pt>
    <dgm:pt modelId="{292EDFF5-402A-4601-9D6A-AD3813489DD3}">
      <dgm:prSet/>
      <dgm:spPr/>
      <dgm:t>
        <a:bodyPr/>
        <a:lstStyle/>
        <a:p>
          <a:r>
            <a:rPr lang="en-IN" b="1" dirty="0" smtClean="0">
              <a:solidFill>
                <a:schemeClr val="tx1"/>
              </a:solidFill>
              <a:latin typeface="Times New Roman" pitchFamily="18" charset="0"/>
              <a:cs typeface="Times New Roman" pitchFamily="18" charset="0"/>
            </a:rPr>
            <a:t>Quality and sustenance of observations</a:t>
          </a:r>
          <a:endParaRPr lang="en-US" b="1" dirty="0" smtClean="0">
            <a:solidFill>
              <a:schemeClr val="tx1"/>
            </a:solidFill>
          </a:endParaRPr>
        </a:p>
      </dgm:t>
    </dgm:pt>
    <dgm:pt modelId="{85C682C0-FC0B-4BB0-B2AF-0C0750A72BD5}" type="sibTrans" cxnId="{A6C34D0A-EB30-4E96-AFBF-AF729E8D73AE}">
      <dgm:prSet/>
      <dgm:spPr/>
      <dgm:t>
        <a:bodyPr/>
        <a:lstStyle/>
        <a:p>
          <a:endParaRPr lang="en-US"/>
        </a:p>
      </dgm:t>
    </dgm:pt>
    <dgm:pt modelId="{5B513984-F15C-4A4F-9808-D9BA1B82E2F1}" type="parTrans" cxnId="{A6C34D0A-EB30-4E96-AFBF-AF729E8D73AE}">
      <dgm:prSet/>
      <dgm:spPr/>
      <dgm:t>
        <a:bodyPr/>
        <a:lstStyle/>
        <a:p>
          <a:endParaRPr lang="en-US"/>
        </a:p>
      </dgm:t>
    </dgm:pt>
    <dgm:pt modelId="{4B06C877-5778-488F-AA27-909FAA96BE11}">
      <dgm:prSet/>
      <dgm:spPr/>
      <dgm:t>
        <a:bodyPr/>
        <a:lstStyle/>
        <a:p>
          <a:r>
            <a:rPr lang="en-IN" b="1" dirty="0" smtClean="0">
              <a:solidFill>
                <a:schemeClr val="tx1"/>
              </a:solidFill>
            </a:rPr>
            <a:t>Future Plan &amp; Targets</a:t>
          </a:r>
        </a:p>
      </dgm:t>
    </dgm:pt>
    <dgm:pt modelId="{90FF8C4E-6361-42FC-9392-1D26F08C1A5A}" type="parTrans" cxnId="{BD862DDA-1568-4667-A803-D180D211B7D1}">
      <dgm:prSet/>
      <dgm:spPr/>
      <dgm:t>
        <a:bodyPr/>
        <a:lstStyle/>
        <a:p>
          <a:endParaRPr lang="en-IN"/>
        </a:p>
      </dgm:t>
    </dgm:pt>
    <dgm:pt modelId="{22D11A3F-B5D7-4D35-A9D2-766826D485BD}" type="sibTrans" cxnId="{BD862DDA-1568-4667-A803-D180D211B7D1}">
      <dgm:prSet/>
      <dgm:spPr/>
      <dgm:t>
        <a:bodyPr/>
        <a:lstStyle/>
        <a:p>
          <a:endParaRPr lang="en-IN"/>
        </a:p>
      </dgm:t>
    </dgm:pt>
    <dgm:pt modelId="{86448BA5-DE69-42C2-98CC-66B93DC9F623}" type="pres">
      <dgm:prSet presAssocID="{6807CD0E-BAE6-4214-8DC4-22F9766B2B28}" presName="linear" presStyleCnt="0">
        <dgm:presLayoutVars>
          <dgm:animLvl val="lvl"/>
          <dgm:resizeHandles val="exact"/>
        </dgm:presLayoutVars>
      </dgm:prSet>
      <dgm:spPr/>
      <dgm:t>
        <a:bodyPr/>
        <a:lstStyle/>
        <a:p>
          <a:endParaRPr lang="en-US"/>
        </a:p>
      </dgm:t>
    </dgm:pt>
    <dgm:pt modelId="{F3669559-D326-40EC-A764-1E62F90CC745}" type="pres">
      <dgm:prSet presAssocID="{292EDFF5-402A-4601-9D6A-AD3813489DD3}" presName="parentText" presStyleLbl="node1" presStyleIdx="0" presStyleCnt="4" custLinFactY="-100000" custLinFactNeighborX="1506" custLinFactNeighborY="-121654">
        <dgm:presLayoutVars>
          <dgm:chMax val="0"/>
          <dgm:bulletEnabled val="1"/>
        </dgm:presLayoutVars>
      </dgm:prSet>
      <dgm:spPr/>
      <dgm:t>
        <a:bodyPr/>
        <a:lstStyle/>
        <a:p>
          <a:endParaRPr lang="en-US"/>
        </a:p>
      </dgm:t>
    </dgm:pt>
    <dgm:pt modelId="{FB561436-1710-40D5-89F4-3B188CA70D5B}" type="pres">
      <dgm:prSet presAssocID="{85C682C0-FC0B-4BB0-B2AF-0C0750A72BD5}" presName="spacer" presStyleCnt="0"/>
      <dgm:spPr/>
    </dgm:pt>
    <dgm:pt modelId="{FB3C9ABE-5568-4FBC-A37F-F2AC835066CB}" type="pres">
      <dgm:prSet presAssocID="{7DBD3F5C-2D28-4B11-9767-BE0586CF6D7F}" presName="parentText" presStyleLbl="node1" presStyleIdx="1" presStyleCnt="4" custLinFactY="-7821" custLinFactNeighborY="-100000">
        <dgm:presLayoutVars>
          <dgm:chMax val="0"/>
          <dgm:bulletEnabled val="1"/>
        </dgm:presLayoutVars>
      </dgm:prSet>
      <dgm:spPr/>
      <dgm:t>
        <a:bodyPr/>
        <a:lstStyle/>
        <a:p>
          <a:endParaRPr lang="en-US"/>
        </a:p>
      </dgm:t>
    </dgm:pt>
    <dgm:pt modelId="{BC032985-9842-4A14-BDF8-9915D4DD7217}" type="pres">
      <dgm:prSet presAssocID="{001972AF-274D-4BC4-9943-E1F05F9CAC72}" presName="spacer" presStyleCnt="0"/>
      <dgm:spPr/>
    </dgm:pt>
    <dgm:pt modelId="{C3ECEFC5-834F-41B8-9DD4-61B6F4FC2C4D}" type="pres">
      <dgm:prSet presAssocID="{70D866B4-2ECE-4268-9476-57B079BE0F47}" presName="parentText" presStyleLbl="node1" presStyleIdx="2" presStyleCnt="4" custLinFactNeighborX="-411" custLinFactNeighborY="-41285">
        <dgm:presLayoutVars>
          <dgm:chMax val="0"/>
          <dgm:bulletEnabled val="1"/>
        </dgm:presLayoutVars>
      </dgm:prSet>
      <dgm:spPr/>
      <dgm:t>
        <a:bodyPr/>
        <a:lstStyle/>
        <a:p>
          <a:endParaRPr lang="en-US"/>
        </a:p>
      </dgm:t>
    </dgm:pt>
    <dgm:pt modelId="{EC399750-FE75-4A31-AC47-6AFB96590F2D}" type="pres">
      <dgm:prSet presAssocID="{8523DC94-F435-494F-8D08-1F9904898B99}" presName="spacer" presStyleCnt="0"/>
      <dgm:spPr/>
    </dgm:pt>
    <dgm:pt modelId="{966E97DF-B904-4946-A9E2-B762F36D0A71}" type="pres">
      <dgm:prSet presAssocID="{4B06C877-5778-488F-AA27-909FAA96BE11}" presName="parentText" presStyleLbl="node1" presStyleIdx="3" presStyleCnt="4" custLinFactNeighborX="137" custLinFactNeighborY="75133">
        <dgm:presLayoutVars>
          <dgm:chMax val="0"/>
          <dgm:bulletEnabled val="1"/>
        </dgm:presLayoutVars>
      </dgm:prSet>
      <dgm:spPr/>
      <dgm:t>
        <a:bodyPr/>
        <a:lstStyle/>
        <a:p>
          <a:endParaRPr lang="en-IN"/>
        </a:p>
      </dgm:t>
    </dgm:pt>
  </dgm:ptLst>
  <dgm:cxnLst>
    <dgm:cxn modelId="{4F0D6646-C822-488C-B4D0-A43BC765A23C}" type="presOf" srcId="{292EDFF5-402A-4601-9D6A-AD3813489DD3}" destId="{F3669559-D326-40EC-A764-1E62F90CC745}" srcOrd="0" destOrd="0" presId="urn:microsoft.com/office/officeart/2005/8/layout/vList2"/>
    <dgm:cxn modelId="{7CED09E0-11E2-45AB-840D-CEDC143B4A50}" srcId="{6807CD0E-BAE6-4214-8DC4-22F9766B2B28}" destId="{70D866B4-2ECE-4268-9476-57B079BE0F47}" srcOrd="2" destOrd="0" parTransId="{87A312C3-FD34-4568-A3C7-3C65E413ECD9}" sibTransId="{8523DC94-F435-494F-8D08-1F9904898B99}"/>
    <dgm:cxn modelId="{F810A115-2689-4D68-AD62-4E56B45434E6}" type="presOf" srcId="{6807CD0E-BAE6-4214-8DC4-22F9766B2B28}" destId="{86448BA5-DE69-42C2-98CC-66B93DC9F623}" srcOrd="0" destOrd="0" presId="urn:microsoft.com/office/officeart/2005/8/layout/vList2"/>
    <dgm:cxn modelId="{B3B203BB-247D-49E3-B1AC-33C441B6F731}" type="presOf" srcId="{7DBD3F5C-2D28-4B11-9767-BE0586CF6D7F}" destId="{FB3C9ABE-5568-4FBC-A37F-F2AC835066CB}" srcOrd="0" destOrd="0" presId="urn:microsoft.com/office/officeart/2005/8/layout/vList2"/>
    <dgm:cxn modelId="{A061BB1F-D10D-4C41-A656-7FC07FF0050D}" type="presOf" srcId="{70D866B4-2ECE-4268-9476-57B079BE0F47}" destId="{C3ECEFC5-834F-41B8-9DD4-61B6F4FC2C4D}" srcOrd="0" destOrd="0" presId="urn:microsoft.com/office/officeart/2005/8/layout/vList2"/>
    <dgm:cxn modelId="{8FABE446-38C8-4E62-BA61-FEE2BFF460C2}" type="presOf" srcId="{4B06C877-5778-488F-AA27-909FAA96BE11}" destId="{966E97DF-B904-4946-A9E2-B762F36D0A71}" srcOrd="0" destOrd="0" presId="urn:microsoft.com/office/officeart/2005/8/layout/vList2"/>
    <dgm:cxn modelId="{1D0B92A6-3964-4BD3-921B-D178BD2BC61F}" srcId="{6807CD0E-BAE6-4214-8DC4-22F9766B2B28}" destId="{7DBD3F5C-2D28-4B11-9767-BE0586CF6D7F}" srcOrd="1" destOrd="0" parTransId="{1D23B6AF-E187-4175-96EC-A525784DD7EC}" sibTransId="{001972AF-274D-4BC4-9943-E1F05F9CAC72}"/>
    <dgm:cxn modelId="{A6C34D0A-EB30-4E96-AFBF-AF729E8D73AE}" srcId="{6807CD0E-BAE6-4214-8DC4-22F9766B2B28}" destId="{292EDFF5-402A-4601-9D6A-AD3813489DD3}" srcOrd="0" destOrd="0" parTransId="{5B513984-F15C-4A4F-9808-D9BA1B82E2F1}" sibTransId="{85C682C0-FC0B-4BB0-B2AF-0C0750A72BD5}"/>
    <dgm:cxn modelId="{BD862DDA-1568-4667-A803-D180D211B7D1}" srcId="{6807CD0E-BAE6-4214-8DC4-22F9766B2B28}" destId="{4B06C877-5778-488F-AA27-909FAA96BE11}" srcOrd="3" destOrd="0" parTransId="{90FF8C4E-6361-42FC-9392-1D26F08C1A5A}" sibTransId="{22D11A3F-B5D7-4D35-A9D2-766826D485BD}"/>
    <dgm:cxn modelId="{057CFBB9-DA17-4D2C-951E-087B3629781E}" type="presParOf" srcId="{86448BA5-DE69-42C2-98CC-66B93DC9F623}" destId="{F3669559-D326-40EC-A764-1E62F90CC745}" srcOrd="0" destOrd="0" presId="urn:microsoft.com/office/officeart/2005/8/layout/vList2"/>
    <dgm:cxn modelId="{079FE274-6925-410C-812D-32295FC606BA}" type="presParOf" srcId="{86448BA5-DE69-42C2-98CC-66B93DC9F623}" destId="{FB561436-1710-40D5-89F4-3B188CA70D5B}" srcOrd="1" destOrd="0" presId="urn:microsoft.com/office/officeart/2005/8/layout/vList2"/>
    <dgm:cxn modelId="{26A431F4-8B94-4AB0-8FC7-B3E9200C193C}" type="presParOf" srcId="{86448BA5-DE69-42C2-98CC-66B93DC9F623}" destId="{FB3C9ABE-5568-4FBC-A37F-F2AC835066CB}" srcOrd="2" destOrd="0" presId="urn:microsoft.com/office/officeart/2005/8/layout/vList2"/>
    <dgm:cxn modelId="{2A89F7B7-3E1B-4E64-BB02-23F62FCA025E}" type="presParOf" srcId="{86448BA5-DE69-42C2-98CC-66B93DC9F623}" destId="{BC032985-9842-4A14-BDF8-9915D4DD7217}" srcOrd="3" destOrd="0" presId="urn:microsoft.com/office/officeart/2005/8/layout/vList2"/>
    <dgm:cxn modelId="{F3803A0A-5285-45F8-9277-B046128F4BCD}" type="presParOf" srcId="{86448BA5-DE69-42C2-98CC-66B93DC9F623}" destId="{C3ECEFC5-834F-41B8-9DD4-61B6F4FC2C4D}" srcOrd="4" destOrd="0" presId="urn:microsoft.com/office/officeart/2005/8/layout/vList2"/>
    <dgm:cxn modelId="{0D9EAC5B-EB5E-4C17-BC50-930E51E76645}" type="presParOf" srcId="{86448BA5-DE69-42C2-98CC-66B93DC9F623}" destId="{EC399750-FE75-4A31-AC47-6AFB96590F2D}" srcOrd="5" destOrd="0" presId="urn:microsoft.com/office/officeart/2005/8/layout/vList2"/>
    <dgm:cxn modelId="{994A08F1-8CA1-4EDC-BF0F-AD625ABCA51E}" type="presParOf" srcId="{86448BA5-DE69-42C2-98CC-66B93DC9F623}" destId="{966E97DF-B904-4946-A9E2-B762F36D0A71}"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8A13F9-BF17-4714-8FE1-EC2D43CD63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AD8619-25EA-4F94-996A-272D23AD3B34}">
      <dgm:prSet custT="1"/>
      <dgm:spPr/>
      <dgm:t>
        <a:bodyPr/>
        <a:lstStyle/>
        <a:p>
          <a:pPr rtl="0"/>
          <a:r>
            <a:rPr lang="en-US" sz="2000" dirty="0" smtClean="0">
              <a:solidFill>
                <a:schemeClr val="tx1"/>
              </a:solidFill>
            </a:rPr>
            <a:t>Additional satellite Data:</a:t>
          </a:r>
          <a:endParaRPr lang="en-US" sz="2000" dirty="0">
            <a:solidFill>
              <a:schemeClr val="tx1"/>
            </a:solidFill>
          </a:endParaRPr>
        </a:p>
      </dgm:t>
    </dgm:pt>
    <dgm:pt modelId="{AD2763AE-D1DA-4561-81AA-0C4DD566DAB6}" type="parTrans" cxnId="{5389E596-CFC6-4ADC-BDAB-F7722E378156}">
      <dgm:prSet/>
      <dgm:spPr/>
      <dgm:t>
        <a:bodyPr/>
        <a:lstStyle/>
        <a:p>
          <a:endParaRPr lang="en-US"/>
        </a:p>
      </dgm:t>
    </dgm:pt>
    <dgm:pt modelId="{4BB80EA7-1A40-4462-A011-98FEE50D8B43}" type="sibTrans" cxnId="{5389E596-CFC6-4ADC-BDAB-F7722E378156}">
      <dgm:prSet/>
      <dgm:spPr/>
      <dgm:t>
        <a:bodyPr/>
        <a:lstStyle/>
        <a:p>
          <a:endParaRPr lang="en-US"/>
        </a:p>
      </dgm:t>
    </dgm:pt>
    <dgm:pt modelId="{EA0C9E30-93D2-4B77-BF1A-BA7F147BC921}">
      <dgm:prSet custT="1"/>
      <dgm:spPr/>
      <dgm:t>
        <a:bodyPr/>
        <a:lstStyle/>
        <a:p>
          <a:pPr rtl="0"/>
          <a:r>
            <a:rPr lang="en-US" sz="1800" dirty="0" smtClean="0"/>
            <a:t>MEGHA-TROPIQUES satellite  SAPHIR Radiance (6 channel - WRF)</a:t>
          </a:r>
          <a:endParaRPr lang="en-US" sz="1800" dirty="0"/>
        </a:p>
      </dgm:t>
    </dgm:pt>
    <dgm:pt modelId="{AC52EE2C-0CEA-4932-BCDD-74014F998A98}" type="parTrans" cxnId="{80C91C93-3CA1-490E-93EC-2590B055DFC7}">
      <dgm:prSet/>
      <dgm:spPr/>
      <dgm:t>
        <a:bodyPr/>
        <a:lstStyle/>
        <a:p>
          <a:endParaRPr lang="en-US"/>
        </a:p>
      </dgm:t>
    </dgm:pt>
    <dgm:pt modelId="{87EC9327-7331-4D6C-A7A6-C537C9A82066}" type="sibTrans" cxnId="{80C91C93-3CA1-490E-93EC-2590B055DFC7}">
      <dgm:prSet/>
      <dgm:spPr/>
      <dgm:t>
        <a:bodyPr/>
        <a:lstStyle/>
        <a:p>
          <a:endParaRPr lang="en-US"/>
        </a:p>
      </dgm:t>
    </dgm:pt>
    <dgm:pt modelId="{E7208A59-7420-4CBA-A3EE-4260B6B0BB47}">
      <dgm:prSet custT="1"/>
      <dgm:spPr/>
      <dgm:t>
        <a:bodyPr/>
        <a:lstStyle/>
        <a:p>
          <a:pPr rtl="0"/>
          <a:r>
            <a:rPr lang="en-US" sz="1800" dirty="0" smtClean="0"/>
            <a:t>INSAT 3D Sounder Radiance (5 Channels) Imager Radiance (1 Channel - WRF)</a:t>
          </a:r>
          <a:endParaRPr lang="en-US" sz="1800" dirty="0"/>
        </a:p>
      </dgm:t>
    </dgm:pt>
    <dgm:pt modelId="{51FE2435-B6A1-4C89-9E98-27A6A92320CA}" type="parTrans" cxnId="{EF8C0C19-23F1-4CF5-A8BD-4D2AACDC0459}">
      <dgm:prSet/>
      <dgm:spPr/>
      <dgm:t>
        <a:bodyPr/>
        <a:lstStyle/>
        <a:p>
          <a:endParaRPr lang="en-US"/>
        </a:p>
      </dgm:t>
    </dgm:pt>
    <dgm:pt modelId="{A762E49F-7408-44FB-9162-FB39198A7453}" type="sibTrans" cxnId="{EF8C0C19-23F1-4CF5-A8BD-4D2AACDC0459}">
      <dgm:prSet/>
      <dgm:spPr/>
      <dgm:t>
        <a:bodyPr/>
        <a:lstStyle/>
        <a:p>
          <a:endParaRPr lang="en-US"/>
        </a:p>
      </dgm:t>
    </dgm:pt>
    <dgm:pt modelId="{45DBB8A0-445B-49E2-8CE7-A4267782D80A}">
      <dgm:prSet custT="1"/>
      <dgm:spPr/>
      <dgm:t>
        <a:bodyPr/>
        <a:lstStyle/>
        <a:p>
          <a:pPr rtl="0"/>
          <a:r>
            <a:rPr lang="en-US" sz="1800" dirty="0" smtClean="0"/>
            <a:t>INSAT-3D AMV (WV,MR,IR) in WRF &amp; GFS</a:t>
          </a:r>
          <a:endParaRPr lang="en-US" sz="1800" dirty="0"/>
        </a:p>
      </dgm:t>
    </dgm:pt>
    <dgm:pt modelId="{D50A1A79-829D-4782-BECB-321F63C63066}" type="parTrans" cxnId="{C84608CB-CFF9-45D1-8ABA-7D69CF55E190}">
      <dgm:prSet/>
      <dgm:spPr/>
      <dgm:t>
        <a:bodyPr/>
        <a:lstStyle/>
        <a:p>
          <a:endParaRPr lang="en-US"/>
        </a:p>
      </dgm:t>
    </dgm:pt>
    <dgm:pt modelId="{5BF6B573-3018-41AC-978C-C5C3D3EF6888}" type="sibTrans" cxnId="{C84608CB-CFF9-45D1-8ABA-7D69CF55E190}">
      <dgm:prSet/>
      <dgm:spPr/>
      <dgm:t>
        <a:bodyPr/>
        <a:lstStyle/>
        <a:p>
          <a:endParaRPr lang="en-US"/>
        </a:p>
      </dgm:t>
    </dgm:pt>
    <dgm:pt modelId="{398ADB6F-8B1B-4B6B-9939-3F8CBAF9E630}">
      <dgm:prSet custT="1"/>
      <dgm:spPr/>
      <dgm:t>
        <a:bodyPr/>
        <a:lstStyle/>
        <a:p>
          <a:pPr rtl="0"/>
          <a:r>
            <a:rPr lang="en-US" sz="1800" dirty="0" smtClean="0"/>
            <a:t>DWR data assimilation in WRF model</a:t>
          </a:r>
          <a:endParaRPr lang="en-US" sz="1800" dirty="0"/>
        </a:p>
      </dgm:t>
    </dgm:pt>
    <dgm:pt modelId="{E58096BE-3629-4721-8657-1777A8990DE9}" type="parTrans" cxnId="{579D7764-039E-4C7E-979E-F60F1861EE51}">
      <dgm:prSet/>
      <dgm:spPr/>
      <dgm:t>
        <a:bodyPr/>
        <a:lstStyle/>
        <a:p>
          <a:endParaRPr lang="en-US"/>
        </a:p>
      </dgm:t>
    </dgm:pt>
    <dgm:pt modelId="{6C52F51E-4649-4763-B573-E8DDB82362C1}" type="sibTrans" cxnId="{579D7764-039E-4C7E-979E-F60F1861EE51}">
      <dgm:prSet/>
      <dgm:spPr/>
      <dgm:t>
        <a:bodyPr/>
        <a:lstStyle/>
        <a:p>
          <a:endParaRPr lang="en-US"/>
        </a:p>
      </dgm:t>
    </dgm:pt>
    <dgm:pt modelId="{FCA2711F-791B-48CB-A87B-00C1E94198E3}" type="pres">
      <dgm:prSet presAssocID="{F78A13F9-BF17-4714-8FE1-EC2D43CD6399}" presName="linear" presStyleCnt="0">
        <dgm:presLayoutVars>
          <dgm:animLvl val="lvl"/>
          <dgm:resizeHandles val="exact"/>
        </dgm:presLayoutVars>
      </dgm:prSet>
      <dgm:spPr/>
      <dgm:t>
        <a:bodyPr/>
        <a:lstStyle/>
        <a:p>
          <a:endParaRPr lang="en-US"/>
        </a:p>
      </dgm:t>
    </dgm:pt>
    <dgm:pt modelId="{1C5F8457-2E28-475E-81EA-1651BEF86B96}" type="pres">
      <dgm:prSet presAssocID="{FAAD8619-25EA-4F94-996A-272D23AD3B34}" presName="parentText" presStyleLbl="node1" presStyleIdx="0" presStyleCnt="1" custScaleY="119209">
        <dgm:presLayoutVars>
          <dgm:chMax val="0"/>
          <dgm:bulletEnabled val="1"/>
        </dgm:presLayoutVars>
      </dgm:prSet>
      <dgm:spPr/>
      <dgm:t>
        <a:bodyPr/>
        <a:lstStyle/>
        <a:p>
          <a:endParaRPr lang="en-US"/>
        </a:p>
      </dgm:t>
    </dgm:pt>
    <dgm:pt modelId="{91A31746-E5CF-4D25-B50F-F81F0E8BBB45}" type="pres">
      <dgm:prSet presAssocID="{FAAD8619-25EA-4F94-996A-272D23AD3B34}" presName="childText" presStyleLbl="revTx" presStyleIdx="0" presStyleCnt="1" custScaleY="105976">
        <dgm:presLayoutVars>
          <dgm:bulletEnabled val="1"/>
        </dgm:presLayoutVars>
      </dgm:prSet>
      <dgm:spPr/>
      <dgm:t>
        <a:bodyPr/>
        <a:lstStyle/>
        <a:p>
          <a:endParaRPr lang="en-US"/>
        </a:p>
      </dgm:t>
    </dgm:pt>
  </dgm:ptLst>
  <dgm:cxnLst>
    <dgm:cxn modelId="{249E7429-094C-4C7E-B542-CC3AE1FC0C00}" type="presOf" srcId="{F78A13F9-BF17-4714-8FE1-EC2D43CD6399}" destId="{FCA2711F-791B-48CB-A87B-00C1E94198E3}" srcOrd="0" destOrd="0" presId="urn:microsoft.com/office/officeart/2005/8/layout/vList2"/>
    <dgm:cxn modelId="{EF8C0C19-23F1-4CF5-A8BD-4D2AACDC0459}" srcId="{FAAD8619-25EA-4F94-996A-272D23AD3B34}" destId="{E7208A59-7420-4CBA-A3EE-4260B6B0BB47}" srcOrd="1" destOrd="0" parTransId="{51FE2435-B6A1-4C89-9E98-27A6A92320CA}" sibTransId="{A762E49F-7408-44FB-9162-FB39198A7453}"/>
    <dgm:cxn modelId="{C84608CB-CFF9-45D1-8ABA-7D69CF55E190}" srcId="{FAAD8619-25EA-4F94-996A-272D23AD3B34}" destId="{45DBB8A0-445B-49E2-8CE7-A4267782D80A}" srcOrd="2" destOrd="0" parTransId="{D50A1A79-829D-4782-BECB-321F63C63066}" sibTransId="{5BF6B573-3018-41AC-978C-C5C3D3EF6888}"/>
    <dgm:cxn modelId="{53694A8A-9E9E-43B8-8885-0E49D83D0D88}" type="presOf" srcId="{45DBB8A0-445B-49E2-8CE7-A4267782D80A}" destId="{91A31746-E5CF-4D25-B50F-F81F0E8BBB45}" srcOrd="0" destOrd="2" presId="urn:microsoft.com/office/officeart/2005/8/layout/vList2"/>
    <dgm:cxn modelId="{6FFF71F0-803B-48CB-91A1-9F49FB170984}" type="presOf" srcId="{E7208A59-7420-4CBA-A3EE-4260B6B0BB47}" destId="{91A31746-E5CF-4D25-B50F-F81F0E8BBB45}" srcOrd="0" destOrd="1" presId="urn:microsoft.com/office/officeart/2005/8/layout/vList2"/>
    <dgm:cxn modelId="{029F0F56-1016-4136-83B4-756A9AF731AF}" type="presOf" srcId="{398ADB6F-8B1B-4B6B-9939-3F8CBAF9E630}" destId="{91A31746-E5CF-4D25-B50F-F81F0E8BBB45}" srcOrd="0" destOrd="3" presId="urn:microsoft.com/office/officeart/2005/8/layout/vList2"/>
    <dgm:cxn modelId="{5389E596-CFC6-4ADC-BDAB-F7722E378156}" srcId="{F78A13F9-BF17-4714-8FE1-EC2D43CD6399}" destId="{FAAD8619-25EA-4F94-996A-272D23AD3B34}" srcOrd="0" destOrd="0" parTransId="{AD2763AE-D1DA-4561-81AA-0C4DD566DAB6}" sibTransId="{4BB80EA7-1A40-4462-A011-98FEE50D8B43}"/>
    <dgm:cxn modelId="{579D7764-039E-4C7E-979E-F60F1861EE51}" srcId="{FAAD8619-25EA-4F94-996A-272D23AD3B34}" destId="{398ADB6F-8B1B-4B6B-9939-3F8CBAF9E630}" srcOrd="3" destOrd="0" parTransId="{E58096BE-3629-4721-8657-1777A8990DE9}" sibTransId="{6C52F51E-4649-4763-B573-E8DDB82362C1}"/>
    <dgm:cxn modelId="{37B11F74-CF04-4C9B-9BF2-1A22F823DD5D}" type="presOf" srcId="{EA0C9E30-93D2-4B77-BF1A-BA7F147BC921}" destId="{91A31746-E5CF-4D25-B50F-F81F0E8BBB45}" srcOrd="0" destOrd="0" presId="urn:microsoft.com/office/officeart/2005/8/layout/vList2"/>
    <dgm:cxn modelId="{2150BE48-ABEE-43E9-8B75-A5B65BCC48CD}" type="presOf" srcId="{FAAD8619-25EA-4F94-996A-272D23AD3B34}" destId="{1C5F8457-2E28-475E-81EA-1651BEF86B96}" srcOrd="0" destOrd="0" presId="urn:microsoft.com/office/officeart/2005/8/layout/vList2"/>
    <dgm:cxn modelId="{80C91C93-3CA1-490E-93EC-2590B055DFC7}" srcId="{FAAD8619-25EA-4F94-996A-272D23AD3B34}" destId="{EA0C9E30-93D2-4B77-BF1A-BA7F147BC921}" srcOrd="0" destOrd="0" parTransId="{AC52EE2C-0CEA-4932-BCDD-74014F998A98}" sibTransId="{87EC9327-7331-4D6C-A7A6-C537C9A82066}"/>
    <dgm:cxn modelId="{7C6044E6-40C1-49D4-9174-CC81D145B654}" type="presParOf" srcId="{FCA2711F-791B-48CB-A87B-00C1E94198E3}" destId="{1C5F8457-2E28-475E-81EA-1651BEF86B96}" srcOrd="0" destOrd="0" presId="urn:microsoft.com/office/officeart/2005/8/layout/vList2"/>
    <dgm:cxn modelId="{A3E691BF-2150-4C07-BD98-785B02E6DE53}" type="presParOf" srcId="{FCA2711F-791B-48CB-A87B-00C1E94198E3}" destId="{91A31746-E5CF-4D25-B50F-F81F0E8BBB45}" srcOrd="1"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30A7DE-BE54-414A-AE5E-32A4EDD211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DADF55-74CC-4731-A025-C3A14E5D571F}">
      <dgm:prSet custT="1"/>
      <dgm:spPr/>
      <dgm:t>
        <a:bodyPr/>
        <a:lstStyle/>
        <a:p>
          <a:pPr algn="just" rtl="0"/>
          <a:r>
            <a:rPr lang="en-US" sz="1800" dirty="0" smtClean="0">
              <a:solidFill>
                <a:schemeClr val="tx1"/>
              </a:solidFill>
            </a:rPr>
            <a:t>Radius is targeted to be reduced by about 30 (20%), 50 (20%), 80 (23%), 115 (26%) and 170 km (32%) for 24, 48, 72, 96 and 120 hours forecasts respectively</a:t>
          </a:r>
        </a:p>
      </dgm:t>
    </dgm:pt>
    <dgm:pt modelId="{CCE84294-2ABF-4B64-B441-6426B9D7C84E}" type="parTrans" cxnId="{0DF0A628-5612-4041-8C3D-A7D93E5D518B}">
      <dgm:prSet/>
      <dgm:spPr/>
      <dgm:t>
        <a:bodyPr/>
        <a:lstStyle/>
        <a:p>
          <a:endParaRPr lang="en-US"/>
        </a:p>
      </dgm:t>
    </dgm:pt>
    <dgm:pt modelId="{0D09DD0C-8D08-4FD0-83C1-5B03C3CD3598}" type="sibTrans" cxnId="{0DF0A628-5612-4041-8C3D-A7D93E5D518B}">
      <dgm:prSet/>
      <dgm:spPr/>
      <dgm:t>
        <a:bodyPr/>
        <a:lstStyle/>
        <a:p>
          <a:endParaRPr lang="en-US"/>
        </a:p>
      </dgm:t>
    </dgm:pt>
    <dgm:pt modelId="{970F775A-CDFD-4369-A35D-5974ADCDE683}">
      <dgm:prSet custT="1"/>
      <dgm:spPr/>
      <dgm:t>
        <a:bodyPr/>
        <a:lstStyle/>
        <a:p>
          <a:pPr algn="just" rtl="0"/>
          <a:r>
            <a:rPr lang="en-US" sz="1800" b="1" dirty="0" smtClean="0">
              <a:solidFill>
                <a:schemeClr val="tx1"/>
              </a:solidFill>
            </a:rPr>
            <a:t>Cyclone Data portal </a:t>
          </a:r>
          <a:r>
            <a:rPr lang="en-US" sz="1800" dirty="0" smtClean="0">
              <a:solidFill>
                <a:schemeClr val="tx1"/>
              </a:solidFill>
            </a:rPr>
            <a:t>will be developed with accessibility of all types of data, product and information for each cyclone. Concept paper is under preparation.</a:t>
          </a:r>
        </a:p>
      </dgm:t>
    </dgm:pt>
    <dgm:pt modelId="{D10B1DFB-CD90-4552-9128-FCFEE1226C74}" type="parTrans" cxnId="{957D7A82-4CB3-4A7E-AB11-C8AF1F04FD79}">
      <dgm:prSet/>
      <dgm:spPr/>
      <dgm:t>
        <a:bodyPr/>
        <a:lstStyle/>
        <a:p>
          <a:endParaRPr lang="en-US"/>
        </a:p>
      </dgm:t>
    </dgm:pt>
    <dgm:pt modelId="{E7927F16-ECC6-48E6-BF74-27D9EF884484}" type="sibTrans" cxnId="{957D7A82-4CB3-4A7E-AB11-C8AF1F04FD79}">
      <dgm:prSet/>
      <dgm:spPr/>
      <dgm:t>
        <a:bodyPr/>
        <a:lstStyle/>
        <a:p>
          <a:endParaRPr lang="en-US"/>
        </a:p>
      </dgm:t>
    </dgm:pt>
    <dgm:pt modelId="{1B99C674-06EF-4979-9078-FB16C8F22B97}">
      <dgm:prSet custT="1"/>
      <dgm:spPr/>
      <dgm:t>
        <a:bodyPr/>
        <a:lstStyle/>
        <a:p>
          <a:pPr algn="just" rtl="0"/>
          <a:r>
            <a:rPr lang="en-US" sz="1800" dirty="0" smtClean="0">
              <a:solidFill>
                <a:schemeClr val="tx1"/>
              </a:solidFill>
            </a:rPr>
            <a:t>Development of </a:t>
          </a:r>
          <a:r>
            <a:rPr lang="en-US" sz="1800" b="1" dirty="0" smtClean="0">
              <a:solidFill>
                <a:schemeClr val="tx1"/>
              </a:solidFill>
            </a:rPr>
            <a:t>Decision support system </a:t>
          </a:r>
          <a:r>
            <a:rPr lang="en-US" sz="1800" dirty="0" smtClean="0">
              <a:solidFill>
                <a:schemeClr val="tx1"/>
              </a:solidFill>
            </a:rPr>
            <a:t>is in progress</a:t>
          </a:r>
          <a:endParaRPr lang="en-US" sz="1800" dirty="0">
            <a:solidFill>
              <a:schemeClr val="tx1"/>
            </a:solidFill>
          </a:endParaRPr>
        </a:p>
      </dgm:t>
    </dgm:pt>
    <dgm:pt modelId="{326B5967-2A63-4A8F-BF39-9B672188C377}" type="parTrans" cxnId="{463707EC-0351-4118-84FB-0C8E48E1E8D9}">
      <dgm:prSet/>
      <dgm:spPr/>
      <dgm:t>
        <a:bodyPr/>
        <a:lstStyle/>
        <a:p>
          <a:endParaRPr lang="en-US"/>
        </a:p>
      </dgm:t>
    </dgm:pt>
    <dgm:pt modelId="{9D9AD8D8-C87F-4050-8CC9-EE8A24DEA67A}" type="sibTrans" cxnId="{463707EC-0351-4118-84FB-0C8E48E1E8D9}">
      <dgm:prSet/>
      <dgm:spPr/>
      <dgm:t>
        <a:bodyPr/>
        <a:lstStyle/>
        <a:p>
          <a:endParaRPr lang="en-US"/>
        </a:p>
      </dgm:t>
    </dgm:pt>
    <dgm:pt modelId="{0A5CD3BA-3B40-4E8E-A37B-F05D3E64A8A0}">
      <dgm:prSet custT="1"/>
      <dgm:spPr/>
      <dgm:t>
        <a:bodyPr/>
        <a:lstStyle/>
        <a:p>
          <a:pPr algn="just" rtl="0"/>
          <a:r>
            <a:rPr lang="en-US" sz="1800" b="1" dirty="0" smtClean="0">
              <a:solidFill>
                <a:schemeClr val="tx1"/>
              </a:solidFill>
            </a:rPr>
            <a:t>Coastal inundation modeling </a:t>
          </a:r>
          <a:r>
            <a:rPr lang="en-US" sz="1800" dirty="0" smtClean="0">
              <a:solidFill>
                <a:schemeClr val="tx1"/>
              </a:solidFill>
            </a:rPr>
            <a:t>will be made operational</a:t>
          </a:r>
        </a:p>
      </dgm:t>
    </dgm:pt>
    <dgm:pt modelId="{C6416841-2D07-4995-A200-5C8AD8E08906}" type="parTrans" cxnId="{005FBF94-C205-428E-A816-287984FBAC80}">
      <dgm:prSet/>
      <dgm:spPr/>
      <dgm:t>
        <a:bodyPr/>
        <a:lstStyle/>
        <a:p>
          <a:endParaRPr lang="en-US"/>
        </a:p>
      </dgm:t>
    </dgm:pt>
    <dgm:pt modelId="{E73F6D9F-04CE-4A76-B09B-EFAC5A0490AB}" type="sibTrans" cxnId="{005FBF94-C205-428E-A816-287984FBAC80}">
      <dgm:prSet/>
      <dgm:spPr/>
      <dgm:t>
        <a:bodyPr/>
        <a:lstStyle/>
        <a:p>
          <a:endParaRPr lang="en-US"/>
        </a:p>
      </dgm:t>
    </dgm:pt>
    <dgm:pt modelId="{4057B6A3-EC64-420D-8341-379DFF6782D5}">
      <dgm:prSet custT="1"/>
      <dgm:spPr/>
      <dgm:t>
        <a:bodyPr/>
        <a:lstStyle/>
        <a:p>
          <a:pPr algn="just" rtl="0"/>
          <a:r>
            <a:rPr lang="en-US" sz="1800" dirty="0" smtClean="0">
              <a:solidFill>
                <a:schemeClr val="tx1"/>
              </a:solidFill>
            </a:rPr>
            <a:t>Concept paper has been prepared for implement of </a:t>
          </a:r>
          <a:r>
            <a:rPr lang="en-US" sz="1800" b="1" dirty="0" smtClean="0">
              <a:solidFill>
                <a:schemeClr val="tx1"/>
              </a:solidFill>
            </a:rPr>
            <a:t>Common Alert Protocol (CAP)</a:t>
          </a:r>
        </a:p>
      </dgm:t>
    </dgm:pt>
    <dgm:pt modelId="{D95848E6-2282-4715-8318-98B9F875C88F}" type="parTrans" cxnId="{83A6578E-F3CA-412A-96D5-87A312C0D7BC}">
      <dgm:prSet/>
      <dgm:spPr/>
      <dgm:t>
        <a:bodyPr/>
        <a:lstStyle/>
        <a:p>
          <a:endParaRPr lang="en-US"/>
        </a:p>
      </dgm:t>
    </dgm:pt>
    <dgm:pt modelId="{B3349AF6-E527-4041-9C57-F9E43D34B91B}" type="sibTrans" cxnId="{83A6578E-F3CA-412A-96D5-87A312C0D7BC}">
      <dgm:prSet/>
      <dgm:spPr/>
      <dgm:t>
        <a:bodyPr/>
        <a:lstStyle/>
        <a:p>
          <a:endParaRPr lang="en-US"/>
        </a:p>
      </dgm:t>
    </dgm:pt>
    <dgm:pt modelId="{F0A63529-0147-469D-A617-DFCDE6C274C8}">
      <dgm:prSet custT="1"/>
      <dgm:spPr/>
      <dgm:t>
        <a:bodyPr/>
        <a:lstStyle/>
        <a:p>
          <a:pPr algn="just" rtl="0"/>
          <a:r>
            <a:rPr lang="en-US" sz="1800" b="1" dirty="0" smtClean="0">
              <a:solidFill>
                <a:schemeClr val="tx1"/>
              </a:solidFill>
            </a:rPr>
            <a:t>IMD and INCOIS bulletins </a:t>
          </a:r>
          <a:r>
            <a:rPr lang="en-US" sz="1800" dirty="0" smtClean="0">
              <a:solidFill>
                <a:schemeClr val="tx1"/>
              </a:solidFill>
            </a:rPr>
            <a:t>will complement each other for fishermen warning, coastal bulletin, port warning, sea area bulletin thus improving quality and outreach.</a:t>
          </a:r>
        </a:p>
      </dgm:t>
    </dgm:pt>
    <dgm:pt modelId="{3E9D7107-5B66-4A15-933E-7EFF372BFAD7}" type="parTrans" cxnId="{EC80EF33-2028-4CD9-BC72-B57CF2ADC158}">
      <dgm:prSet/>
      <dgm:spPr/>
      <dgm:t>
        <a:bodyPr/>
        <a:lstStyle/>
        <a:p>
          <a:endParaRPr lang="en-US"/>
        </a:p>
      </dgm:t>
    </dgm:pt>
    <dgm:pt modelId="{906B96ED-4D40-4EA0-B2ED-CF26C6D4CD16}" type="sibTrans" cxnId="{EC80EF33-2028-4CD9-BC72-B57CF2ADC158}">
      <dgm:prSet/>
      <dgm:spPr/>
      <dgm:t>
        <a:bodyPr/>
        <a:lstStyle/>
        <a:p>
          <a:endParaRPr lang="en-US"/>
        </a:p>
      </dgm:t>
    </dgm:pt>
    <dgm:pt modelId="{8C137583-5BE3-463D-985F-62A09BE4754E}" type="pres">
      <dgm:prSet presAssocID="{B130A7DE-BE54-414A-AE5E-32A4EDD211C6}" presName="linear" presStyleCnt="0">
        <dgm:presLayoutVars>
          <dgm:animLvl val="lvl"/>
          <dgm:resizeHandles val="exact"/>
        </dgm:presLayoutVars>
      </dgm:prSet>
      <dgm:spPr/>
      <dgm:t>
        <a:bodyPr/>
        <a:lstStyle/>
        <a:p>
          <a:endParaRPr lang="en-US"/>
        </a:p>
      </dgm:t>
    </dgm:pt>
    <dgm:pt modelId="{EA7E998A-9BD0-434C-99FA-628F2CC1466C}" type="pres">
      <dgm:prSet presAssocID="{E4DADF55-74CC-4731-A025-C3A14E5D571F}" presName="parentText" presStyleLbl="node1" presStyleIdx="0" presStyleCnt="6" custScaleY="117826">
        <dgm:presLayoutVars>
          <dgm:chMax val="0"/>
          <dgm:bulletEnabled val="1"/>
        </dgm:presLayoutVars>
      </dgm:prSet>
      <dgm:spPr/>
      <dgm:t>
        <a:bodyPr/>
        <a:lstStyle/>
        <a:p>
          <a:endParaRPr lang="en-US"/>
        </a:p>
      </dgm:t>
    </dgm:pt>
    <dgm:pt modelId="{0F4E113B-4333-4A7A-AD4B-E23DEA9BB38C}" type="pres">
      <dgm:prSet presAssocID="{0D09DD0C-8D08-4FD0-83C1-5B03C3CD3598}" presName="spacer" presStyleCnt="0"/>
      <dgm:spPr/>
    </dgm:pt>
    <dgm:pt modelId="{6284B2A3-2F2F-4669-BE9B-6A7AABE4C0D5}" type="pres">
      <dgm:prSet presAssocID="{F0A63529-0147-469D-A617-DFCDE6C274C8}" presName="parentText" presStyleLbl="node1" presStyleIdx="1" presStyleCnt="6">
        <dgm:presLayoutVars>
          <dgm:chMax val="0"/>
          <dgm:bulletEnabled val="1"/>
        </dgm:presLayoutVars>
      </dgm:prSet>
      <dgm:spPr/>
      <dgm:t>
        <a:bodyPr/>
        <a:lstStyle/>
        <a:p>
          <a:endParaRPr lang="en-US"/>
        </a:p>
      </dgm:t>
    </dgm:pt>
    <dgm:pt modelId="{2DF85FB6-0E73-45C0-A320-2D3D234DEBEA}" type="pres">
      <dgm:prSet presAssocID="{906B96ED-4D40-4EA0-B2ED-CF26C6D4CD16}" presName="spacer" presStyleCnt="0"/>
      <dgm:spPr/>
    </dgm:pt>
    <dgm:pt modelId="{D00B82F4-4D96-42CA-9868-8661945746C2}" type="pres">
      <dgm:prSet presAssocID="{0A5CD3BA-3B40-4E8E-A37B-F05D3E64A8A0}" presName="parentText" presStyleLbl="node1" presStyleIdx="2" presStyleCnt="6" custScaleY="48072">
        <dgm:presLayoutVars>
          <dgm:chMax val="0"/>
          <dgm:bulletEnabled val="1"/>
        </dgm:presLayoutVars>
      </dgm:prSet>
      <dgm:spPr/>
      <dgm:t>
        <a:bodyPr/>
        <a:lstStyle/>
        <a:p>
          <a:endParaRPr lang="en-US"/>
        </a:p>
      </dgm:t>
    </dgm:pt>
    <dgm:pt modelId="{A4BDB4BB-8DBF-4970-AFB3-B814BB2F5400}" type="pres">
      <dgm:prSet presAssocID="{E73F6D9F-04CE-4A76-B09B-EFAC5A0490AB}" presName="spacer" presStyleCnt="0"/>
      <dgm:spPr/>
    </dgm:pt>
    <dgm:pt modelId="{45BD847F-74EC-4CDF-BC11-8F63B75818D1}" type="pres">
      <dgm:prSet presAssocID="{4057B6A3-EC64-420D-8341-379DFF6782D5}" presName="parentText" presStyleLbl="node1" presStyleIdx="3" presStyleCnt="6" custScaleY="62693">
        <dgm:presLayoutVars>
          <dgm:chMax val="0"/>
          <dgm:bulletEnabled val="1"/>
        </dgm:presLayoutVars>
      </dgm:prSet>
      <dgm:spPr/>
      <dgm:t>
        <a:bodyPr/>
        <a:lstStyle/>
        <a:p>
          <a:endParaRPr lang="en-US"/>
        </a:p>
      </dgm:t>
    </dgm:pt>
    <dgm:pt modelId="{41BF18AC-D0F3-4C17-A6EA-B159BE91B0C5}" type="pres">
      <dgm:prSet presAssocID="{B3349AF6-E527-4041-9C57-F9E43D34B91B}" presName="spacer" presStyleCnt="0"/>
      <dgm:spPr/>
    </dgm:pt>
    <dgm:pt modelId="{D04D05EA-6292-48C1-9DE0-D6C33E44751F}" type="pres">
      <dgm:prSet presAssocID="{1B99C674-06EF-4979-9078-FB16C8F22B97}" presName="parentText" presStyleLbl="node1" presStyleIdx="4" presStyleCnt="6" custScaleY="70240">
        <dgm:presLayoutVars>
          <dgm:chMax val="0"/>
          <dgm:bulletEnabled val="1"/>
        </dgm:presLayoutVars>
      </dgm:prSet>
      <dgm:spPr/>
      <dgm:t>
        <a:bodyPr/>
        <a:lstStyle/>
        <a:p>
          <a:endParaRPr lang="en-US"/>
        </a:p>
      </dgm:t>
    </dgm:pt>
    <dgm:pt modelId="{4B38540F-1A58-4178-9642-C54881E07520}" type="pres">
      <dgm:prSet presAssocID="{9D9AD8D8-C87F-4050-8CC9-EE8A24DEA67A}" presName="spacer" presStyleCnt="0"/>
      <dgm:spPr/>
    </dgm:pt>
    <dgm:pt modelId="{536E6F2A-C2A9-4659-8F8F-7157E66BD879}" type="pres">
      <dgm:prSet presAssocID="{970F775A-CDFD-4369-A35D-5974ADCDE683}" presName="parentText" presStyleLbl="node1" presStyleIdx="5" presStyleCnt="6">
        <dgm:presLayoutVars>
          <dgm:chMax val="0"/>
          <dgm:bulletEnabled val="1"/>
        </dgm:presLayoutVars>
      </dgm:prSet>
      <dgm:spPr/>
      <dgm:t>
        <a:bodyPr/>
        <a:lstStyle/>
        <a:p>
          <a:endParaRPr lang="en-US"/>
        </a:p>
      </dgm:t>
    </dgm:pt>
  </dgm:ptLst>
  <dgm:cxnLst>
    <dgm:cxn modelId="{F207721E-8C4B-4EEA-894A-484C05384AE9}" type="presOf" srcId="{1B99C674-06EF-4979-9078-FB16C8F22B97}" destId="{D04D05EA-6292-48C1-9DE0-D6C33E44751F}" srcOrd="0" destOrd="0" presId="urn:microsoft.com/office/officeart/2005/8/layout/vList2"/>
    <dgm:cxn modelId="{C1823AFE-1222-4E35-9E7A-6EFFF0E01466}" type="presOf" srcId="{0A5CD3BA-3B40-4E8E-A37B-F05D3E64A8A0}" destId="{D00B82F4-4D96-42CA-9868-8661945746C2}" srcOrd="0" destOrd="0" presId="urn:microsoft.com/office/officeart/2005/8/layout/vList2"/>
    <dgm:cxn modelId="{B2C24B37-40DA-4DF7-BFCB-528FF44FD1F5}" type="presOf" srcId="{E4DADF55-74CC-4731-A025-C3A14E5D571F}" destId="{EA7E998A-9BD0-434C-99FA-628F2CC1466C}" srcOrd="0" destOrd="0" presId="urn:microsoft.com/office/officeart/2005/8/layout/vList2"/>
    <dgm:cxn modelId="{83A6578E-F3CA-412A-96D5-87A312C0D7BC}" srcId="{B130A7DE-BE54-414A-AE5E-32A4EDD211C6}" destId="{4057B6A3-EC64-420D-8341-379DFF6782D5}" srcOrd="3" destOrd="0" parTransId="{D95848E6-2282-4715-8318-98B9F875C88F}" sibTransId="{B3349AF6-E527-4041-9C57-F9E43D34B91B}"/>
    <dgm:cxn modelId="{6F1CB2E2-DD7B-4B6E-9180-A7261BA15A32}" type="presOf" srcId="{4057B6A3-EC64-420D-8341-379DFF6782D5}" destId="{45BD847F-74EC-4CDF-BC11-8F63B75818D1}" srcOrd="0" destOrd="0" presId="urn:microsoft.com/office/officeart/2005/8/layout/vList2"/>
    <dgm:cxn modelId="{957D7A82-4CB3-4A7E-AB11-C8AF1F04FD79}" srcId="{B130A7DE-BE54-414A-AE5E-32A4EDD211C6}" destId="{970F775A-CDFD-4369-A35D-5974ADCDE683}" srcOrd="5" destOrd="0" parTransId="{D10B1DFB-CD90-4552-9128-FCFEE1226C74}" sibTransId="{E7927F16-ECC6-48E6-BF74-27D9EF884484}"/>
    <dgm:cxn modelId="{E043F7A3-B621-41A2-9D52-AAECF6E0853C}" type="presOf" srcId="{970F775A-CDFD-4369-A35D-5974ADCDE683}" destId="{536E6F2A-C2A9-4659-8F8F-7157E66BD879}" srcOrd="0" destOrd="0" presId="urn:microsoft.com/office/officeart/2005/8/layout/vList2"/>
    <dgm:cxn modelId="{EC80EF33-2028-4CD9-BC72-B57CF2ADC158}" srcId="{B130A7DE-BE54-414A-AE5E-32A4EDD211C6}" destId="{F0A63529-0147-469D-A617-DFCDE6C274C8}" srcOrd="1" destOrd="0" parTransId="{3E9D7107-5B66-4A15-933E-7EFF372BFAD7}" sibTransId="{906B96ED-4D40-4EA0-B2ED-CF26C6D4CD16}"/>
    <dgm:cxn modelId="{005FBF94-C205-428E-A816-287984FBAC80}" srcId="{B130A7DE-BE54-414A-AE5E-32A4EDD211C6}" destId="{0A5CD3BA-3B40-4E8E-A37B-F05D3E64A8A0}" srcOrd="2" destOrd="0" parTransId="{C6416841-2D07-4995-A200-5C8AD8E08906}" sibTransId="{E73F6D9F-04CE-4A76-B09B-EFAC5A0490AB}"/>
    <dgm:cxn modelId="{0DF0A628-5612-4041-8C3D-A7D93E5D518B}" srcId="{B130A7DE-BE54-414A-AE5E-32A4EDD211C6}" destId="{E4DADF55-74CC-4731-A025-C3A14E5D571F}" srcOrd="0" destOrd="0" parTransId="{CCE84294-2ABF-4B64-B441-6426B9D7C84E}" sibTransId="{0D09DD0C-8D08-4FD0-83C1-5B03C3CD3598}"/>
    <dgm:cxn modelId="{78A0C7A4-ED66-4EAA-BCC9-2CFAF5240869}" type="presOf" srcId="{F0A63529-0147-469D-A617-DFCDE6C274C8}" destId="{6284B2A3-2F2F-4669-BE9B-6A7AABE4C0D5}" srcOrd="0" destOrd="0" presId="urn:microsoft.com/office/officeart/2005/8/layout/vList2"/>
    <dgm:cxn modelId="{0BF202C9-5CA1-43C1-A9F4-59F0612CF2FB}" type="presOf" srcId="{B130A7DE-BE54-414A-AE5E-32A4EDD211C6}" destId="{8C137583-5BE3-463D-985F-62A09BE4754E}" srcOrd="0" destOrd="0" presId="urn:microsoft.com/office/officeart/2005/8/layout/vList2"/>
    <dgm:cxn modelId="{463707EC-0351-4118-84FB-0C8E48E1E8D9}" srcId="{B130A7DE-BE54-414A-AE5E-32A4EDD211C6}" destId="{1B99C674-06EF-4979-9078-FB16C8F22B97}" srcOrd="4" destOrd="0" parTransId="{326B5967-2A63-4A8F-BF39-9B672188C377}" sibTransId="{9D9AD8D8-C87F-4050-8CC9-EE8A24DEA67A}"/>
    <dgm:cxn modelId="{EB7CC9E3-A923-4EF2-93E3-2C407BC52816}" type="presParOf" srcId="{8C137583-5BE3-463D-985F-62A09BE4754E}" destId="{EA7E998A-9BD0-434C-99FA-628F2CC1466C}" srcOrd="0" destOrd="0" presId="urn:microsoft.com/office/officeart/2005/8/layout/vList2"/>
    <dgm:cxn modelId="{D3B65A87-257B-420C-B62A-F973B72B8079}" type="presParOf" srcId="{8C137583-5BE3-463D-985F-62A09BE4754E}" destId="{0F4E113B-4333-4A7A-AD4B-E23DEA9BB38C}" srcOrd="1" destOrd="0" presId="urn:microsoft.com/office/officeart/2005/8/layout/vList2"/>
    <dgm:cxn modelId="{A5CA4ECA-9CB0-4950-9DAF-F12A3BADDCF0}" type="presParOf" srcId="{8C137583-5BE3-463D-985F-62A09BE4754E}" destId="{6284B2A3-2F2F-4669-BE9B-6A7AABE4C0D5}" srcOrd="2" destOrd="0" presId="urn:microsoft.com/office/officeart/2005/8/layout/vList2"/>
    <dgm:cxn modelId="{B12FA23C-4018-46CE-9B12-219B1E59068D}" type="presParOf" srcId="{8C137583-5BE3-463D-985F-62A09BE4754E}" destId="{2DF85FB6-0E73-45C0-A320-2D3D234DEBEA}" srcOrd="3" destOrd="0" presId="urn:microsoft.com/office/officeart/2005/8/layout/vList2"/>
    <dgm:cxn modelId="{3C6A5DE8-E704-45CC-8B78-21D4BB29E22C}" type="presParOf" srcId="{8C137583-5BE3-463D-985F-62A09BE4754E}" destId="{D00B82F4-4D96-42CA-9868-8661945746C2}" srcOrd="4" destOrd="0" presId="urn:microsoft.com/office/officeart/2005/8/layout/vList2"/>
    <dgm:cxn modelId="{8B497EC8-F44C-4F94-9F76-2E601C61FCF1}" type="presParOf" srcId="{8C137583-5BE3-463D-985F-62A09BE4754E}" destId="{A4BDB4BB-8DBF-4970-AFB3-B814BB2F5400}" srcOrd="5" destOrd="0" presId="urn:microsoft.com/office/officeart/2005/8/layout/vList2"/>
    <dgm:cxn modelId="{FB21C1FF-C608-4737-AAFD-2532D4AE2D83}" type="presParOf" srcId="{8C137583-5BE3-463D-985F-62A09BE4754E}" destId="{45BD847F-74EC-4CDF-BC11-8F63B75818D1}" srcOrd="6" destOrd="0" presId="urn:microsoft.com/office/officeart/2005/8/layout/vList2"/>
    <dgm:cxn modelId="{6D6CB096-5144-430F-8246-FE8AE600EE54}" type="presParOf" srcId="{8C137583-5BE3-463D-985F-62A09BE4754E}" destId="{41BF18AC-D0F3-4C17-A6EA-B159BE91B0C5}" srcOrd="7" destOrd="0" presId="urn:microsoft.com/office/officeart/2005/8/layout/vList2"/>
    <dgm:cxn modelId="{03651A37-B2AD-4CAA-B26B-1DC75C6B9D58}" type="presParOf" srcId="{8C137583-5BE3-463D-985F-62A09BE4754E}" destId="{D04D05EA-6292-48C1-9DE0-D6C33E44751F}" srcOrd="8" destOrd="0" presId="urn:microsoft.com/office/officeart/2005/8/layout/vList2"/>
    <dgm:cxn modelId="{5C815DBB-CAE9-48F9-AD7A-F17A2DA8E8A5}" type="presParOf" srcId="{8C137583-5BE3-463D-985F-62A09BE4754E}" destId="{4B38540F-1A58-4178-9642-C54881E07520}" srcOrd="9" destOrd="0" presId="urn:microsoft.com/office/officeart/2005/8/layout/vList2"/>
    <dgm:cxn modelId="{89A27DC2-7D16-4F38-80D6-AE8A1B62C2C0}" type="presParOf" srcId="{8C137583-5BE3-463D-985F-62A09BE4754E}" destId="{536E6F2A-C2A9-4659-8F8F-7157E66BD879}"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F8F917-60CC-4EC3-80E1-267290F0E4F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FD454A-A1A5-4A29-83CF-3C1DBF93B2C2}">
      <dgm:prSet custT="1"/>
      <dgm:spPr/>
      <dgm:t>
        <a:bodyPr/>
        <a:lstStyle/>
        <a:p>
          <a:pPr algn="just" rtl="0"/>
          <a:r>
            <a:rPr lang="en-IN" sz="2000" dirty="0" smtClean="0">
              <a:solidFill>
                <a:schemeClr val="tx1"/>
              </a:solidFill>
            </a:rPr>
            <a:t>ISO 9001:2008 Certification for five offices  (MC Hyderabad, RS/RW and RADAR   New Delhi, AMO </a:t>
          </a:r>
          <a:r>
            <a:rPr lang="en-IN" sz="2000" dirty="0" err="1" smtClean="0">
              <a:solidFill>
                <a:schemeClr val="tx1"/>
              </a:solidFill>
            </a:rPr>
            <a:t>Palam</a:t>
          </a:r>
          <a:r>
            <a:rPr lang="en-IN" sz="2000" dirty="0" smtClean="0">
              <a:solidFill>
                <a:schemeClr val="tx1"/>
              </a:solidFill>
            </a:rPr>
            <a:t> &amp; Met Observatory  </a:t>
          </a:r>
          <a:r>
            <a:rPr lang="en-IN" sz="2000" dirty="0" err="1" smtClean="0">
              <a:solidFill>
                <a:schemeClr val="tx1"/>
              </a:solidFill>
            </a:rPr>
            <a:t>Safdarjung</a:t>
          </a:r>
          <a:r>
            <a:rPr lang="en-IN" sz="2000" dirty="0" smtClean="0">
              <a:solidFill>
                <a:schemeClr val="tx1"/>
              </a:solidFill>
            </a:rPr>
            <a:t>)was extended for 3 years (2014-17)</a:t>
          </a:r>
          <a:endParaRPr lang="en-US" sz="2000" dirty="0">
            <a:solidFill>
              <a:schemeClr val="tx1"/>
            </a:solidFill>
          </a:endParaRPr>
        </a:p>
      </dgm:t>
    </dgm:pt>
    <dgm:pt modelId="{8C437BF0-BBED-430F-BEBF-F0EFACF07062}" type="parTrans" cxnId="{5222407E-FE15-4EB7-A226-728D4B9DCCB4}">
      <dgm:prSet/>
      <dgm:spPr/>
      <dgm:t>
        <a:bodyPr/>
        <a:lstStyle/>
        <a:p>
          <a:endParaRPr lang="en-US"/>
        </a:p>
      </dgm:t>
    </dgm:pt>
    <dgm:pt modelId="{18F03A7C-2F96-42CF-BC07-614D87D1EDC7}" type="sibTrans" cxnId="{5222407E-FE15-4EB7-A226-728D4B9DCCB4}">
      <dgm:prSet/>
      <dgm:spPr/>
      <dgm:t>
        <a:bodyPr/>
        <a:lstStyle/>
        <a:p>
          <a:endParaRPr lang="en-US"/>
        </a:p>
      </dgm:t>
    </dgm:pt>
    <dgm:pt modelId="{FAE53403-F726-4E3A-A467-0FE366B2F24C}">
      <dgm:prSet custT="1"/>
      <dgm:spPr/>
      <dgm:t>
        <a:bodyPr/>
        <a:lstStyle/>
        <a:p>
          <a:pPr algn="just" rtl="0"/>
          <a:r>
            <a:rPr lang="en-US" sz="1800" dirty="0" smtClean="0">
              <a:solidFill>
                <a:schemeClr val="tx1"/>
              </a:solidFill>
            </a:rPr>
            <a:t>Recertification audit for the period 2014-17 &amp; surveillance audit for the year 2015-16 is completed. </a:t>
          </a:r>
          <a:endParaRPr lang="en-US" sz="1800" dirty="0">
            <a:solidFill>
              <a:schemeClr val="tx1"/>
            </a:solidFill>
          </a:endParaRPr>
        </a:p>
      </dgm:t>
    </dgm:pt>
    <dgm:pt modelId="{C39298E0-852B-47E8-A5FE-4EBED1C92756}" type="parTrans" cxnId="{3A174386-B085-4480-A551-FBFBF0DBA40B}">
      <dgm:prSet/>
      <dgm:spPr/>
      <dgm:t>
        <a:bodyPr/>
        <a:lstStyle/>
        <a:p>
          <a:endParaRPr lang="en-US"/>
        </a:p>
      </dgm:t>
    </dgm:pt>
    <dgm:pt modelId="{0651B3C1-AD93-4C59-8BBC-1E1AD0DAE571}" type="sibTrans" cxnId="{3A174386-B085-4480-A551-FBFBF0DBA40B}">
      <dgm:prSet/>
      <dgm:spPr/>
      <dgm:t>
        <a:bodyPr/>
        <a:lstStyle/>
        <a:p>
          <a:endParaRPr lang="en-US"/>
        </a:p>
      </dgm:t>
    </dgm:pt>
    <dgm:pt modelId="{B3256A58-4BB9-45FD-9BBC-FBDAACB7A4B6}">
      <dgm:prSet custT="1"/>
      <dgm:spPr/>
      <dgm:t>
        <a:bodyPr/>
        <a:lstStyle/>
        <a:p>
          <a:pPr algn="just" rtl="0"/>
          <a:r>
            <a:rPr lang="en-US" sz="1800" dirty="0" smtClean="0">
              <a:solidFill>
                <a:schemeClr val="tx1"/>
              </a:solidFill>
            </a:rPr>
            <a:t>The ISO 9001:2008 certification is awarded for one year (2015-16).</a:t>
          </a:r>
          <a:endParaRPr lang="en-US" sz="1800" dirty="0">
            <a:solidFill>
              <a:schemeClr val="tx1"/>
            </a:solidFill>
          </a:endParaRPr>
        </a:p>
      </dgm:t>
    </dgm:pt>
    <dgm:pt modelId="{F91CD927-FD7D-417D-A919-5743E13B9808}" type="parTrans" cxnId="{C69B9C0D-DB51-4D5F-9748-5827A7B5C9B8}">
      <dgm:prSet/>
      <dgm:spPr/>
      <dgm:t>
        <a:bodyPr/>
        <a:lstStyle/>
        <a:p>
          <a:endParaRPr lang="en-US"/>
        </a:p>
      </dgm:t>
    </dgm:pt>
    <dgm:pt modelId="{A4C400FE-5857-4D40-A74F-5BDD5A97627F}" type="sibTrans" cxnId="{C69B9C0D-DB51-4D5F-9748-5827A7B5C9B8}">
      <dgm:prSet/>
      <dgm:spPr/>
      <dgm:t>
        <a:bodyPr/>
        <a:lstStyle/>
        <a:p>
          <a:endParaRPr lang="en-US"/>
        </a:p>
      </dgm:t>
    </dgm:pt>
    <dgm:pt modelId="{201E140F-9A8E-4FE8-8937-E21934D27FEC}">
      <dgm:prSet custT="1"/>
      <dgm:spPr/>
      <dgm:t>
        <a:bodyPr/>
        <a:lstStyle/>
        <a:p>
          <a:pPr algn="just" rtl="0"/>
          <a:r>
            <a:rPr lang="en-IN" sz="2000" dirty="0" smtClean="0">
              <a:solidFill>
                <a:schemeClr val="tx1"/>
              </a:solidFill>
            </a:rPr>
            <a:t>Consultant visited  4 offices ( CAMD, Delhi, AMO Mumbai, Chennai and Kolkata)  for ISO process. Certification is in current year)</a:t>
          </a:r>
          <a:endParaRPr lang="en-US" sz="2000" dirty="0">
            <a:solidFill>
              <a:schemeClr val="tx1"/>
            </a:solidFill>
          </a:endParaRPr>
        </a:p>
      </dgm:t>
    </dgm:pt>
    <dgm:pt modelId="{1D6C8DCE-AD30-4788-BD69-A44DD84C6B9E}" type="parTrans" cxnId="{1D295F81-D8AB-464E-AC86-780A9BEF6A55}">
      <dgm:prSet/>
      <dgm:spPr/>
      <dgm:t>
        <a:bodyPr/>
        <a:lstStyle/>
        <a:p>
          <a:endParaRPr lang="en-US"/>
        </a:p>
      </dgm:t>
    </dgm:pt>
    <dgm:pt modelId="{1C48377A-8C52-44F6-960A-155BF6AC962B}" type="sibTrans" cxnId="{1D295F81-D8AB-464E-AC86-780A9BEF6A55}">
      <dgm:prSet/>
      <dgm:spPr/>
      <dgm:t>
        <a:bodyPr/>
        <a:lstStyle/>
        <a:p>
          <a:endParaRPr lang="en-US"/>
        </a:p>
      </dgm:t>
    </dgm:pt>
    <dgm:pt modelId="{B1F042C1-8908-47BC-883A-7AC4753198A8}">
      <dgm:prSet custT="1"/>
      <dgm:spPr/>
      <dgm:t>
        <a:bodyPr/>
        <a:lstStyle/>
        <a:p>
          <a:r>
            <a:rPr lang="en-IN" sz="2000" dirty="0" smtClean="0">
              <a:solidFill>
                <a:schemeClr val="tx1"/>
              </a:solidFill>
            </a:rPr>
            <a:t>Committee submitted Consolidated RFP  for</a:t>
          </a:r>
          <a:endParaRPr lang="en-US" sz="2000" dirty="0">
            <a:solidFill>
              <a:schemeClr val="tx1"/>
            </a:solidFill>
          </a:endParaRPr>
        </a:p>
      </dgm:t>
    </dgm:pt>
    <dgm:pt modelId="{2E5AD380-ACAC-433E-89F2-C3B7A1DB6C65}" type="parTrans" cxnId="{5AC84F75-37D4-4B48-A799-3A8577EF662D}">
      <dgm:prSet/>
      <dgm:spPr/>
      <dgm:t>
        <a:bodyPr/>
        <a:lstStyle/>
        <a:p>
          <a:endParaRPr lang="en-US"/>
        </a:p>
      </dgm:t>
    </dgm:pt>
    <dgm:pt modelId="{6B1C3106-C81E-401C-AB5C-36E028F462EF}" type="sibTrans" cxnId="{5AC84F75-37D4-4B48-A799-3A8577EF662D}">
      <dgm:prSet/>
      <dgm:spPr/>
      <dgm:t>
        <a:bodyPr/>
        <a:lstStyle/>
        <a:p>
          <a:endParaRPr lang="en-US"/>
        </a:p>
      </dgm:t>
    </dgm:pt>
    <dgm:pt modelId="{A90E5746-AD03-4586-864B-0465DCE87FBA}">
      <dgm:prSet custT="1"/>
      <dgm:spPr/>
      <dgm:t>
        <a:bodyPr/>
        <a:lstStyle/>
        <a:p>
          <a:r>
            <a:rPr lang="en-IN" sz="1800" dirty="0" smtClean="0">
              <a:solidFill>
                <a:schemeClr val="tx1"/>
              </a:solidFill>
            </a:rPr>
            <a:t>Weather Forecasting Services (NWFC, RSMC, NWP)</a:t>
          </a:r>
          <a:endParaRPr lang="en-US" sz="1800" dirty="0">
            <a:solidFill>
              <a:schemeClr val="tx1"/>
            </a:solidFill>
          </a:endParaRPr>
        </a:p>
      </dgm:t>
    </dgm:pt>
    <dgm:pt modelId="{4867005C-340B-40A9-83C8-B602059CC3A5}" type="parTrans" cxnId="{3BAE77FC-ED08-4872-AC34-791DB8B0342E}">
      <dgm:prSet/>
      <dgm:spPr/>
      <dgm:t>
        <a:bodyPr/>
        <a:lstStyle/>
        <a:p>
          <a:endParaRPr lang="en-US"/>
        </a:p>
      </dgm:t>
    </dgm:pt>
    <dgm:pt modelId="{5A230D21-08A5-4B56-9B09-1346BA4A37C1}" type="sibTrans" cxnId="{3BAE77FC-ED08-4872-AC34-791DB8B0342E}">
      <dgm:prSet/>
      <dgm:spPr/>
      <dgm:t>
        <a:bodyPr/>
        <a:lstStyle/>
        <a:p>
          <a:endParaRPr lang="en-US"/>
        </a:p>
      </dgm:t>
    </dgm:pt>
    <dgm:pt modelId="{BCAC3758-7817-4BBA-9C18-BB0BEECBDBC4}">
      <dgm:prSet custT="1"/>
      <dgm:spPr/>
      <dgm:t>
        <a:bodyPr/>
        <a:lstStyle/>
        <a:p>
          <a:r>
            <a:rPr lang="en-IN" sz="1800" dirty="0" smtClean="0">
              <a:solidFill>
                <a:schemeClr val="tx1"/>
              </a:solidFill>
            </a:rPr>
            <a:t>National Information System Services</a:t>
          </a:r>
          <a:endParaRPr lang="en-US" sz="1800" dirty="0">
            <a:solidFill>
              <a:schemeClr val="tx1"/>
            </a:solidFill>
          </a:endParaRPr>
        </a:p>
      </dgm:t>
    </dgm:pt>
    <dgm:pt modelId="{E1A92A2E-7ADD-48A8-BB85-079BE568CC27}" type="parTrans" cxnId="{357BCB39-DDA6-422A-9058-A6099C3C3EC4}">
      <dgm:prSet/>
      <dgm:spPr/>
      <dgm:t>
        <a:bodyPr/>
        <a:lstStyle/>
        <a:p>
          <a:endParaRPr lang="en-US"/>
        </a:p>
      </dgm:t>
    </dgm:pt>
    <dgm:pt modelId="{ADDBA98B-07BD-4528-A0B1-EDD5CC380216}" type="sibTrans" cxnId="{357BCB39-DDA6-422A-9058-A6099C3C3EC4}">
      <dgm:prSet/>
      <dgm:spPr/>
      <dgm:t>
        <a:bodyPr/>
        <a:lstStyle/>
        <a:p>
          <a:endParaRPr lang="en-US"/>
        </a:p>
      </dgm:t>
    </dgm:pt>
    <dgm:pt modelId="{62A8BA37-3DE8-4190-BEEB-3CBAA27F9A87}">
      <dgm:prSet custT="1"/>
      <dgm:spPr/>
      <dgm:t>
        <a:bodyPr/>
        <a:lstStyle/>
        <a:p>
          <a:r>
            <a:rPr lang="en-IN" sz="1800" dirty="0" smtClean="0">
              <a:solidFill>
                <a:schemeClr val="tx1"/>
              </a:solidFill>
            </a:rPr>
            <a:t>National Satellite Meteorology Centre</a:t>
          </a:r>
          <a:endParaRPr lang="en-US" sz="1800" dirty="0">
            <a:solidFill>
              <a:schemeClr val="tx1"/>
            </a:solidFill>
          </a:endParaRPr>
        </a:p>
      </dgm:t>
    </dgm:pt>
    <dgm:pt modelId="{7559D58A-6AF2-4D85-A2B3-B92735E2E2AD}" type="parTrans" cxnId="{2C6B2AC0-CA24-4750-A756-C8661114F867}">
      <dgm:prSet/>
      <dgm:spPr/>
      <dgm:t>
        <a:bodyPr/>
        <a:lstStyle/>
        <a:p>
          <a:endParaRPr lang="en-US"/>
        </a:p>
      </dgm:t>
    </dgm:pt>
    <dgm:pt modelId="{C554D31B-15D0-4F57-A9A5-943936102E8A}" type="sibTrans" cxnId="{2C6B2AC0-CA24-4750-A756-C8661114F867}">
      <dgm:prSet/>
      <dgm:spPr/>
      <dgm:t>
        <a:bodyPr/>
        <a:lstStyle/>
        <a:p>
          <a:endParaRPr lang="en-US"/>
        </a:p>
      </dgm:t>
    </dgm:pt>
    <dgm:pt modelId="{63380B75-B0A6-4A8F-84F8-EBE185E0BB56}">
      <dgm:prSet custT="1"/>
      <dgm:spPr/>
      <dgm:t>
        <a:bodyPr/>
        <a:lstStyle/>
        <a:p>
          <a:r>
            <a:rPr lang="en-IN" sz="1800" dirty="0" smtClean="0">
              <a:solidFill>
                <a:schemeClr val="tx1"/>
              </a:solidFill>
            </a:rPr>
            <a:t>National centre for Seismology</a:t>
          </a:r>
          <a:endParaRPr lang="en-US" sz="1800" dirty="0">
            <a:solidFill>
              <a:schemeClr val="tx1"/>
            </a:solidFill>
          </a:endParaRPr>
        </a:p>
      </dgm:t>
    </dgm:pt>
    <dgm:pt modelId="{3767DA3A-0F2A-44FB-9E9D-396E1F1CE2FE}" type="parTrans" cxnId="{A4B8532B-31A2-48C8-B820-9D93482BCC37}">
      <dgm:prSet/>
      <dgm:spPr/>
      <dgm:t>
        <a:bodyPr/>
        <a:lstStyle/>
        <a:p>
          <a:endParaRPr lang="en-US"/>
        </a:p>
      </dgm:t>
    </dgm:pt>
    <dgm:pt modelId="{9FEBE07D-4509-4070-8ACA-34B44DADF838}" type="sibTrans" cxnId="{A4B8532B-31A2-48C8-B820-9D93482BCC37}">
      <dgm:prSet/>
      <dgm:spPr/>
      <dgm:t>
        <a:bodyPr/>
        <a:lstStyle/>
        <a:p>
          <a:endParaRPr lang="en-US"/>
        </a:p>
      </dgm:t>
    </dgm:pt>
    <dgm:pt modelId="{097C6F58-DC58-4C51-A79A-E932F61690BD}">
      <dgm:prSet custT="1"/>
      <dgm:spPr/>
      <dgm:t>
        <a:bodyPr/>
        <a:lstStyle/>
        <a:p>
          <a:pPr algn="just" rtl="0"/>
          <a:r>
            <a:rPr lang="en-IN" sz="1800" dirty="0" smtClean="0">
              <a:solidFill>
                <a:schemeClr val="tx1"/>
              </a:solidFill>
            </a:rPr>
            <a:t>IMD </a:t>
          </a:r>
          <a:r>
            <a:rPr lang="en-IN" sz="1800" dirty="0" err="1" smtClean="0">
              <a:solidFill>
                <a:schemeClr val="tx1"/>
              </a:solidFill>
            </a:rPr>
            <a:t>Pune</a:t>
          </a:r>
          <a:r>
            <a:rPr lang="en-IN" sz="1800" dirty="0" smtClean="0">
              <a:solidFill>
                <a:schemeClr val="tx1"/>
              </a:solidFill>
            </a:rPr>
            <a:t> and RMCs for issue tender locally. </a:t>
          </a:r>
          <a:endParaRPr lang="en-US" sz="1800" dirty="0" smtClean="0">
            <a:solidFill>
              <a:schemeClr val="tx1"/>
            </a:solidFill>
          </a:endParaRPr>
        </a:p>
      </dgm:t>
    </dgm:pt>
    <dgm:pt modelId="{0802579C-F4EF-488C-94E7-EB8D7D32A374}" type="parTrans" cxnId="{8C31902F-A886-4F24-8051-E13589ADC0C2}">
      <dgm:prSet/>
      <dgm:spPr/>
      <dgm:t>
        <a:bodyPr/>
        <a:lstStyle/>
        <a:p>
          <a:endParaRPr lang="en-US"/>
        </a:p>
      </dgm:t>
    </dgm:pt>
    <dgm:pt modelId="{45027E64-6794-43CE-B559-8A1EFAECD069}" type="sibTrans" cxnId="{8C31902F-A886-4F24-8051-E13589ADC0C2}">
      <dgm:prSet/>
      <dgm:spPr/>
      <dgm:t>
        <a:bodyPr/>
        <a:lstStyle/>
        <a:p>
          <a:endParaRPr lang="en-US"/>
        </a:p>
      </dgm:t>
    </dgm:pt>
    <dgm:pt modelId="{2D05F93D-68C5-4378-BADC-97BF5F539A4B}">
      <dgm:prSet custT="1"/>
      <dgm:spPr/>
      <dgm:t>
        <a:bodyPr/>
        <a:lstStyle/>
        <a:p>
          <a:pPr algn="just" rtl="0"/>
          <a:r>
            <a:rPr lang="en-US" sz="2000" dirty="0" smtClean="0">
              <a:solidFill>
                <a:schemeClr val="tx1"/>
              </a:solidFill>
            </a:rPr>
            <a:t>The surface instruments division of the IMD acquired ISO 9001:2008 certification for the process of manufacturing, testing, calibration and supply of meteorological Instruments.</a:t>
          </a:r>
          <a:endParaRPr lang="en-US" sz="2000" dirty="0">
            <a:solidFill>
              <a:schemeClr val="tx1"/>
            </a:solidFill>
          </a:endParaRPr>
        </a:p>
      </dgm:t>
    </dgm:pt>
    <dgm:pt modelId="{161732F0-DD49-4669-AF1A-57327C92AC36}" type="parTrans" cxnId="{03B6DA42-710F-4D53-A49D-88EE1F998784}">
      <dgm:prSet/>
      <dgm:spPr/>
      <dgm:t>
        <a:bodyPr/>
        <a:lstStyle/>
        <a:p>
          <a:endParaRPr lang="en-US"/>
        </a:p>
      </dgm:t>
    </dgm:pt>
    <dgm:pt modelId="{CE3D6318-0FA2-4D91-ACBC-6AF5264192BB}" type="sibTrans" cxnId="{03B6DA42-710F-4D53-A49D-88EE1F998784}">
      <dgm:prSet/>
      <dgm:spPr/>
      <dgm:t>
        <a:bodyPr/>
        <a:lstStyle/>
        <a:p>
          <a:endParaRPr lang="en-US"/>
        </a:p>
      </dgm:t>
    </dgm:pt>
    <dgm:pt modelId="{95801D46-0653-4F9D-BBC6-217F10FF13BD}" type="pres">
      <dgm:prSet presAssocID="{BCF8F917-60CC-4EC3-80E1-267290F0E4FC}" presName="linear" presStyleCnt="0">
        <dgm:presLayoutVars>
          <dgm:animLvl val="lvl"/>
          <dgm:resizeHandles val="exact"/>
        </dgm:presLayoutVars>
      </dgm:prSet>
      <dgm:spPr/>
      <dgm:t>
        <a:bodyPr/>
        <a:lstStyle/>
        <a:p>
          <a:endParaRPr lang="en-US"/>
        </a:p>
      </dgm:t>
    </dgm:pt>
    <dgm:pt modelId="{5850B524-8C29-4D34-8EF7-0769B579F3AE}" type="pres">
      <dgm:prSet presAssocID="{9DFD454A-A1A5-4A29-83CF-3C1DBF93B2C2}" presName="parentText" presStyleLbl="node1" presStyleIdx="0" presStyleCnt="4" custScaleY="80729">
        <dgm:presLayoutVars>
          <dgm:chMax val="0"/>
          <dgm:bulletEnabled val="1"/>
        </dgm:presLayoutVars>
      </dgm:prSet>
      <dgm:spPr/>
      <dgm:t>
        <a:bodyPr/>
        <a:lstStyle/>
        <a:p>
          <a:endParaRPr lang="en-US"/>
        </a:p>
      </dgm:t>
    </dgm:pt>
    <dgm:pt modelId="{9499584D-D3A6-4270-AA18-F1EAC4CFDC3C}" type="pres">
      <dgm:prSet presAssocID="{18F03A7C-2F96-42CF-BC07-614D87D1EDC7}" presName="spacer" presStyleCnt="0"/>
      <dgm:spPr/>
    </dgm:pt>
    <dgm:pt modelId="{3A0A9505-343D-41B4-A82E-0C360FB457F6}" type="pres">
      <dgm:prSet presAssocID="{2D05F93D-68C5-4378-BADC-97BF5F539A4B}" presName="parentText" presStyleLbl="node1" presStyleIdx="1" presStyleCnt="4" custScaleY="71264">
        <dgm:presLayoutVars>
          <dgm:chMax val="0"/>
          <dgm:bulletEnabled val="1"/>
        </dgm:presLayoutVars>
      </dgm:prSet>
      <dgm:spPr/>
      <dgm:t>
        <a:bodyPr/>
        <a:lstStyle/>
        <a:p>
          <a:endParaRPr lang="en-US"/>
        </a:p>
      </dgm:t>
    </dgm:pt>
    <dgm:pt modelId="{A22A5FAB-112F-4ADC-8F61-D9A4FC2DBF41}" type="pres">
      <dgm:prSet presAssocID="{2D05F93D-68C5-4378-BADC-97BF5F539A4B}" presName="childText" presStyleLbl="revTx" presStyleIdx="0" presStyleCnt="2" custScaleY="86790">
        <dgm:presLayoutVars>
          <dgm:bulletEnabled val="1"/>
        </dgm:presLayoutVars>
      </dgm:prSet>
      <dgm:spPr/>
      <dgm:t>
        <a:bodyPr/>
        <a:lstStyle/>
        <a:p>
          <a:endParaRPr lang="en-US"/>
        </a:p>
      </dgm:t>
    </dgm:pt>
    <dgm:pt modelId="{A6D0CEA1-15B1-47A7-BAA6-07A1FAD0DAF4}" type="pres">
      <dgm:prSet presAssocID="{201E140F-9A8E-4FE8-8937-E21934D27FEC}" presName="parentText" presStyleLbl="node1" presStyleIdx="2" presStyleCnt="4" custScaleY="47792">
        <dgm:presLayoutVars>
          <dgm:chMax val="0"/>
          <dgm:bulletEnabled val="1"/>
        </dgm:presLayoutVars>
      </dgm:prSet>
      <dgm:spPr/>
      <dgm:t>
        <a:bodyPr/>
        <a:lstStyle/>
        <a:p>
          <a:endParaRPr lang="en-US"/>
        </a:p>
      </dgm:t>
    </dgm:pt>
    <dgm:pt modelId="{62B193B2-ED5E-461E-89B3-21154E346267}" type="pres">
      <dgm:prSet presAssocID="{1C48377A-8C52-44F6-960A-155BF6AC962B}" presName="spacer" presStyleCnt="0"/>
      <dgm:spPr/>
    </dgm:pt>
    <dgm:pt modelId="{960564EA-5880-468F-B84D-701B82476FD5}" type="pres">
      <dgm:prSet presAssocID="{B1F042C1-8908-47BC-883A-7AC4753198A8}" presName="parentText" presStyleLbl="node1" presStyleIdx="3" presStyleCnt="4" custScaleY="39435">
        <dgm:presLayoutVars>
          <dgm:chMax val="0"/>
          <dgm:bulletEnabled val="1"/>
        </dgm:presLayoutVars>
      </dgm:prSet>
      <dgm:spPr/>
      <dgm:t>
        <a:bodyPr/>
        <a:lstStyle/>
        <a:p>
          <a:endParaRPr lang="en-US"/>
        </a:p>
      </dgm:t>
    </dgm:pt>
    <dgm:pt modelId="{77FDBD16-7C85-411A-B9F0-DE70203F61AC}" type="pres">
      <dgm:prSet presAssocID="{B1F042C1-8908-47BC-883A-7AC4753198A8}" presName="childText" presStyleLbl="revTx" presStyleIdx="1" presStyleCnt="2">
        <dgm:presLayoutVars>
          <dgm:bulletEnabled val="1"/>
        </dgm:presLayoutVars>
      </dgm:prSet>
      <dgm:spPr/>
      <dgm:t>
        <a:bodyPr/>
        <a:lstStyle/>
        <a:p>
          <a:endParaRPr lang="en-US"/>
        </a:p>
      </dgm:t>
    </dgm:pt>
  </dgm:ptLst>
  <dgm:cxnLst>
    <dgm:cxn modelId="{16DBE511-7393-4232-ACEE-456DC0595C16}" type="presOf" srcId="{097C6F58-DC58-4C51-A79A-E932F61690BD}" destId="{77FDBD16-7C85-411A-B9F0-DE70203F61AC}" srcOrd="0" destOrd="4" presId="urn:microsoft.com/office/officeart/2005/8/layout/vList2"/>
    <dgm:cxn modelId="{36696E53-3CCA-4F63-B622-7C3119BF2B8A}" type="presOf" srcId="{201E140F-9A8E-4FE8-8937-E21934D27FEC}" destId="{A6D0CEA1-15B1-47A7-BAA6-07A1FAD0DAF4}" srcOrd="0" destOrd="0" presId="urn:microsoft.com/office/officeart/2005/8/layout/vList2"/>
    <dgm:cxn modelId="{5AC84F75-37D4-4B48-A799-3A8577EF662D}" srcId="{BCF8F917-60CC-4EC3-80E1-267290F0E4FC}" destId="{B1F042C1-8908-47BC-883A-7AC4753198A8}" srcOrd="3" destOrd="0" parTransId="{2E5AD380-ACAC-433E-89F2-C3B7A1DB6C65}" sibTransId="{6B1C3106-C81E-401C-AB5C-36E028F462EF}"/>
    <dgm:cxn modelId="{A4B8532B-31A2-48C8-B820-9D93482BCC37}" srcId="{B1F042C1-8908-47BC-883A-7AC4753198A8}" destId="{63380B75-B0A6-4A8F-84F8-EBE185E0BB56}" srcOrd="3" destOrd="0" parTransId="{3767DA3A-0F2A-44FB-9E9D-396E1F1CE2FE}" sibTransId="{9FEBE07D-4509-4070-8ACA-34B44DADF838}"/>
    <dgm:cxn modelId="{210D5667-BF4B-421F-8409-EA73727C7781}" type="presOf" srcId="{B1F042C1-8908-47BC-883A-7AC4753198A8}" destId="{960564EA-5880-468F-B84D-701B82476FD5}" srcOrd="0" destOrd="0" presId="urn:microsoft.com/office/officeart/2005/8/layout/vList2"/>
    <dgm:cxn modelId="{2C6B2AC0-CA24-4750-A756-C8661114F867}" srcId="{B1F042C1-8908-47BC-883A-7AC4753198A8}" destId="{62A8BA37-3DE8-4190-BEEB-3CBAA27F9A87}" srcOrd="2" destOrd="0" parTransId="{7559D58A-6AF2-4D85-A2B3-B92735E2E2AD}" sibTransId="{C554D31B-15D0-4F57-A9A5-943936102E8A}"/>
    <dgm:cxn modelId="{EBE1D6B6-BDB9-4791-B84B-0AD0C0DD51C0}" type="presOf" srcId="{BCAC3758-7817-4BBA-9C18-BB0BEECBDBC4}" destId="{77FDBD16-7C85-411A-B9F0-DE70203F61AC}" srcOrd="0" destOrd="1" presId="urn:microsoft.com/office/officeart/2005/8/layout/vList2"/>
    <dgm:cxn modelId="{3A174386-B085-4480-A551-FBFBF0DBA40B}" srcId="{2D05F93D-68C5-4378-BADC-97BF5F539A4B}" destId="{FAE53403-F726-4E3A-A467-0FE366B2F24C}" srcOrd="0" destOrd="0" parTransId="{C39298E0-852B-47E8-A5FE-4EBED1C92756}" sibTransId="{0651B3C1-AD93-4C59-8BBC-1E1AD0DAE571}"/>
    <dgm:cxn modelId="{8C31902F-A886-4F24-8051-E13589ADC0C2}" srcId="{B1F042C1-8908-47BC-883A-7AC4753198A8}" destId="{097C6F58-DC58-4C51-A79A-E932F61690BD}" srcOrd="4" destOrd="0" parTransId="{0802579C-F4EF-488C-94E7-EB8D7D32A374}" sibTransId="{45027E64-6794-43CE-B559-8A1EFAECD069}"/>
    <dgm:cxn modelId="{381B3691-4D35-4A14-8E22-88441E65F82A}" type="presOf" srcId="{2D05F93D-68C5-4378-BADC-97BF5F539A4B}" destId="{3A0A9505-343D-41B4-A82E-0C360FB457F6}" srcOrd="0" destOrd="0" presId="urn:microsoft.com/office/officeart/2005/8/layout/vList2"/>
    <dgm:cxn modelId="{CD790B6E-6F67-4124-8D1C-EB8F50434CDC}" type="presOf" srcId="{B3256A58-4BB9-45FD-9BBC-FBDAACB7A4B6}" destId="{A22A5FAB-112F-4ADC-8F61-D9A4FC2DBF41}" srcOrd="0" destOrd="1" presId="urn:microsoft.com/office/officeart/2005/8/layout/vList2"/>
    <dgm:cxn modelId="{D6E121AC-C7F0-4BD4-A833-5A0DBB96A446}" type="presOf" srcId="{62A8BA37-3DE8-4190-BEEB-3CBAA27F9A87}" destId="{77FDBD16-7C85-411A-B9F0-DE70203F61AC}" srcOrd="0" destOrd="2" presId="urn:microsoft.com/office/officeart/2005/8/layout/vList2"/>
    <dgm:cxn modelId="{357BCB39-DDA6-422A-9058-A6099C3C3EC4}" srcId="{B1F042C1-8908-47BC-883A-7AC4753198A8}" destId="{BCAC3758-7817-4BBA-9C18-BB0BEECBDBC4}" srcOrd="1" destOrd="0" parTransId="{E1A92A2E-7ADD-48A8-BB85-079BE568CC27}" sibTransId="{ADDBA98B-07BD-4528-A0B1-EDD5CC380216}"/>
    <dgm:cxn modelId="{3BAE77FC-ED08-4872-AC34-791DB8B0342E}" srcId="{B1F042C1-8908-47BC-883A-7AC4753198A8}" destId="{A90E5746-AD03-4586-864B-0465DCE87FBA}" srcOrd="0" destOrd="0" parTransId="{4867005C-340B-40A9-83C8-B602059CC3A5}" sibTransId="{5A230D21-08A5-4B56-9B09-1346BA4A37C1}"/>
    <dgm:cxn modelId="{06C40247-F28D-44EC-A6DE-EFC6149AC4C4}" type="presOf" srcId="{A90E5746-AD03-4586-864B-0465DCE87FBA}" destId="{77FDBD16-7C85-411A-B9F0-DE70203F61AC}" srcOrd="0" destOrd="0" presId="urn:microsoft.com/office/officeart/2005/8/layout/vList2"/>
    <dgm:cxn modelId="{5222407E-FE15-4EB7-A226-728D4B9DCCB4}" srcId="{BCF8F917-60CC-4EC3-80E1-267290F0E4FC}" destId="{9DFD454A-A1A5-4A29-83CF-3C1DBF93B2C2}" srcOrd="0" destOrd="0" parTransId="{8C437BF0-BBED-430F-BEBF-F0EFACF07062}" sibTransId="{18F03A7C-2F96-42CF-BC07-614D87D1EDC7}"/>
    <dgm:cxn modelId="{1D295F81-D8AB-464E-AC86-780A9BEF6A55}" srcId="{BCF8F917-60CC-4EC3-80E1-267290F0E4FC}" destId="{201E140F-9A8E-4FE8-8937-E21934D27FEC}" srcOrd="2" destOrd="0" parTransId="{1D6C8DCE-AD30-4788-BD69-A44DD84C6B9E}" sibTransId="{1C48377A-8C52-44F6-960A-155BF6AC962B}"/>
    <dgm:cxn modelId="{C69B9C0D-DB51-4D5F-9748-5827A7B5C9B8}" srcId="{2D05F93D-68C5-4378-BADC-97BF5F539A4B}" destId="{B3256A58-4BB9-45FD-9BBC-FBDAACB7A4B6}" srcOrd="1" destOrd="0" parTransId="{F91CD927-FD7D-417D-A919-5743E13B9808}" sibTransId="{A4C400FE-5857-4D40-A74F-5BDD5A97627F}"/>
    <dgm:cxn modelId="{45A0A03F-6CC6-408B-B1F7-ABF336F621F8}" type="presOf" srcId="{9DFD454A-A1A5-4A29-83CF-3C1DBF93B2C2}" destId="{5850B524-8C29-4D34-8EF7-0769B579F3AE}" srcOrd="0" destOrd="0" presId="urn:microsoft.com/office/officeart/2005/8/layout/vList2"/>
    <dgm:cxn modelId="{4A1B352C-33FB-4143-930C-948D064B96E4}" type="presOf" srcId="{BCF8F917-60CC-4EC3-80E1-267290F0E4FC}" destId="{95801D46-0653-4F9D-BBC6-217F10FF13BD}" srcOrd="0" destOrd="0" presId="urn:microsoft.com/office/officeart/2005/8/layout/vList2"/>
    <dgm:cxn modelId="{03B6DA42-710F-4D53-A49D-88EE1F998784}" srcId="{BCF8F917-60CC-4EC3-80E1-267290F0E4FC}" destId="{2D05F93D-68C5-4378-BADC-97BF5F539A4B}" srcOrd="1" destOrd="0" parTransId="{161732F0-DD49-4669-AF1A-57327C92AC36}" sibTransId="{CE3D6318-0FA2-4D91-ACBC-6AF5264192BB}"/>
    <dgm:cxn modelId="{403C1E5E-D0E4-4C6D-8876-50D4D4113E61}" type="presOf" srcId="{63380B75-B0A6-4A8F-84F8-EBE185E0BB56}" destId="{77FDBD16-7C85-411A-B9F0-DE70203F61AC}" srcOrd="0" destOrd="3" presId="urn:microsoft.com/office/officeart/2005/8/layout/vList2"/>
    <dgm:cxn modelId="{E209DCD2-4EDD-463C-9A19-21DCDB6B3692}" type="presOf" srcId="{FAE53403-F726-4E3A-A467-0FE366B2F24C}" destId="{A22A5FAB-112F-4ADC-8F61-D9A4FC2DBF41}" srcOrd="0" destOrd="0" presId="urn:microsoft.com/office/officeart/2005/8/layout/vList2"/>
    <dgm:cxn modelId="{37C88311-5693-4AC3-95DB-48FAFDD44E7A}" type="presParOf" srcId="{95801D46-0653-4F9D-BBC6-217F10FF13BD}" destId="{5850B524-8C29-4D34-8EF7-0769B579F3AE}" srcOrd="0" destOrd="0" presId="urn:microsoft.com/office/officeart/2005/8/layout/vList2"/>
    <dgm:cxn modelId="{A71A3C62-1A40-4FBF-B552-48713C5A7A51}" type="presParOf" srcId="{95801D46-0653-4F9D-BBC6-217F10FF13BD}" destId="{9499584D-D3A6-4270-AA18-F1EAC4CFDC3C}" srcOrd="1" destOrd="0" presId="urn:microsoft.com/office/officeart/2005/8/layout/vList2"/>
    <dgm:cxn modelId="{8BF9A05B-3D16-4E23-91C7-3ABBC2902901}" type="presParOf" srcId="{95801D46-0653-4F9D-BBC6-217F10FF13BD}" destId="{3A0A9505-343D-41B4-A82E-0C360FB457F6}" srcOrd="2" destOrd="0" presId="urn:microsoft.com/office/officeart/2005/8/layout/vList2"/>
    <dgm:cxn modelId="{B0A813F3-3ABC-4BB3-A7CD-B7E6C4CF9C1B}" type="presParOf" srcId="{95801D46-0653-4F9D-BBC6-217F10FF13BD}" destId="{A22A5FAB-112F-4ADC-8F61-D9A4FC2DBF41}" srcOrd="3" destOrd="0" presId="urn:microsoft.com/office/officeart/2005/8/layout/vList2"/>
    <dgm:cxn modelId="{A3EEBB5B-E015-4F7A-A6BD-F62B16842D97}" type="presParOf" srcId="{95801D46-0653-4F9D-BBC6-217F10FF13BD}" destId="{A6D0CEA1-15B1-47A7-BAA6-07A1FAD0DAF4}" srcOrd="4" destOrd="0" presId="urn:microsoft.com/office/officeart/2005/8/layout/vList2"/>
    <dgm:cxn modelId="{78B142D7-88C6-4B84-B72B-E9CAD9F6B0B0}" type="presParOf" srcId="{95801D46-0653-4F9D-BBC6-217F10FF13BD}" destId="{62B193B2-ED5E-461E-89B3-21154E346267}" srcOrd="5" destOrd="0" presId="urn:microsoft.com/office/officeart/2005/8/layout/vList2"/>
    <dgm:cxn modelId="{B59E3A43-CB04-48EA-86E8-9849ADCEB466}" type="presParOf" srcId="{95801D46-0653-4F9D-BBC6-217F10FF13BD}" destId="{960564EA-5880-468F-B84D-701B82476FD5}" srcOrd="6" destOrd="0" presId="urn:microsoft.com/office/officeart/2005/8/layout/vList2"/>
    <dgm:cxn modelId="{BD4FEB93-BBA6-48D6-BF39-45CFCC71C7AB}" type="presParOf" srcId="{95801D46-0653-4F9D-BBC6-217F10FF13BD}" destId="{77FDBD16-7C85-411A-B9F0-DE70203F61AC}" srcOrd="7"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8A3667-6C0C-48EC-974F-BB9AB4B107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DF3F90-9534-4160-8359-6B75A14984FA}">
      <dgm:prSet custT="1"/>
      <dgm:spPr/>
      <dgm:t>
        <a:bodyPr/>
        <a:lstStyle/>
        <a:p>
          <a:pPr algn="just" rtl="0">
            <a:lnSpc>
              <a:spcPct val="100000"/>
            </a:lnSpc>
            <a:spcAft>
              <a:spcPts val="0"/>
            </a:spcAft>
          </a:pPr>
          <a:r>
            <a:rPr lang="en-US" sz="1800" dirty="0" smtClean="0">
              <a:solidFill>
                <a:schemeClr val="tx1"/>
              </a:solidFill>
            </a:rPr>
            <a:t>Automatic preparation of Rainfall graphs depicting daily, cumulative and departures of rainfall from their long period average on operational basis for  All India and Four regions namely, </a:t>
          </a:r>
        </a:p>
      </dgm:t>
    </dgm:pt>
    <dgm:pt modelId="{B9F24B47-1C63-41F4-A294-7C12F32810C4}" type="parTrans" cxnId="{CAC90089-F664-41BC-95F2-F41BD1B08E55}">
      <dgm:prSet/>
      <dgm:spPr/>
      <dgm:t>
        <a:bodyPr/>
        <a:lstStyle/>
        <a:p>
          <a:endParaRPr lang="en-US"/>
        </a:p>
      </dgm:t>
    </dgm:pt>
    <dgm:pt modelId="{4C0D26AE-48F9-4CC6-BE8E-0E674C5DC267}" type="sibTrans" cxnId="{CAC90089-F664-41BC-95F2-F41BD1B08E55}">
      <dgm:prSet/>
      <dgm:spPr/>
      <dgm:t>
        <a:bodyPr/>
        <a:lstStyle/>
        <a:p>
          <a:endParaRPr lang="en-US"/>
        </a:p>
      </dgm:t>
    </dgm:pt>
    <dgm:pt modelId="{CB9B8DF7-9A59-4086-BDC1-E7B1190F0C0F}">
      <dgm:prSet custT="1"/>
      <dgm:spPr/>
      <dgm:t>
        <a:bodyPr/>
        <a:lstStyle/>
        <a:p>
          <a:pPr algn="just" rtl="0">
            <a:lnSpc>
              <a:spcPct val="100000"/>
            </a:lnSpc>
            <a:spcAft>
              <a:spcPts val="0"/>
            </a:spcAft>
          </a:pPr>
          <a:r>
            <a:rPr lang="en-US" sz="1800" dirty="0" smtClean="0">
              <a:solidFill>
                <a:schemeClr val="tx1"/>
              </a:solidFill>
            </a:rPr>
            <a:t>District wise rainfall statistics for last five years period 2009-13 uploaded on website for 641 districts.</a:t>
          </a:r>
          <a:endParaRPr lang="en-US" sz="1800" dirty="0">
            <a:solidFill>
              <a:schemeClr val="tx1"/>
            </a:solidFill>
          </a:endParaRPr>
        </a:p>
      </dgm:t>
    </dgm:pt>
    <dgm:pt modelId="{DA124A1C-FCA4-4805-B7A6-9D85682EA01E}" type="parTrans" cxnId="{6B64808B-199F-4E87-BE54-1C95895B7157}">
      <dgm:prSet/>
      <dgm:spPr/>
      <dgm:t>
        <a:bodyPr/>
        <a:lstStyle/>
        <a:p>
          <a:endParaRPr lang="en-US"/>
        </a:p>
      </dgm:t>
    </dgm:pt>
    <dgm:pt modelId="{CCE26933-758F-4396-A9DC-0B13A81CFBB9}" type="sibTrans" cxnId="{6B64808B-199F-4E87-BE54-1C95895B7157}">
      <dgm:prSet/>
      <dgm:spPr/>
      <dgm:t>
        <a:bodyPr/>
        <a:lstStyle/>
        <a:p>
          <a:endParaRPr lang="en-US"/>
        </a:p>
      </dgm:t>
    </dgm:pt>
    <dgm:pt modelId="{0E4A67B5-5040-48FA-A5D3-BA3E8C296739}">
      <dgm:prSet custT="1"/>
      <dgm:spPr/>
      <dgm:t>
        <a:bodyPr/>
        <a:lstStyle/>
        <a:p>
          <a:pPr algn="just" rtl="0">
            <a:lnSpc>
              <a:spcPct val="100000"/>
            </a:lnSpc>
            <a:spcAft>
              <a:spcPts val="0"/>
            </a:spcAft>
          </a:pPr>
          <a:r>
            <a:rPr lang="en-US" sz="1800" dirty="0" smtClean="0">
              <a:solidFill>
                <a:schemeClr val="tx1"/>
              </a:solidFill>
            </a:rPr>
            <a:t>Design storm studies  of 14 projects completed.</a:t>
          </a:r>
          <a:endParaRPr lang="en-US" sz="1800" dirty="0">
            <a:solidFill>
              <a:schemeClr val="tx1"/>
            </a:solidFill>
          </a:endParaRPr>
        </a:p>
      </dgm:t>
    </dgm:pt>
    <dgm:pt modelId="{13753B6D-44A4-4D43-8C85-FD65C18C97A1}" type="parTrans" cxnId="{FD302FDC-DD2F-4FC4-982C-C08EA595C9D8}">
      <dgm:prSet/>
      <dgm:spPr/>
      <dgm:t>
        <a:bodyPr/>
        <a:lstStyle/>
        <a:p>
          <a:endParaRPr lang="en-US"/>
        </a:p>
      </dgm:t>
    </dgm:pt>
    <dgm:pt modelId="{8B3B57A8-DDE1-4EC3-96AE-815B5BA9384F}" type="sibTrans" cxnId="{FD302FDC-DD2F-4FC4-982C-C08EA595C9D8}">
      <dgm:prSet/>
      <dgm:spPr/>
      <dgm:t>
        <a:bodyPr/>
        <a:lstStyle/>
        <a:p>
          <a:endParaRPr lang="en-US"/>
        </a:p>
      </dgm:t>
    </dgm:pt>
    <dgm:pt modelId="{B241C1DF-43F8-4CA4-907B-DE20442DFC29}">
      <dgm:prSet custT="1"/>
      <dgm:spPr/>
      <dgm:t>
        <a:bodyPr/>
        <a:lstStyle/>
        <a:p>
          <a:pPr algn="just" rtl="0">
            <a:lnSpc>
              <a:spcPct val="100000"/>
            </a:lnSpc>
            <a:spcAft>
              <a:spcPts val="0"/>
            </a:spcAft>
          </a:pPr>
          <a:r>
            <a:rPr lang="en-US" sz="1600" dirty="0" smtClean="0">
              <a:solidFill>
                <a:schemeClr val="tx1"/>
              </a:solidFill>
            </a:rPr>
            <a:t>NW India, </a:t>
          </a:r>
        </a:p>
      </dgm:t>
    </dgm:pt>
    <dgm:pt modelId="{43ABDFD2-7F3F-453A-B953-207A81DF893F}" type="parTrans" cxnId="{9CA1B352-7705-41EF-A530-BBDF152B164B}">
      <dgm:prSet/>
      <dgm:spPr/>
      <dgm:t>
        <a:bodyPr/>
        <a:lstStyle/>
        <a:p>
          <a:endParaRPr lang="en-US"/>
        </a:p>
      </dgm:t>
    </dgm:pt>
    <dgm:pt modelId="{84E51215-F001-4E87-B53E-CBC4D0A6C4DB}" type="sibTrans" cxnId="{9CA1B352-7705-41EF-A530-BBDF152B164B}">
      <dgm:prSet/>
      <dgm:spPr/>
      <dgm:t>
        <a:bodyPr/>
        <a:lstStyle/>
        <a:p>
          <a:endParaRPr lang="en-US"/>
        </a:p>
      </dgm:t>
    </dgm:pt>
    <dgm:pt modelId="{27FFDB26-71E7-4863-99CC-C01A5CBF0E98}">
      <dgm:prSet custT="1"/>
      <dgm:spPr/>
      <dgm:t>
        <a:bodyPr/>
        <a:lstStyle/>
        <a:p>
          <a:pPr algn="just" rtl="0">
            <a:lnSpc>
              <a:spcPct val="100000"/>
            </a:lnSpc>
            <a:spcAft>
              <a:spcPts val="0"/>
            </a:spcAft>
          </a:pPr>
          <a:r>
            <a:rPr lang="en-US" sz="1600" dirty="0" smtClean="0">
              <a:solidFill>
                <a:schemeClr val="tx1"/>
              </a:solidFill>
            </a:rPr>
            <a:t>Central India, </a:t>
          </a:r>
          <a:endParaRPr lang="en-US" sz="1600" dirty="0">
            <a:solidFill>
              <a:schemeClr val="tx1"/>
            </a:solidFill>
          </a:endParaRPr>
        </a:p>
      </dgm:t>
    </dgm:pt>
    <dgm:pt modelId="{2857B029-140C-4058-B40A-8EDC60AEC5B7}" type="parTrans" cxnId="{27A1A6DE-6F01-4FBB-B1AE-3DCEB16C1CC7}">
      <dgm:prSet/>
      <dgm:spPr/>
      <dgm:t>
        <a:bodyPr/>
        <a:lstStyle/>
        <a:p>
          <a:endParaRPr lang="en-US"/>
        </a:p>
      </dgm:t>
    </dgm:pt>
    <dgm:pt modelId="{FC64F4AA-7854-4FC2-AC81-005916244FCB}" type="sibTrans" cxnId="{27A1A6DE-6F01-4FBB-B1AE-3DCEB16C1CC7}">
      <dgm:prSet/>
      <dgm:spPr/>
      <dgm:t>
        <a:bodyPr/>
        <a:lstStyle/>
        <a:p>
          <a:endParaRPr lang="en-US"/>
        </a:p>
      </dgm:t>
    </dgm:pt>
    <dgm:pt modelId="{551E65C1-623E-429C-B669-9F2269224ED3}">
      <dgm:prSet custT="1"/>
      <dgm:spPr/>
      <dgm:t>
        <a:bodyPr/>
        <a:lstStyle/>
        <a:p>
          <a:pPr algn="just" rtl="0">
            <a:lnSpc>
              <a:spcPct val="100000"/>
            </a:lnSpc>
            <a:spcAft>
              <a:spcPts val="0"/>
            </a:spcAft>
          </a:pPr>
          <a:r>
            <a:rPr lang="en-US" sz="1600" dirty="0" smtClean="0">
              <a:solidFill>
                <a:schemeClr val="tx1"/>
              </a:solidFill>
            </a:rPr>
            <a:t>Peninsula India and</a:t>
          </a:r>
          <a:endParaRPr lang="en-US" sz="1600" dirty="0">
            <a:solidFill>
              <a:schemeClr val="tx1"/>
            </a:solidFill>
          </a:endParaRPr>
        </a:p>
      </dgm:t>
    </dgm:pt>
    <dgm:pt modelId="{703A51FD-2F98-483E-B341-4219F1B2D715}" type="parTrans" cxnId="{326E8609-7D5E-4EE3-ADE8-7343F7155B87}">
      <dgm:prSet/>
      <dgm:spPr/>
      <dgm:t>
        <a:bodyPr/>
        <a:lstStyle/>
        <a:p>
          <a:endParaRPr lang="en-US"/>
        </a:p>
      </dgm:t>
    </dgm:pt>
    <dgm:pt modelId="{6D98353D-A36A-487D-B234-C691D755D6FA}" type="sibTrans" cxnId="{326E8609-7D5E-4EE3-ADE8-7343F7155B87}">
      <dgm:prSet/>
      <dgm:spPr/>
      <dgm:t>
        <a:bodyPr/>
        <a:lstStyle/>
        <a:p>
          <a:endParaRPr lang="en-US"/>
        </a:p>
      </dgm:t>
    </dgm:pt>
    <dgm:pt modelId="{01FCBD82-597D-4C5F-953F-ACB64EE864B2}">
      <dgm:prSet custT="1"/>
      <dgm:spPr/>
      <dgm:t>
        <a:bodyPr/>
        <a:lstStyle/>
        <a:p>
          <a:pPr algn="just" rtl="0">
            <a:lnSpc>
              <a:spcPct val="100000"/>
            </a:lnSpc>
            <a:spcAft>
              <a:spcPts val="0"/>
            </a:spcAft>
          </a:pPr>
          <a:r>
            <a:rPr lang="en-US" sz="1600" dirty="0" smtClean="0">
              <a:solidFill>
                <a:schemeClr val="tx1"/>
              </a:solidFill>
            </a:rPr>
            <a:t>East &amp; North East India</a:t>
          </a:r>
          <a:endParaRPr lang="en-US" sz="1600" dirty="0">
            <a:solidFill>
              <a:schemeClr val="tx1"/>
            </a:solidFill>
          </a:endParaRPr>
        </a:p>
      </dgm:t>
    </dgm:pt>
    <dgm:pt modelId="{C248E642-FEEF-4705-8BE7-2EE706084DE3}" type="parTrans" cxnId="{D57A449B-51CF-4DAE-9BB6-63C9479CDC57}">
      <dgm:prSet/>
      <dgm:spPr/>
      <dgm:t>
        <a:bodyPr/>
        <a:lstStyle/>
        <a:p>
          <a:endParaRPr lang="en-US"/>
        </a:p>
      </dgm:t>
    </dgm:pt>
    <dgm:pt modelId="{2F1E32BC-8167-475B-8816-320136B74D8F}" type="sibTrans" cxnId="{D57A449B-51CF-4DAE-9BB6-63C9479CDC57}">
      <dgm:prSet/>
      <dgm:spPr/>
      <dgm:t>
        <a:bodyPr/>
        <a:lstStyle/>
        <a:p>
          <a:endParaRPr lang="en-US"/>
        </a:p>
      </dgm:t>
    </dgm:pt>
    <dgm:pt modelId="{23C44B31-C4A7-403E-B207-3181641547FA}">
      <dgm:prSet custT="1"/>
      <dgm:spPr/>
      <dgm:t>
        <a:bodyPr/>
        <a:lstStyle/>
        <a:p>
          <a:pPr algn="just" rtl="0">
            <a:lnSpc>
              <a:spcPct val="100000"/>
            </a:lnSpc>
            <a:spcAft>
              <a:spcPts val="0"/>
            </a:spcAft>
          </a:pPr>
          <a:r>
            <a:rPr lang="en-IN" sz="1800" dirty="0" smtClean="0">
              <a:solidFill>
                <a:schemeClr val="tx1"/>
              </a:solidFill>
            </a:rPr>
            <a:t>Quantitative Precipitation Forecast (QPFs ) were issued for the flood prone river sub-basins of </a:t>
          </a:r>
          <a:r>
            <a:rPr lang="en-IN" sz="1800" dirty="0" err="1" smtClean="0">
              <a:solidFill>
                <a:schemeClr val="tx1"/>
              </a:solidFill>
            </a:rPr>
            <a:t>Ganga</a:t>
          </a:r>
          <a:r>
            <a:rPr lang="en-IN" sz="1800" dirty="0" smtClean="0">
              <a:solidFill>
                <a:schemeClr val="tx1"/>
              </a:solidFill>
            </a:rPr>
            <a:t>,  Brahmaputra, Mahanadi, Godavari, Krishna, Narmada, </a:t>
          </a:r>
          <a:r>
            <a:rPr lang="en-IN" sz="1800" dirty="0" err="1" smtClean="0">
              <a:solidFill>
                <a:schemeClr val="tx1"/>
              </a:solidFill>
            </a:rPr>
            <a:t>Tapi</a:t>
          </a:r>
          <a:r>
            <a:rPr lang="en-IN" sz="1800" dirty="0" smtClean="0">
              <a:solidFill>
                <a:schemeClr val="tx1"/>
              </a:solidFill>
            </a:rPr>
            <a:t> etc. </a:t>
          </a:r>
          <a:endParaRPr lang="en-US" sz="1800" dirty="0">
            <a:solidFill>
              <a:schemeClr val="tx1"/>
            </a:solidFill>
          </a:endParaRPr>
        </a:p>
      </dgm:t>
    </dgm:pt>
    <dgm:pt modelId="{58CEA8F7-84F8-42A9-AAAD-F84AAE2F76D3}" type="parTrans" cxnId="{EDF0084B-086F-4612-9B47-53BC122590AD}">
      <dgm:prSet/>
      <dgm:spPr/>
      <dgm:t>
        <a:bodyPr/>
        <a:lstStyle/>
        <a:p>
          <a:endParaRPr lang="en-US"/>
        </a:p>
      </dgm:t>
    </dgm:pt>
    <dgm:pt modelId="{02F4420D-FAB6-4B8C-8B5C-D838D4D048D3}" type="sibTrans" cxnId="{EDF0084B-086F-4612-9B47-53BC122590AD}">
      <dgm:prSet/>
      <dgm:spPr/>
      <dgm:t>
        <a:bodyPr/>
        <a:lstStyle/>
        <a:p>
          <a:endParaRPr lang="en-US"/>
        </a:p>
      </dgm:t>
    </dgm:pt>
    <dgm:pt modelId="{626D039F-3FAA-4CBB-8A0A-4A461EE67400}" type="pres">
      <dgm:prSet presAssocID="{7A8A3667-6C0C-48EC-974F-BB9AB4B107F8}" presName="linear" presStyleCnt="0">
        <dgm:presLayoutVars>
          <dgm:animLvl val="lvl"/>
          <dgm:resizeHandles val="exact"/>
        </dgm:presLayoutVars>
      </dgm:prSet>
      <dgm:spPr/>
      <dgm:t>
        <a:bodyPr/>
        <a:lstStyle/>
        <a:p>
          <a:endParaRPr lang="en-US"/>
        </a:p>
      </dgm:t>
    </dgm:pt>
    <dgm:pt modelId="{70F1212D-8F78-49E9-835B-D0AC98BF9159}" type="pres">
      <dgm:prSet presAssocID="{F4DF3F90-9534-4160-8359-6B75A14984FA}" presName="parentText" presStyleLbl="node1" presStyleIdx="0" presStyleCnt="4" custScaleY="81589">
        <dgm:presLayoutVars>
          <dgm:chMax val="0"/>
          <dgm:bulletEnabled val="1"/>
        </dgm:presLayoutVars>
      </dgm:prSet>
      <dgm:spPr/>
      <dgm:t>
        <a:bodyPr/>
        <a:lstStyle/>
        <a:p>
          <a:endParaRPr lang="en-US"/>
        </a:p>
      </dgm:t>
    </dgm:pt>
    <dgm:pt modelId="{73EA24B8-461C-4C17-AE78-C02356CDCB39}" type="pres">
      <dgm:prSet presAssocID="{F4DF3F90-9534-4160-8359-6B75A14984FA}" presName="childText" presStyleLbl="revTx" presStyleIdx="0" presStyleCnt="1">
        <dgm:presLayoutVars>
          <dgm:bulletEnabled val="1"/>
        </dgm:presLayoutVars>
      </dgm:prSet>
      <dgm:spPr/>
      <dgm:t>
        <a:bodyPr/>
        <a:lstStyle/>
        <a:p>
          <a:endParaRPr lang="en-US"/>
        </a:p>
      </dgm:t>
    </dgm:pt>
    <dgm:pt modelId="{CE738B30-3391-43E5-BD63-BA52CE56195D}" type="pres">
      <dgm:prSet presAssocID="{CB9B8DF7-9A59-4086-BDC1-E7B1190F0C0F}" presName="parentText" presStyleLbl="node1" presStyleIdx="1" presStyleCnt="4" custScaleY="71020">
        <dgm:presLayoutVars>
          <dgm:chMax val="0"/>
          <dgm:bulletEnabled val="1"/>
        </dgm:presLayoutVars>
      </dgm:prSet>
      <dgm:spPr/>
      <dgm:t>
        <a:bodyPr/>
        <a:lstStyle/>
        <a:p>
          <a:endParaRPr lang="en-US"/>
        </a:p>
      </dgm:t>
    </dgm:pt>
    <dgm:pt modelId="{F347DB8B-57A7-4B15-ABA0-7011698A3506}" type="pres">
      <dgm:prSet presAssocID="{CCE26933-758F-4396-A9DC-0B13A81CFBB9}" presName="spacer" presStyleCnt="0"/>
      <dgm:spPr/>
    </dgm:pt>
    <dgm:pt modelId="{8B664187-78AB-4E05-AECE-D97219FA3984}" type="pres">
      <dgm:prSet presAssocID="{0E4A67B5-5040-48FA-A5D3-BA3E8C296739}" presName="parentText" presStyleLbl="node1" presStyleIdx="2" presStyleCnt="4" custScaleY="60272">
        <dgm:presLayoutVars>
          <dgm:chMax val="0"/>
          <dgm:bulletEnabled val="1"/>
        </dgm:presLayoutVars>
      </dgm:prSet>
      <dgm:spPr/>
      <dgm:t>
        <a:bodyPr/>
        <a:lstStyle/>
        <a:p>
          <a:endParaRPr lang="en-US"/>
        </a:p>
      </dgm:t>
    </dgm:pt>
    <dgm:pt modelId="{063883D2-B68F-44D9-9A32-5360496369BC}" type="pres">
      <dgm:prSet presAssocID="{8B3B57A8-DDE1-4EC3-96AE-815B5BA9384F}" presName="spacer" presStyleCnt="0"/>
      <dgm:spPr/>
    </dgm:pt>
    <dgm:pt modelId="{D4C471F1-C1AF-4A4F-85A8-8DAC2F9AC0AC}" type="pres">
      <dgm:prSet presAssocID="{23C44B31-C4A7-403E-B207-3181641547FA}" presName="parentText" presStyleLbl="node1" presStyleIdx="3" presStyleCnt="4">
        <dgm:presLayoutVars>
          <dgm:chMax val="0"/>
          <dgm:bulletEnabled val="1"/>
        </dgm:presLayoutVars>
      </dgm:prSet>
      <dgm:spPr/>
      <dgm:t>
        <a:bodyPr/>
        <a:lstStyle/>
        <a:p>
          <a:endParaRPr lang="en-US"/>
        </a:p>
      </dgm:t>
    </dgm:pt>
  </dgm:ptLst>
  <dgm:cxnLst>
    <dgm:cxn modelId="{089ACDDD-A19D-497E-BA57-4B5C7E0902AD}" type="presOf" srcId="{0E4A67B5-5040-48FA-A5D3-BA3E8C296739}" destId="{8B664187-78AB-4E05-AECE-D97219FA3984}" srcOrd="0" destOrd="0" presId="urn:microsoft.com/office/officeart/2005/8/layout/vList2"/>
    <dgm:cxn modelId="{9CA1B352-7705-41EF-A530-BBDF152B164B}" srcId="{F4DF3F90-9534-4160-8359-6B75A14984FA}" destId="{B241C1DF-43F8-4CA4-907B-DE20442DFC29}" srcOrd="0" destOrd="0" parTransId="{43ABDFD2-7F3F-453A-B953-207A81DF893F}" sibTransId="{84E51215-F001-4E87-B53E-CBC4D0A6C4DB}"/>
    <dgm:cxn modelId="{27A1A6DE-6F01-4FBB-B1AE-3DCEB16C1CC7}" srcId="{F4DF3F90-9534-4160-8359-6B75A14984FA}" destId="{27FFDB26-71E7-4863-99CC-C01A5CBF0E98}" srcOrd="1" destOrd="0" parTransId="{2857B029-140C-4058-B40A-8EDC60AEC5B7}" sibTransId="{FC64F4AA-7854-4FC2-AC81-005916244FCB}"/>
    <dgm:cxn modelId="{D57A449B-51CF-4DAE-9BB6-63C9479CDC57}" srcId="{F4DF3F90-9534-4160-8359-6B75A14984FA}" destId="{01FCBD82-597D-4C5F-953F-ACB64EE864B2}" srcOrd="3" destOrd="0" parTransId="{C248E642-FEEF-4705-8BE7-2EE706084DE3}" sibTransId="{2F1E32BC-8167-475B-8816-320136B74D8F}"/>
    <dgm:cxn modelId="{27B71B0B-E786-4901-986D-FEFC42A9C770}" type="presOf" srcId="{27FFDB26-71E7-4863-99CC-C01A5CBF0E98}" destId="{73EA24B8-461C-4C17-AE78-C02356CDCB39}" srcOrd="0" destOrd="1" presId="urn:microsoft.com/office/officeart/2005/8/layout/vList2"/>
    <dgm:cxn modelId="{84539482-0FFF-4B30-85F2-B1EFB323BF76}" type="presOf" srcId="{B241C1DF-43F8-4CA4-907B-DE20442DFC29}" destId="{73EA24B8-461C-4C17-AE78-C02356CDCB39}" srcOrd="0" destOrd="0" presId="urn:microsoft.com/office/officeart/2005/8/layout/vList2"/>
    <dgm:cxn modelId="{5D723064-4444-45D2-83F4-4381A3C1D6B6}" type="presOf" srcId="{7A8A3667-6C0C-48EC-974F-BB9AB4B107F8}" destId="{626D039F-3FAA-4CBB-8A0A-4A461EE67400}" srcOrd="0" destOrd="0" presId="urn:microsoft.com/office/officeart/2005/8/layout/vList2"/>
    <dgm:cxn modelId="{EDF0084B-086F-4612-9B47-53BC122590AD}" srcId="{7A8A3667-6C0C-48EC-974F-BB9AB4B107F8}" destId="{23C44B31-C4A7-403E-B207-3181641547FA}" srcOrd="3" destOrd="0" parTransId="{58CEA8F7-84F8-42A9-AAAD-F84AAE2F76D3}" sibTransId="{02F4420D-FAB6-4B8C-8B5C-D838D4D048D3}"/>
    <dgm:cxn modelId="{FD302FDC-DD2F-4FC4-982C-C08EA595C9D8}" srcId="{7A8A3667-6C0C-48EC-974F-BB9AB4B107F8}" destId="{0E4A67B5-5040-48FA-A5D3-BA3E8C296739}" srcOrd="2" destOrd="0" parTransId="{13753B6D-44A4-4D43-8C85-FD65C18C97A1}" sibTransId="{8B3B57A8-DDE1-4EC3-96AE-815B5BA9384F}"/>
    <dgm:cxn modelId="{6B64808B-199F-4E87-BE54-1C95895B7157}" srcId="{7A8A3667-6C0C-48EC-974F-BB9AB4B107F8}" destId="{CB9B8DF7-9A59-4086-BDC1-E7B1190F0C0F}" srcOrd="1" destOrd="0" parTransId="{DA124A1C-FCA4-4805-B7A6-9D85682EA01E}" sibTransId="{CCE26933-758F-4396-A9DC-0B13A81CFBB9}"/>
    <dgm:cxn modelId="{6CE177A5-E265-4948-9DB4-692BE7F6A340}" type="presOf" srcId="{CB9B8DF7-9A59-4086-BDC1-E7B1190F0C0F}" destId="{CE738B30-3391-43E5-BD63-BA52CE56195D}" srcOrd="0" destOrd="0" presId="urn:microsoft.com/office/officeart/2005/8/layout/vList2"/>
    <dgm:cxn modelId="{326E8609-7D5E-4EE3-ADE8-7343F7155B87}" srcId="{F4DF3F90-9534-4160-8359-6B75A14984FA}" destId="{551E65C1-623E-429C-B669-9F2269224ED3}" srcOrd="2" destOrd="0" parTransId="{703A51FD-2F98-483E-B341-4219F1B2D715}" sibTransId="{6D98353D-A36A-487D-B234-C691D755D6FA}"/>
    <dgm:cxn modelId="{7C4B6175-D1BE-42BD-A24B-392BE1890B45}" type="presOf" srcId="{551E65C1-623E-429C-B669-9F2269224ED3}" destId="{73EA24B8-461C-4C17-AE78-C02356CDCB39}" srcOrd="0" destOrd="2" presId="urn:microsoft.com/office/officeart/2005/8/layout/vList2"/>
    <dgm:cxn modelId="{CAC90089-F664-41BC-95F2-F41BD1B08E55}" srcId="{7A8A3667-6C0C-48EC-974F-BB9AB4B107F8}" destId="{F4DF3F90-9534-4160-8359-6B75A14984FA}" srcOrd="0" destOrd="0" parTransId="{B9F24B47-1C63-41F4-A294-7C12F32810C4}" sibTransId="{4C0D26AE-48F9-4CC6-BE8E-0E674C5DC267}"/>
    <dgm:cxn modelId="{0384D038-4C57-45D6-AE3F-172B0CD663AF}" type="presOf" srcId="{23C44B31-C4A7-403E-B207-3181641547FA}" destId="{D4C471F1-C1AF-4A4F-85A8-8DAC2F9AC0AC}" srcOrd="0" destOrd="0" presId="urn:microsoft.com/office/officeart/2005/8/layout/vList2"/>
    <dgm:cxn modelId="{2255C6F8-6915-467F-808F-E513601AC459}" type="presOf" srcId="{F4DF3F90-9534-4160-8359-6B75A14984FA}" destId="{70F1212D-8F78-49E9-835B-D0AC98BF9159}" srcOrd="0" destOrd="0" presId="urn:microsoft.com/office/officeart/2005/8/layout/vList2"/>
    <dgm:cxn modelId="{74B577C1-62B1-441A-8048-1BAEEFA01A73}" type="presOf" srcId="{01FCBD82-597D-4C5F-953F-ACB64EE864B2}" destId="{73EA24B8-461C-4C17-AE78-C02356CDCB39}" srcOrd="0" destOrd="3" presId="urn:microsoft.com/office/officeart/2005/8/layout/vList2"/>
    <dgm:cxn modelId="{960E24DC-57C6-4707-9EBB-300314EAF87E}" type="presParOf" srcId="{626D039F-3FAA-4CBB-8A0A-4A461EE67400}" destId="{70F1212D-8F78-49E9-835B-D0AC98BF9159}" srcOrd="0" destOrd="0" presId="urn:microsoft.com/office/officeart/2005/8/layout/vList2"/>
    <dgm:cxn modelId="{E5030B16-56ED-45C8-98E2-A6543FA57767}" type="presParOf" srcId="{626D039F-3FAA-4CBB-8A0A-4A461EE67400}" destId="{73EA24B8-461C-4C17-AE78-C02356CDCB39}" srcOrd="1" destOrd="0" presId="urn:microsoft.com/office/officeart/2005/8/layout/vList2"/>
    <dgm:cxn modelId="{CDD24418-5D51-4EA3-BF4C-44F6323CE65C}" type="presParOf" srcId="{626D039F-3FAA-4CBB-8A0A-4A461EE67400}" destId="{CE738B30-3391-43E5-BD63-BA52CE56195D}" srcOrd="2" destOrd="0" presId="urn:microsoft.com/office/officeart/2005/8/layout/vList2"/>
    <dgm:cxn modelId="{3C1A569D-C159-4416-9F20-DC28F8594DBA}" type="presParOf" srcId="{626D039F-3FAA-4CBB-8A0A-4A461EE67400}" destId="{F347DB8B-57A7-4B15-ABA0-7011698A3506}" srcOrd="3" destOrd="0" presId="urn:microsoft.com/office/officeart/2005/8/layout/vList2"/>
    <dgm:cxn modelId="{69CBB7BF-9060-4080-932F-4D120B0095A6}" type="presParOf" srcId="{626D039F-3FAA-4CBB-8A0A-4A461EE67400}" destId="{8B664187-78AB-4E05-AECE-D97219FA3984}" srcOrd="4" destOrd="0" presId="urn:microsoft.com/office/officeart/2005/8/layout/vList2"/>
    <dgm:cxn modelId="{25687FE9-56AE-46BE-B64E-E52CAF7C2B9E}" type="presParOf" srcId="{626D039F-3FAA-4CBB-8A0A-4A461EE67400}" destId="{063883D2-B68F-44D9-9A32-5360496369BC}" srcOrd="5" destOrd="0" presId="urn:microsoft.com/office/officeart/2005/8/layout/vList2"/>
    <dgm:cxn modelId="{ACAE9059-EFAE-4C6F-B64F-630BE47659A6}" type="presParOf" srcId="{626D039F-3FAA-4CBB-8A0A-4A461EE67400}" destId="{D4C471F1-C1AF-4A4F-85A8-8DAC2F9AC0AC}"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01C7D3-CA06-4EF3-8D63-ECC4B98FEE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168FF7-3874-4109-B30C-CED9D95DC003}">
      <dgm:prSet custT="1"/>
      <dgm:spPr/>
      <dgm:t>
        <a:bodyPr/>
        <a:lstStyle/>
        <a:p>
          <a:pPr rtl="0"/>
          <a:r>
            <a:rPr lang="en-IN" sz="2000" dirty="0" err="1" smtClean="0">
              <a:solidFill>
                <a:schemeClr val="tx1"/>
              </a:solidFill>
            </a:rPr>
            <a:t>Agromet</a:t>
          </a:r>
          <a:r>
            <a:rPr lang="en-IN" sz="2000" dirty="0" smtClean="0">
              <a:solidFill>
                <a:schemeClr val="tx1"/>
              </a:solidFill>
            </a:rPr>
            <a:t> advisories through SMS and IVR technology are being disseminated to  </a:t>
          </a:r>
          <a:r>
            <a:rPr lang="en-IN" sz="2000" b="1" dirty="0" smtClean="0">
              <a:solidFill>
                <a:schemeClr val="tx1"/>
              </a:solidFill>
            </a:rPr>
            <a:t>8.1million</a:t>
          </a:r>
          <a:r>
            <a:rPr lang="en-IN" sz="2000" dirty="0" smtClean="0">
              <a:solidFill>
                <a:schemeClr val="tx1"/>
              </a:solidFill>
            </a:rPr>
            <a:t> farmers in the country including other modes of dissemination like TV, Radio and Print media.</a:t>
          </a:r>
          <a:endParaRPr lang="en-US" sz="2000" dirty="0">
            <a:solidFill>
              <a:schemeClr val="tx1"/>
            </a:solidFill>
          </a:endParaRPr>
        </a:p>
      </dgm:t>
    </dgm:pt>
    <dgm:pt modelId="{C114DE55-83A5-4231-80CB-EB2B4C3E2BF6}" type="parTrans" cxnId="{D11D8A1F-77FA-4760-BC85-541E0A13F3F3}">
      <dgm:prSet/>
      <dgm:spPr/>
      <dgm:t>
        <a:bodyPr/>
        <a:lstStyle/>
        <a:p>
          <a:endParaRPr lang="en-US"/>
        </a:p>
      </dgm:t>
    </dgm:pt>
    <dgm:pt modelId="{58019EEA-E2BF-44D8-84FC-9F54CE9A7E05}" type="sibTrans" cxnId="{D11D8A1F-77FA-4760-BC85-541E0A13F3F3}">
      <dgm:prSet/>
      <dgm:spPr/>
      <dgm:t>
        <a:bodyPr/>
        <a:lstStyle/>
        <a:p>
          <a:endParaRPr lang="en-US"/>
        </a:p>
      </dgm:t>
    </dgm:pt>
    <dgm:pt modelId="{E547649F-949B-444F-8217-CDF91D149869}">
      <dgm:prSet custT="1"/>
      <dgm:spPr/>
      <dgm:t>
        <a:bodyPr/>
        <a:lstStyle/>
        <a:p>
          <a:pPr rtl="0"/>
          <a:r>
            <a:rPr lang="en-US" sz="2000" dirty="0" smtClean="0">
              <a:solidFill>
                <a:schemeClr val="tx1"/>
              </a:solidFill>
            </a:rPr>
            <a:t>Target is to disseminate </a:t>
          </a:r>
          <a:r>
            <a:rPr lang="en-US" sz="2000" dirty="0" err="1" smtClean="0">
              <a:solidFill>
                <a:schemeClr val="tx1"/>
              </a:solidFill>
            </a:rPr>
            <a:t>agromet</a:t>
          </a:r>
          <a:r>
            <a:rPr lang="en-US" sz="2000" dirty="0" smtClean="0">
              <a:solidFill>
                <a:schemeClr val="tx1"/>
              </a:solidFill>
            </a:rPr>
            <a:t> advisories to  10</a:t>
          </a:r>
          <a:r>
            <a:rPr lang="en-US" sz="2000" b="1" dirty="0" smtClean="0">
              <a:solidFill>
                <a:schemeClr val="tx1"/>
              </a:solidFill>
            </a:rPr>
            <a:t> millions farmers </a:t>
          </a:r>
          <a:r>
            <a:rPr lang="en-US" sz="2000" dirty="0" smtClean="0">
              <a:solidFill>
                <a:schemeClr val="tx1"/>
              </a:solidFill>
            </a:rPr>
            <a:t>by March 2015.</a:t>
          </a:r>
          <a:endParaRPr lang="en-IN" sz="2000" dirty="0">
            <a:solidFill>
              <a:schemeClr val="tx1"/>
            </a:solidFill>
          </a:endParaRPr>
        </a:p>
      </dgm:t>
    </dgm:pt>
    <dgm:pt modelId="{269F4964-1B68-4CF9-A728-93D69614C208}" type="parTrans" cxnId="{1389024B-9411-4740-B9A1-F2A1459D05CA}">
      <dgm:prSet/>
      <dgm:spPr/>
      <dgm:t>
        <a:bodyPr/>
        <a:lstStyle/>
        <a:p>
          <a:endParaRPr lang="en-US"/>
        </a:p>
      </dgm:t>
    </dgm:pt>
    <dgm:pt modelId="{EEB43CCF-1F22-4870-8526-41BE12067A25}" type="sibTrans" cxnId="{1389024B-9411-4740-B9A1-F2A1459D05CA}">
      <dgm:prSet/>
      <dgm:spPr/>
      <dgm:t>
        <a:bodyPr/>
        <a:lstStyle/>
        <a:p>
          <a:endParaRPr lang="en-US"/>
        </a:p>
      </dgm:t>
    </dgm:pt>
    <dgm:pt modelId="{BD907003-CAAD-4B38-80EE-2E5134E734FC}" type="pres">
      <dgm:prSet presAssocID="{9601C7D3-CA06-4EF3-8D63-ECC4B98FEED0}" presName="linear" presStyleCnt="0">
        <dgm:presLayoutVars>
          <dgm:animLvl val="lvl"/>
          <dgm:resizeHandles val="exact"/>
        </dgm:presLayoutVars>
      </dgm:prSet>
      <dgm:spPr/>
      <dgm:t>
        <a:bodyPr/>
        <a:lstStyle/>
        <a:p>
          <a:endParaRPr lang="en-US"/>
        </a:p>
      </dgm:t>
    </dgm:pt>
    <dgm:pt modelId="{EC213293-084F-420B-8510-2D0FCA16CAAB}" type="pres">
      <dgm:prSet presAssocID="{C1168FF7-3874-4109-B30C-CED9D95DC003}" presName="parentText" presStyleLbl="node1" presStyleIdx="0" presStyleCnt="2" custScaleY="136007">
        <dgm:presLayoutVars>
          <dgm:chMax val="0"/>
          <dgm:bulletEnabled val="1"/>
        </dgm:presLayoutVars>
      </dgm:prSet>
      <dgm:spPr/>
      <dgm:t>
        <a:bodyPr/>
        <a:lstStyle/>
        <a:p>
          <a:endParaRPr lang="en-US"/>
        </a:p>
      </dgm:t>
    </dgm:pt>
    <dgm:pt modelId="{D5B49652-25C7-44EF-9044-5C3A5221D8C0}" type="pres">
      <dgm:prSet presAssocID="{58019EEA-E2BF-44D8-84FC-9F54CE9A7E05}" presName="spacer" presStyleCnt="0"/>
      <dgm:spPr/>
    </dgm:pt>
    <dgm:pt modelId="{32A0CD13-1580-430A-BD52-7171512E3C0A}" type="pres">
      <dgm:prSet presAssocID="{E547649F-949B-444F-8217-CDF91D149869}" presName="parentText" presStyleLbl="node1" presStyleIdx="1" presStyleCnt="2" custScaleY="67824">
        <dgm:presLayoutVars>
          <dgm:chMax val="0"/>
          <dgm:bulletEnabled val="1"/>
        </dgm:presLayoutVars>
      </dgm:prSet>
      <dgm:spPr/>
      <dgm:t>
        <a:bodyPr/>
        <a:lstStyle/>
        <a:p>
          <a:endParaRPr lang="en-US"/>
        </a:p>
      </dgm:t>
    </dgm:pt>
  </dgm:ptLst>
  <dgm:cxnLst>
    <dgm:cxn modelId="{D11D8A1F-77FA-4760-BC85-541E0A13F3F3}" srcId="{9601C7D3-CA06-4EF3-8D63-ECC4B98FEED0}" destId="{C1168FF7-3874-4109-B30C-CED9D95DC003}" srcOrd="0" destOrd="0" parTransId="{C114DE55-83A5-4231-80CB-EB2B4C3E2BF6}" sibTransId="{58019EEA-E2BF-44D8-84FC-9F54CE9A7E05}"/>
    <dgm:cxn modelId="{934ED51B-1B49-4F9A-A788-09E35D00422C}" type="presOf" srcId="{C1168FF7-3874-4109-B30C-CED9D95DC003}" destId="{EC213293-084F-420B-8510-2D0FCA16CAAB}" srcOrd="0" destOrd="0" presId="urn:microsoft.com/office/officeart/2005/8/layout/vList2"/>
    <dgm:cxn modelId="{4A68FD13-0029-4E2B-8F5B-2A6E75D3D235}" type="presOf" srcId="{9601C7D3-CA06-4EF3-8D63-ECC4B98FEED0}" destId="{BD907003-CAAD-4B38-80EE-2E5134E734FC}" srcOrd="0" destOrd="0" presId="urn:microsoft.com/office/officeart/2005/8/layout/vList2"/>
    <dgm:cxn modelId="{1389024B-9411-4740-B9A1-F2A1459D05CA}" srcId="{9601C7D3-CA06-4EF3-8D63-ECC4B98FEED0}" destId="{E547649F-949B-444F-8217-CDF91D149869}" srcOrd="1" destOrd="0" parTransId="{269F4964-1B68-4CF9-A728-93D69614C208}" sibTransId="{EEB43CCF-1F22-4870-8526-41BE12067A25}"/>
    <dgm:cxn modelId="{978E092B-607A-4E4F-9747-6BFE92F2B952}" type="presOf" srcId="{E547649F-949B-444F-8217-CDF91D149869}" destId="{32A0CD13-1580-430A-BD52-7171512E3C0A}" srcOrd="0" destOrd="0" presId="urn:microsoft.com/office/officeart/2005/8/layout/vList2"/>
    <dgm:cxn modelId="{7DBFE1F3-C56F-4FAC-BFC1-76AB5B586270}" type="presParOf" srcId="{BD907003-CAAD-4B38-80EE-2E5134E734FC}" destId="{EC213293-084F-420B-8510-2D0FCA16CAAB}" srcOrd="0" destOrd="0" presId="urn:microsoft.com/office/officeart/2005/8/layout/vList2"/>
    <dgm:cxn modelId="{970C27AC-BAB9-426B-A81D-5E996EB46484}" type="presParOf" srcId="{BD907003-CAAD-4B38-80EE-2E5134E734FC}" destId="{D5B49652-25C7-44EF-9044-5C3A5221D8C0}" srcOrd="1" destOrd="0" presId="urn:microsoft.com/office/officeart/2005/8/layout/vList2"/>
    <dgm:cxn modelId="{FCEDEAA5-E56C-419A-A45A-B9F7416DEAE8}" type="presParOf" srcId="{BD907003-CAAD-4B38-80EE-2E5134E734FC}" destId="{32A0CD13-1580-430A-BD52-7171512E3C0A}"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66B9D4-522C-495E-927A-1DD79363D50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IN"/>
        </a:p>
      </dgm:t>
    </dgm:pt>
    <dgm:pt modelId="{B96130AD-CC17-499D-9CF0-B29259AEAF59}">
      <dgm:prSet custT="1"/>
      <dgm:spPr/>
      <dgm:t>
        <a:bodyPr/>
        <a:lstStyle/>
        <a:p>
          <a:pPr rtl="0"/>
          <a:r>
            <a:rPr lang="en-IN" sz="2800" b="1" dirty="0" smtClean="0">
              <a:solidFill>
                <a:schemeClr val="tx1"/>
              </a:solidFill>
            </a:rPr>
            <a:t>Establishment of  50 District </a:t>
          </a:r>
          <a:r>
            <a:rPr lang="en-IN" sz="2800" b="1" dirty="0" err="1" smtClean="0">
              <a:solidFill>
                <a:schemeClr val="tx1"/>
              </a:solidFill>
            </a:rPr>
            <a:t>Agromet</a:t>
          </a:r>
          <a:r>
            <a:rPr lang="en-IN" sz="2800" b="1" dirty="0" smtClean="0">
              <a:solidFill>
                <a:schemeClr val="tx1"/>
              </a:solidFill>
            </a:rPr>
            <a:t> Units jointly by ICAR and IMD</a:t>
          </a:r>
          <a:endParaRPr lang="en-IN" sz="2800" dirty="0">
            <a:solidFill>
              <a:schemeClr val="tx1"/>
            </a:solidFill>
          </a:endParaRPr>
        </a:p>
      </dgm:t>
    </dgm:pt>
    <dgm:pt modelId="{F1CADE59-8170-4A23-A432-6255F4343FDE}" type="parTrans" cxnId="{C971029B-DDFA-4EF2-B841-F03924EBCD1F}">
      <dgm:prSet/>
      <dgm:spPr/>
      <dgm:t>
        <a:bodyPr/>
        <a:lstStyle/>
        <a:p>
          <a:endParaRPr lang="en-US"/>
        </a:p>
      </dgm:t>
    </dgm:pt>
    <dgm:pt modelId="{B534F449-46E8-4BB0-ABAC-FAB75742CEDC}" type="sibTrans" cxnId="{C971029B-DDFA-4EF2-B841-F03924EBCD1F}">
      <dgm:prSet/>
      <dgm:spPr/>
      <dgm:t>
        <a:bodyPr/>
        <a:lstStyle/>
        <a:p>
          <a:endParaRPr lang="en-US"/>
        </a:p>
      </dgm:t>
    </dgm:pt>
    <dgm:pt modelId="{F3A04F26-5C21-4B96-A46D-985EBCE4EF78}">
      <dgm:prSet custT="1"/>
      <dgm:spPr/>
      <dgm:t>
        <a:bodyPr/>
        <a:lstStyle/>
        <a:p>
          <a:pPr rtl="0"/>
          <a:r>
            <a:rPr lang="en-IN" sz="2000" b="1" dirty="0" smtClean="0">
              <a:solidFill>
                <a:schemeClr val="tx1"/>
              </a:solidFill>
            </a:rPr>
            <a:t>Real time data collection of  </a:t>
          </a:r>
          <a:r>
            <a:rPr lang="en-IN" sz="2000" b="1" dirty="0" err="1" smtClean="0">
              <a:solidFill>
                <a:schemeClr val="tx1"/>
              </a:solidFill>
            </a:rPr>
            <a:t>Agromet</a:t>
          </a:r>
          <a:r>
            <a:rPr lang="en-IN" sz="2000" b="1" dirty="0" smtClean="0">
              <a:solidFill>
                <a:schemeClr val="tx1"/>
              </a:solidFill>
            </a:rPr>
            <a:t> data by modernization of existing </a:t>
          </a:r>
          <a:r>
            <a:rPr lang="en-IN" sz="2000" b="1" dirty="0" err="1" smtClean="0">
              <a:solidFill>
                <a:schemeClr val="tx1"/>
              </a:solidFill>
            </a:rPr>
            <a:t>agromet</a:t>
          </a:r>
          <a:r>
            <a:rPr lang="en-IN" sz="2000" b="1" dirty="0" smtClean="0">
              <a:solidFill>
                <a:schemeClr val="tx1"/>
              </a:solidFill>
            </a:rPr>
            <a:t> observatories including basic and derived </a:t>
          </a:r>
          <a:r>
            <a:rPr lang="en-IN" sz="2000" b="1" dirty="0" err="1" smtClean="0">
              <a:solidFill>
                <a:schemeClr val="tx1"/>
              </a:solidFill>
            </a:rPr>
            <a:t>Agromet</a:t>
          </a:r>
          <a:r>
            <a:rPr lang="en-IN" sz="2000" b="1" dirty="0" smtClean="0">
              <a:solidFill>
                <a:schemeClr val="tx1"/>
              </a:solidFill>
            </a:rPr>
            <a:t> Parameters, crop information and remote sensing data with the linkage with the National Data Centre of IMD located at </a:t>
          </a:r>
          <a:r>
            <a:rPr lang="en-IN" sz="2000" b="1" dirty="0" err="1" smtClean="0">
              <a:solidFill>
                <a:schemeClr val="tx1"/>
              </a:solidFill>
            </a:rPr>
            <a:t>Pune</a:t>
          </a:r>
          <a:r>
            <a:rPr lang="en-IN" sz="2000" b="1" dirty="0" smtClean="0">
              <a:solidFill>
                <a:schemeClr val="tx1"/>
              </a:solidFill>
            </a:rPr>
            <a:t>. </a:t>
          </a:r>
          <a:endParaRPr lang="en-IN" sz="2000" dirty="0">
            <a:solidFill>
              <a:schemeClr val="tx1"/>
            </a:solidFill>
          </a:endParaRPr>
        </a:p>
      </dgm:t>
    </dgm:pt>
    <dgm:pt modelId="{E5E22694-FE91-4828-A241-7061BA95FE4E}" type="parTrans" cxnId="{191BC227-B93C-4594-B808-42E741241436}">
      <dgm:prSet/>
      <dgm:spPr/>
      <dgm:t>
        <a:bodyPr/>
        <a:lstStyle/>
        <a:p>
          <a:endParaRPr lang="en-US"/>
        </a:p>
      </dgm:t>
    </dgm:pt>
    <dgm:pt modelId="{97A78D88-5AE7-41C8-8C68-47C3406265E9}" type="sibTrans" cxnId="{191BC227-B93C-4594-B808-42E741241436}">
      <dgm:prSet/>
      <dgm:spPr/>
      <dgm:t>
        <a:bodyPr/>
        <a:lstStyle/>
        <a:p>
          <a:endParaRPr lang="en-US"/>
        </a:p>
      </dgm:t>
    </dgm:pt>
    <dgm:pt modelId="{C441AE04-3CD4-40C9-9AD6-387CCC87A86B}">
      <dgm:prSet custT="1"/>
      <dgm:spPr/>
      <dgm:t>
        <a:bodyPr/>
        <a:lstStyle/>
        <a:p>
          <a:pPr rtl="0"/>
          <a:r>
            <a:rPr lang="en-IN" sz="2000" b="1" dirty="0" smtClean="0">
              <a:solidFill>
                <a:schemeClr val="tx1"/>
              </a:solidFill>
            </a:rPr>
            <a:t>Three Working Groups along with the Coordination &amp; Monitoring Team for implementation of </a:t>
          </a:r>
          <a:r>
            <a:rPr lang="en-IN" sz="2000" b="1" dirty="0" err="1" smtClean="0">
              <a:solidFill>
                <a:schemeClr val="tx1"/>
              </a:solidFill>
            </a:rPr>
            <a:t>Satmet</a:t>
          </a:r>
          <a:r>
            <a:rPr lang="en-IN" sz="2000" b="1" dirty="0" smtClean="0">
              <a:solidFill>
                <a:schemeClr val="tx1"/>
              </a:solidFill>
            </a:rPr>
            <a:t> information on </a:t>
          </a:r>
          <a:r>
            <a:rPr lang="en-IN" sz="2000" b="1" dirty="0" err="1" smtClean="0">
              <a:solidFill>
                <a:schemeClr val="tx1"/>
              </a:solidFill>
            </a:rPr>
            <a:t>agromet</a:t>
          </a:r>
          <a:r>
            <a:rPr lang="en-IN" sz="2000" b="1" dirty="0" smtClean="0">
              <a:solidFill>
                <a:schemeClr val="tx1"/>
              </a:solidFill>
            </a:rPr>
            <a:t> products.</a:t>
          </a:r>
          <a:endParaRPr lang="en-IN" sz="2000" dirty="0">
            <a:solidFill>
              <a:schemeClr val="tx1"/>
            </a:solidFill>
          </a:endParaRPr>
        </a:p>
      </dgm:t>
    </dgm:pt>
    <dgm:pt modelId="{CBE89774-1CAE-46F4-AE7F-CAFEC7E96F7D}" type="parTrans" cxnId="{03FDE522-F520-4BCC-8773-7272377826D2}">
      <dgm:prSet/>
      <dgm:spPr/>
      <dgm:t>
        <a:bodyPr/>
        <a:lstStyle/>
        <a:p>
          <a:endParaRPr lang="en-US"/>
        </a:p>
      </dgm:t>
    </dgm:pt>
    <dgm:pt modelId="{FBF02378-96F7-43ED-8E27-9D2C7CDA4539}" type="sibTrans" cxnId="{03FDE522-F520-4BCC-8773-7272377826D2}">
      <dgm:prSet/>
      <dgm:spPr/>
      <dgm:t>
        <a:bodyPr/>
        <a:lstStyle/>
        <a:p>
          <a:endParaRPr lang="en-US"/>
        </a:p>
      </dgm:t>
    </dgm:pt>
    <dgm:pt modelId="{6789A7C0-9984-4D6C-AE30-B4DE3B3C5A3B}" type="pres">
      <dgm:prSet presAssocID="{C466B9D4-522C-495E-927A-1DD79363D501}" presName="Name0" presStyleCnt="0">
        <dgm:presLayoutVars>
          <dgm:dir/>
          <dgm:animLvl val="lvl"/>
          <dgm:resizeHandles val="exact"/>
        </dgm:presLayoutVars>
      </dgm:prSet>
      <dgm:spPr/>
      <dgm:t>
        <a:bodyPr/>
        <a:lstStyle/>
        <a:p>
          <a:endParaRPr lang="en-IN"/>
        </a:p>
      </dgm:t>
    </dgm:pt>
    <dgm:pt modelId="{40D50F8C-8588-446C-B42E-54E6B6C6E955}" type="pres">
      <dgm:prSet presAssocID="{C441AE04-3CD4-40C9-9AD6-387CCC87A86B}" presName="boxAndChildren" presStyleCnt="0"/>
      <dgm:spPr/>
    </dgm:pt>
    <dgm:pt modelId="{ECFDB076-6E18-44EC-A441-8BBA3A5C4D3D}" type="pres">
      <dgm:prSet presAssocID="{C441AE04-3CD4-40C9-9AD6-387CCC87A86B}" presName="parentTextBox" presStyleLbl="node1" presStyleIdx="0" presStyleCnt="3"/>
      <dgm:spPr/>
      <dgm:t>
        <a:bodyPr/>
        <a:lstStyle/>
        <a:p>
          <a:endParaRPr lang="en-US"/>
        </a:p>
      </dgm:t>
    </dgm:pt>
    <dgm:pt modelId="{6C7C6DAF-4769-4171-9AE6-8D68221B614E}" type="pres">
      <dgm:prSet presAssocID="{97A78D88-5AE7-41C8-8C68-47C3406265E9}" presName="sp" presStyleCnt="0"/>
      <dgm:spPr/>
    </dgm:pt>
    <dgm:pt modelId="{12411B23-5E24-48BF-8CE0-946F716D91F7}" type="pres">
      <dgm:prSet presAssocID="{F3A04F26-5C21-4B96-A46D-985EBCE4EF78}" presName="arrowAndChildren" presStyleCnt="0"/>
      <dgm:spPr/>
    </dgm:pt>
    <dgm:pt modelId="{13FFD0C5-44B2-4D2A-B7C4-F94BE735FB85}" type="pres">
      <dgm:prSet presAssocID="{F3A04F26-5C21-4B96-A46D-985EBCE4EF78}" presName="parentTextArrow" presStyleLbl="node1" presStyleIdx="1" presStyleCnt="3" custScaleY="184397"/>
      <dgm:spPr/>
      <dgm:t>
        <a:bodyPr/>
        <a:lstStyle/>
        <a:p>
          <a:endParaRPr lang="en-US"/>
        </a:p>
      </dgm:t>
    </dgm:pt>
    <dgm:pt modelId="{F1DB4D37-5030-45FE-9C20-FC9B634267B8}" type="pres">
      <dgm:prSet presAssocID="{B534F449-46E8-4BB0-ABAC-FAB75742CEDC}" presName="sp" presStyleCnt="0"/>
      <dgm:spPr/>
    </dgm:pt>
    <dgm:pt modelId="{9061D5F0-0595-4B4E-9F5D-8A5FBE262319}" type="pres">
      <dgm:prSet presAssocID="{B96130AD-CC17-499D-9CF0-B29259AEAF59}" presName="arrowAndChildren" presStyleCnt="0"/>
      <dgm:spPr/>
    </dgm:pt>
    <dgm:pt modelId="{2C8E9FDC-9372-4A63-96D3-032D14FE7A18}" type="pres">
      <dgm:prSet presAssocID="{B96130AD-CC17-499D-9CF0-B29259AEAF59}" presName="parentTextArrow" presStyleLbl="node1" presStyleIdx="2" presStyleCnt="3"/>
      <dgm:spPr/>
      <dgm:t>
        <a:bodyPr/>
        <a:lstStyle/>
        <a:p>
          <a:endParaRPr lang="en-US"/>
        </a:p>
      </dgm:t>
    </dgm:pt>
  </dgm:ptLst>
  <dgm:cxnLst>
    <dgm:cxn modelId="{C971029B-DDFA-4EF2-B841-F03924EBCD1F}" srcId="{C466B9D4-522C-495E-927A-1DD79363D501}" destId="{B96130AD-CC17-499D-9CF0-B29259AEAF59}" srcOrd="0" destOrd="0" parTransId="{F1CADE59-8170-4A23-A432-6255F4343FDE}" sibTransId="{B534F449-46E8-4BB0-ABAC-FAB75742CEDC}"/>
    <dgm:cxn modelId="{8FF2C42F-E1A8-466E-87E7-218FAFD22D92}" type="presOf" srcId="{C441AE04-3CD4-40C9-9AD6-387CCC87A86B}" destId="{ECFDB076-6E18-44EC-A441-8BBA3A5C4D3D}" srcOrd="0" destOrd="0" presId="urn:microsoft.com/office/officeart/2005/8/layout/process4"/>
    <dgm:cxn modelId="{C30213BA-7074-4B75-8706-32DA1456FD3F}" type="presOf" srcId="{C466B9D4-522C-495E-927A-1DD79363D501}" destId="{6789A7C0-9984-4D6C-AE30-B4DE3B3C5A3B}" srcOrd="0" destOrd="0" presId="urn:microsoft.com/office/officeart/2005/8/layout/process4"/>
    <dgm:cxn modelId="{0E9C33AE-37FD-41B1-9D6B-C3D4E529EFA3}" type="presOf" srcId="{F3A04F26-5C21-4B96-A46D-985EBCE4EF78}" destId="{13FFD0C5-44B2-4D2A-B7C4-F94BE735FB85}" srcOrd="0" destOrd="0" presId="urn:microsoft.com/office/officeart/2005/8/layout/process4"/>
    <dgm:cxn modelId="{03FDE522-F520-4BCC-8773-7272377826D2}" srcId="{C466B9D4-522C-495E-927A-1DD79363D501}" destId="{C441AE04-3CD4-40C9-9AD6-387CCC87A86B}" srcOrd="2" destOrd="0" parTransId="{CBE89774-1CAE-46F4-AE7F-CAFEC7E96F7D}" sibTransId="{FBF02378-96F7-43ED-8E27-9D2C7CDA4539}"/>
    <dgm:cxn modelId="{191BC227-B93C-4594-B808-42E741241436}" srcId="{C466B9D4-522C-495E-927A-1DD79363D501}" destId="{F3A04F26-5C21-4B96-A46D-985EBCE4EF78}" srcOrd="1" destOrd="0" parTransId="{E5E22694-FE91-4828-A241-7061BA95FE4E}" sibTransId="{97A78D88-5AE7-41C8-8C68-47C3406265E9}"/>
    <dgm:cxn modelId="{35D4404E-52CC-462B-B3F3-B70749E4B382}" type="presOf" srcId="{B96130AD-CC17-499D-9CF0-B29259AEAF59}" destId="{2C8E9FDC-9372-4A63-96D3-032D14FE7A18}" srcOrd="0" destOrd="0" presId="urn:microsoft.com/office/officeart/2005/8/layout/process4"/>
    <dgm:cxn modelId="{5101BCB0-47E3-48D3-99B0-BE2D29A31A8E}" type="presParOf" srcId="{6789A7C0-9984-4D6C-AE30-B4DE3B3C5A3B}" destId="{40D50F8C-8588-446C-B42E-54E6B6C6E955}" srcOrd="0" destOrd="0" presId="urn:microsoft.com/office/officeart/2005/8/layout/process4"/>
    <dgm:cxn modelId="{47E35937-3417-49B2-84AF-D021167EACB4}" type="presParOf" srcId="{40D50F8C-8588-446C-B42E-54E6B6C6E955}" destId="{ECFDB076-6E18-44EC-A441-8BBA3A5C4D3D}" srcOrd="0" destOrd="0" presId="urn:microsoft.com/office/officeart/2005/8/layout/process4"/>
    <dgm:cxn modelId="{0D774DC1-B6E5-4F57-A568-70236FD60A15}" type="presParOf" srcId="{6789A7C0-9984-4D6C-AE30-B4DE3B3C5A3B}" destId="{6C7C6DAF-4769-4171-9AE6-8D68221B614E}" srcOrd="1" destOrd="0" presId="urn:microsoft.com/office/officeart/2005/8/layout/process4"/>
    <dgm:cxn modelId="{E94CDD51-591E-4513-862B-30720A6D6440}" type="presParOf" srcId="{6789A7C0-9984-4D6C-AE30-B4DE3B3C5A3B}" destId="{12411B23-5E24-48BF-8CE0-946F716D91F7}" srcOrd="2" destOrd="0" presId="urn:microsoft.com/office/officeart/2005/8/layout/process4"/>
    <dgm:cxn modelId="{9CB300C7-28E3-42F2-A7BF-B0658C5A4720}" type="presParOf" srcId="{12411B23-5E24-48BF-8CE0-946F716D91F7}" destId="{13FFD0C5-44B2-4D2A-B7C4-F94BE735FB85}" srcOrd="0" destOrd="0" presId="urn:microsoft.com/office/officeart/2005/8/layout/process4"/>
    <dgm:cxn modelId="{94297307-D368-4257-A808-0857F2FE595C}" type="presParOf" srcId="{6789A7C0-9984-4D6C-AE30-B4DE3B3C5A3B}" destId="{F1DB4D37-5030-45FE-9C20-FC9B634267B8}" srcOrd="3" destOrd="0" presId="urn:microsoft.com/office/officeart/2005/8/layout/process4"/>
    <dgm:cxn modelId="{62BF96B0-41CE-4D63-A7C3-018B44E343DB}" type="presParOf" srcId="{6789A7C0-9984-4D6C-AE30-B4DE3B3C5A3B}" destId="{9061D5F0-0595-4B4E-9F5D-8A5FBE262319}" srcOrd="4" destOrd="0" presId="urn:microsoft.com/office/officeart/2005/8/layout/process4"/>
    <dgm:cxn modelId="{1A6CDED9-B13A-453F-9E0C-80DA65E665B0}" type="presParOf" srcId="{9061D5F0-0595-4B4E-9F5D-8A5FBE262319}" destId="{2C8E9FDC-9372-4A63-96D3-032D14FE7A18}"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B30493B-B01F-4366-8AEC-915D880B45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E78BFF-59F4-4258-B205-2796DDA62DB6}">
      <dgm:prSet custT="1"/>
      <dgm:spPr/>
      <dgm:t>
        <a:bodyPr/>
        <a:lstStyle/>
        <a:p>
          <a:pPr algn="just" rtl="0"/>
          <a:r>
            <a:rPr lang="en-GB" sz="2000" b="0" dirty="0" smtClean="0">
              <a:solidFill>
                <a:schemeClr val="tx1"/>
              </a:solidFill>
              <a:latin typeface="+mn-lt"/>
            </a:rPr>
            <a:t>Administrative order issued on 6</a:t>
          </a:r>
          <a:r>
            <a:rPr lang="en-GB" sz="2000" b="0" baseline="30000" dirty="0" smtClean="0">
              <a:solidFill>
                <a:schemeClr val="tx1"/>
              </a:solidFill>
              <a:latin typeface="+mn-lt"/>
            </a:rPr>
            <a:t>th</a:t>
          </a:r>
          <a:r>
            <a:rPr lang="en-GB" sz="2000" b="0" dirty="0" smtClean="0">
              <a:solidFill>
                <a:schemeClr val="tx1"/>
              </a:solidFill>
              <a:latin typeface="+mn-lt"/>
            </a:rPr>
            <a:t> August, 2014 for the project “Integrated Himalayan Meteorology Programme for Western &amp; Central Himalaya” covering  four states namely Jammu &amp; Kashmir, Himachal Pradesh, </a:t>
          </a:r>
          <a:r>
            <a:rPr lang="en-GB" sz="2000" b="0" dirty="0" err="1" smtClean="0">
              <a:solidFill>
                <a:schemeClr val="tx1"/>
              </a:solidFill>
              <a:latin typeface="+mn-lt"/>
            </a:rPr>
            <a:t>Uttarakhand</a:t>
          </a:r>
          <a:r>
            <a:rPr lang="en-GB" sz="2000" b="0" dirty="0" smtClean="0">
              <a:solidFill>
                <a:schemeClr val="tx1"/>
              </a:solidFill>
              <a:latin typeface="+mn-lt"/>
            </a:rPr>
            <a:t>, and Sub Himalayan West Bengal.</a:t>
          </a:r>
          <a:endParaRPr lang="en-US" sz="2000" b="0" dirty="0">
            <a:solidFill>
              <a:schemeClr val="tx1"/>
            </a:solidFill>
            <a:latin typeface="+mn-lt"/>
          </a:endParaRPr>
        </a:p>
      </dgm:t>
    </dgm:pt>
    <dgm:pt modelId="{D860D4D8-C488-4640-8D1C-5CB315B32590}" type="parTrans" cxnId="{9059289A-B505-4921-B9D4-3B454C5EE596}">
      <dgm:prSet/>
      <dgm:spPr/>
      <dgm:t>
        <a:bodyPr/>
        <a:lstStyle/>
        <a:p>
          <a:endParaRPr lang="en-US"/>
        </a:p>
      </dgm:t>
    </dgm:pt>
    <dgm:pt modelId="{3BD5D281-356A-42AD-9917-D208FD00AF6E}" type="sibTrans" cxnId="{9059289A-B505-4921-B9D4-3B454C5EE596}">
      <dgm:prSet/>
      <dgm:spPr/>
      <dgm:t>
        <a:bodyPr/>
        <a:lstStyle/>
        <a:p>
          <a:endParaRPr lang="en-US"/>
        </a:p>
      </dgm:t>
    </dgm:pt>
    <dgm:pt modelId="{2DBC5FC7-9D3E-4FF7-A2A7-E7FEE0867A16}">
      <dgm:prSet custT="1"/>
      <dgm:spPr/>
      <dgm:t>
        <a:bodyPr/>
        <a:lstStyle/>
        <a:p>
          <a:pPr algn="just" rtl="0"/>
          <a:r>
            <a:rPr lang="en-US" sz="2000" b="0" dirty="0" smtClean="0">
              <a:solidFill>
                <a:schemeClr val="tx1"/>
              </a:solidFill>
              <a:latin typeface="+mn-lt"/>
            </a:rPr>
            <a:t>RFP documents of all equipments under preparation </a:t>
          </a:r>
          <a:endParaRPr lang="en-GB" sz="2000" b="0" dirty="0">
            <a:solidFill>
              <a:schemeClr val="tx1"/>
            </a:solidFill>
            <a:latin typeface="+mn-lt"/>
          </a:endParaRPr>
        </a:p>
      </dgm:t>
    </dgm:pt>
    <dgm:pt modelId="{8E4E3734-B1C9-45CF-8D32-0404082FCC71}" type="parTrans" cxnId="{DC5383FA-9EF1-4B8A-84F5-0D30EC6B8A9C}">
      <dgm:prSet/>
      <dgm:spPr/>
      <dgm:t>
        <a:bodyPr/>
        <a:lstStyle/>
        <a:p>
          <a:endParaRPr lang="en-US"/>
        </a:p>
      </dgm:t>
    </dgm:pt>
    <dgm:pt modelId="{C1597CA1-DA22-4084-83F4-5D3CE5989926}" type="sibTrans" cxnId="{DC5383FA-9EF1-4B8A-84F5-0D30EC6B8A9C}">
      <dgm:prSet/>
      <dgm:spPr/>
      <dgm:t>
        <a:bodyPr/>
        <a:lstStyle/>
        <a:p>
          <a:endParaRPr lang="en-US"/>
        </a:p>
      </dgm:t>
    </dgm:pt>
    <dgm:pt modelId="{79D470B0-1735-4015-BC23-65802F010AF8}">
      <dgm:prSet custT="1"/>
      <dgm:spPr/>
      <dgm:t>
        <a:bodyPr/>
        <a:lstStyle/>
        <a:p>
          <a:pPr algn="just" rtl="0"/>
          <a:r>
            <a:rPr lang="en-US" sz="2000" b="0" dirty="0" smtClean="0">
              <a:solidFill>
                <a:schemeClr val="tx1"/>
              </a:solidFill>
              <a:latin typeface="+mn-lt"/>
            </a:rPr>
            <a:t>Letters written to Chief Secretaries of concerned states to identify &amp; allot the land to IMD </a:t>
          </a:r>
        </a:p>
      </dgm:t>
    </dgm:pt>
    <dgm:pt modelId="{7827863D-1136-43BC-BE8D-C8E2A96FB144}" type="parTrans" cxnId="{ACF9E993-2D47-4A25-A657-2F1E26B3D43D}">
      <dgm:prSet/>
      <dgm:spPr/>
      <dgm:t>
        <a:bodyPr/>
        <a:lstStyle/>
        <a:p>
          <a:endParaRPr lang="en-US"/>
        </a:p>
      </dgm:t>
    </dgm:pt>
    <dgm:pt modelId="{C914D984-709C-4037-90B9-0AA26A274C74}" type="sibTrans" cxnId="{ACF9E993-2D47-4A25-A657-2F1E26B3D43D}">
      <dgm:prSet/>
      <dgm:spPr/>
      <dgm:t>
        <a:bodyPr/>
        <a:lstStyle/>
        <a:p>
          <a:endParaRPr lang="en-US"/>
        </a:p>
      </dgm:t>
    </dgm:pt>
    <dgm:pt modelId="{CC9D1BD8-349E-4ECB-8B72-CD7D17680FFF}">
      <dgm:prSet custT="1"/>
      <dgm:spPr/>
      <dgm:t>
        <a:bodyPr/>
        <a:lstStyle/>
        <a:p>
          <a:pPr algn="just" rtl="0"/>
          <a:r>
            <a:rPr lang="en-US" sz="2000" b="0" dirty="0" smtClean="0">
              <a:solidFill>
                <a:schemeClr val="tx1"/>
              </a:solidFill>
              <a:latin typeface="+mn-lt"/>
            </a:rPr>
            <a:t>Concerned MCs and RMCs in process to identify the land and tie up the matter with state authorities.</a:t>
          </a:r>
          <a:endParaRPr lang="en-US" sz="2000" b="0" dirty="0">
            <a:solidFill>
              <a:schemeClr val="tx1"/>
            </a:solidFill>
            <a:latin typeface="+mn-lt"/>
          </a:endParaRPr>
        </a:p>
      </dgm:t>
    </dgm:pt>
    <dgm:pt modelId="{0E03489F-59D8-4117-A82E-8BAE9FCBBE13}" type="parTrans" cxnId="{55054845-5FD7-4BCC-A1DA-62321E251781}">
      <dgm:prSet/>
      <dgm:spPr/>
      <dgm:t>
        <a:bodyPr/>
        <a:lstStyle/>
        <a:p>
          <a:endParaRPr lang="en-US"/>
        </a:p>
      </dgm:t>
    </dgm:pt>
    <dgm:pt modelId="{021E0869-C018-43F7-BCAC-4FF563DF88FB}" type="sibTrans" cxnId="{55054845-5FD7-4BCC-A1DA-62321E251781}">
      <dgm:prSet/>
      <dgm:spPr/>
      <dgm:t>
        <a:bodyPr/>
        <a:lstStyle/>
        <a:p>
          <a:endParaRPr lang="en-US"/>
        </a:p>
      </dgm:t>
    </dgm:pt>
    <dgm:pt modelId="{4EF5D89A-D0B5-41DA-BD8A-5ED51DFD415C}">
      <dgm:prSet custT="1"/>
      <dgm:spPr/>
      <dgm:t>
        <a:bodyPr/>
        <a:lstStyle/>
        <a:p>
          <a:pPr algn="just" rtl="0"/>
          <a:r>
            <a:rPr lang="en-GB" sz="2000" b="0" dirty="0" smtClean="0">
              <a:solidFill>
                <a:schemeClr val="tx1"/>
              </a:solidFill>
              <a:latin typeface="+mn-lt"/>
            </a:rPr>
            <a:t>T</a:t>
          </a:r>
          <a:r>
            <a:rPr lang="en-US" sz="2000" b="0" dirty="0" smtClean="0">
              <a:solidFill>
                <a:schemeClr val="tx1"/>
              </a:solidFill>
              <a:latin typeface="+mn-lt"/>
              <a:cs typeface="Arial" charset="0"/>
            </a:rPr>
            <a:t>o develop appropriate system of 24×7 monitoring and early warning for extreme weather</a:t>
          </a:r>
          <a:endParaRPr lang="en-US" sz="2000" b="0" dirty="0">
            <a:solidFill>
              <a:schemeClr val="tx1"/>
            </a:solidFill>
            <a:latin typeface="+mn-lt"/>
          </a:endParaRPr>
        </a:p>
      </dgm:t>
    </dgm:pt>
    <dgm:pt modelId="{DC00BA95-EF4B-49BF-81E2-D7F3F37873F4}" type="parTrans" cxnId="{5828D7F0-32EE-435A-B880-9D0C06DD5435}">
      <dgm:prSet/>
      <dgm:spPr/>
      <dgm:t>
        <a:bodyPr/>
        <a:lstStyle/>
        <a:p>
          <a:endParaRPr lang="en-US"/>
        </a:p>
      </dgm:t>
    </dgm:pt>
    <dgm:pt modelId="{02FE6C4E-D415-4E4F-A661-944A92DC30D0}" type="sibTrans" cxnId="{5828D7F0-32EE-435A-B880-9D0C06DD5435}">
      <dgm:prSet/>
      <dgm:spPr/>
      <dgm:t>
        <a:bodyPr/>
        <a:lstStyle/>
        <a:p>
          <a:endParaRPr lang="en-US"/>
        </a:p>
      </dgm:t>
    </dgm:pt>
    <dgm:pt modelId="{76CD62F3-EC3A-4462-A111-9B5F33EC8EE4}" type="pres">
      <dgm:prSet presAssocID="{FB30493B-B01F-4366-8AEC-915D880B4531}" presName="linear" presStyleCnt="0">
        <dgm:presLayoutVars>
          <dgm:animLvl val="lvl"/>
          <dgm:resizeHandles val="exact"/>
        </dgm:presLayoutVars>
      </dgm:prSet>
      <dgm:spPr/>
      <dgm:t>
        <a:bodyPr/>
        <a:lstStyle/>
        <a:p>
          <a:endParaRPr lang="en-US"/>
        </a:p>
      </dgm:t>
    </dgm:pt>
    <dgm:pt modelId="{76352E72-A7DA-43B8-B5E7-4C8A8386150A}" type="pres">
      <dgm:prSet presAssocID="{26E78BFF-59F4-4258-B205-2796DDA62DB6}" presName="parentText" presStyleLbl="node1" presStyleIdx="0" presStyleCnt="5" custScaleY="172087">
        <dgm:presLayoutVars>
          <dgm:chMax val="0"/>
          <dgm:bulletEnabled val="1"/>
        </dgm:presLayoutVars>
      </dgm:prSet>
      <dgm:spPr/>
      <dgm:t>
        <a:bodyPr/>
        <a:lstStyle/>
        <a:p>
          <a:endParaRPr lang="en-US"/>
        </a:p>
      </dgm:t>
    </dgm:pt>
    <dgm:pt modelId="{0FA21822-3712-46FB-BA3E-428FEEDB6763}" type="pres">
      <dgm:prSet presAssocID="{3BD5D281-356A-42AD-9917-D208FD00AF6E}" presName="spacer" presStyleCnt="0"/>
      <dgm:spPr/>
    </dgm:pt>
    <dgm:pt modelId="{EE983501-2195-4C9C-B59B-016142C99E0B}" type="pres">
      <dgm:prSet presAssocID="{4EF5D89A-D0B5-41DA-BD8A-5ED51DFD415C}" presName="parentText" presStyleLbl="node1" presStyleIdx="1" presStyleCnt="5">
        <dgm:presLayoutVars>
          <dgm:chMax val="0"/>
          <dgm:bulletEnabled val="1"/>
        </dgm:presLayoutVars>
      </dgm:prSet>
      <dgm:spPr/>
      <dgm:t>
        <a:bodyPr/>
        <a:lstStyle/>
        <a:p>
          <a:endParaRPr lang="en-US"/>
        </a:p>
      </dgm:t>
    </dgm:pt>
    <dgm:pt modelId="{74D38012-90AB-4394-95FB-CB213688021F}" type="pres">
      <dgm:prSet presAssocID="{02FE6C4E-D415-4E4F-A661-944A92DC30D0}" presName="spacer" presStyleCnt="0"/>
      <dgm:spPr/>
    </dgm:pt>
    <dgm:pt modelId="{B5B44246-50DB-46B6-8315-142C4E794697}" type="pres">
      <dgm:prSet presAssocID="{2DBC5FC7-9D3E-4FF7-A2A7-E7FEE0867A16}" presName="parentText" presStyleLbl="node1" presStyleIdx="2" presStyleCnt="5">
        <dgm:presLayoutVars>
          <dgm:chMax val="0"/>
          <dgm:bulletEnabled val="1"/>
        </dgm:presLayoutVars>
      </dgm:prSet>
      <dgm:spPr/>
      <dgm:t>
        <a:bodyPr/>
        <a:lstStyle/>
        <a:p>
          <a:endParaRPr lang="en-US"/>
        </a:p>
      </dgm:t>
    </dgm:pt>
    <dgm:pt modelId="{7C9C4C45-45CF-45A3-908B-1A172EFECBC9}" type="pres">
      <dgm:prSet presAssocID="{C1597CA1-DA22-4084-83F4-5D3CE5989926}" presName="spacer" presStyleCnt="0"/>
      <dgm:spPr/>
    </dgm:pt>
    <dgm:pt modelId="{BFBF2558-7CB8-4263-BB27-D802D64C426A}" type="pres">
      <dgm:prSet presAssocID="{79D470B0-1735-4015-BC23-65802F010AF8}" presName="parentText" presStyleLbl="node1" presStyleIdx="3" presStyleCnt="5">
        <dgm:presLayoutVars>
          <dgm:chMax val="0"/>
          <dgm:bulletEnabled val="1"/>
        </dgm:presLayoutVars>
      </dgm:prSet>
      <dgm:spPr/>
      <dgm:t>
        <a:bodyPr/>
        <a:lstStyle/>
        <a:p>
          <a:endParaRPr lang="en-US"/>
        </a:p>
      </dgm:t>
    </dgm:pt>
    <dgm:pt modelId="{32DC9B98-9CCD-46CA-BB6B-D1774E473ECA}" type="pres">
      <dgm:prSet presAssocID="{C914D984-709C-4037-90B9-0AA26A274C74}" presName="spacer" presStyleCnt="0"/>
      <dgm:spPr/>
    </dgm:pt>
    <dgm:pt modelId="{D8F0B3E6-E500-42FC-84D2-1024281BBBE7}" type="pres">
      <dgm:prSet presAssocID="{CC9D1BD8-349E-4ECB-8B72-CD7D17680FFF}" presName="parentText" presStyleLbl="node1" presStyleIdx="4" presStyleCnt="5">
        <dgm:presLayoutVars>
          <dgm:chMax val="0"/>
          <dgm:bulletEnabled val="1"/>
        </dgm:presLayoutVars>
      </dgm:prSet>
      <dgm:spPr/>
      <dgm:t>
        <a:bodyPr/>
        <a:lstStyle/>
        <a:p>
          <a:endParaRPr lang="en-US"/>
        </a:p>
      </dgm:t>
    </dgm:pt>
  </dgm:ptLst>
  <dgm:cxnLst>
    <dgm:cxn modelId="{55054845-5FD7-4BCC-A1DA-62321E251781}" srcId="{FB30493B-B01F-4366-8AEC-915D880B4531}" destId="{CC9D1BD8-349E-4ECB-8B72-CD7D17680FFF}" srcOrd="4" destOrd="0" parTransId="{0E03489F-59D8-4117-A82E-8BAE9FCBBE13}" sibTransId="{021E0869-C018-43F7-BCAC-4FF563DF88FB}"/>
    <dgm:cxn modelId="{ACF9E993-2D47-4A25-A657-2F1E26B3D43D}" srcId="{FB30493B-B01F-4366-8AEC-915D880B4531}" destId="{79D470B0-1735-4015-BC23-65802F010AF8}" srcOrd="3" destOrd="0" parTransId="{7827863D-1136-43BC-BE8D-C8E2A96FB144}" sibTransId="{C914D984-709C-4037-90B9-0AA26A274C74}"/>
    <dgm:cxn modelId="{D367053F-5016-40E8-810E-00E6B43B3ACB}" type="presOf" srcId="{4EF5D89A-D0B5-41DA-BD8A-5ED51DFD415C}" destId="{EE983501-2195-4C9C-B59B-016142C99E0B}" srcOrd="0" destOrd="0" presId="urn:microsoft.com/office/officeart/2005/8/layout/vList2"/>
    <dgm:cxn modelId="{5828D7F0-32EE-435A-B880-9D0C06DD5435}" srcId="{FB30493B-B01F-4366-8AEC-915D880B4531}" destId="{4EF5D89A-D0B5-41DA-BD8A-5ED51DFD415C}" srcOrd="1" destOrd="0" parTransId="{DC00BA95-EF4B-49BF-81E2-D7F3F37873F4}" sibTransId="{02FE6C4E-D415-4E4F-A661-944A92DC30D0}"/>
    <dgm:cxn modelId="{ADC87C18-6513-4A0B-AEFC-8573B7F359F6}" type="presOf" srcId="{CC9D1BD8-349E-4ECB-8B72-CD7D17680FFF}" destId="{D8F0B3E6-E500-42FC-84D2-1024281BBBE7}" srcOrd="0" destOrd="0" presId="urn:microsoft.com/office/officeart/2005/8/layout/vList2"/>
    <dgm:cxn modelId="{5706B146-C39F-40AE-8E7A-28CA079BA8F3}" type="presOf" srcId="{79D470B0-1735-4015-BC23-65802F010AF8}" destId="{BFBF2558-7CB8-4263-BB27-D802D64C426A}" srcOrd="0" destOrd="0" presId="urn:microsoft.com/office/officeart/2005/8/layout/vList2"/>
    <dgm:cxn modelId="{DC5383FA-9EF1-4B8A-84F5-0D30EC6B8A9C}" srcId="{FB30493B-B01F-4366-8AEC-915D880B4531}" destId="{2DBC5FC7-9D3E-4FF7-A2A7-E7FEE0867A16}" srcOrd="2" destOrd="0" parTransId="{8E4E3734-B1C9-45CF-8D32-0404082FCC71}" sibTransId="{C1597CA1-DA22-4084-83F4-5D3CE5989926}"/>
    <dgm:cxn modelId="{6F461380-F45A-4D83-81BB-C7718CB56264}" type="presOf" srcId="{FB30493B-B01F-4366-8AEC-915D880B4531}" destId="{76CD62F3-EC3A-4462-A111-9B5F33EC8EE4}" srcOrd="0" destOrd="0" presId="urn:microsoft.com/office/officeart/2005/8/layout/vList2"/>
    <dgm:cxn modelId="{7A40C135-5D58-46B6-8629-DEE16606541A}" type="presOf" srcId="{2DBC5FC7-9D3E-4FF7-A2A7-E7FEE0867A16}" destId="{B5B44246-50DB-46B6-8315-142C4E794697}" srcOrd="0" destOrd="0" presId="urn:microsoft.com/office/officeart/2005/8/layout/vList2"/>
    <dgm:cxn modelId="{9059289A-B505-4921-B9D4-3B454C5EE596}" srcId="{FB30493B-B01F-4366-8AEC-915D880B4531}" destId="{26E78BFF-59F4-4258-B205-2796DDA62DB6}" srcOrd="0" destOrd="0" parTransId="{D860D4D8-C488-4640-8D1C-5CB315B32590}" sibTransId="{3BD5D281-356A-42AD-9917-D208FD00AF6E}"/>
    <dgm:cxn modelId="{3A1BA249-EEBA-4067-9270-82435F823044}" type="presOf" srcId="{26E78BFF-59F4-4258-B205-2796DDA62DB6}" destId="{76352E72-A7DA-43B8-B5E7-4C8A8386150A}" srcOrd="0" destOrd="0" presId="urn:microsoft.com/office/officeart/2005/8/layout/vList2"/>
    <dgm:cxn modelId="{1080EBED-57FA-48C3-A39F-97FF2666261C}" type="presParOf" srcId="{76CD62F3-EC3A-4462-A111-9B5F33EC8EE4}" destId="{76352E72-A7DA-43B8-B5E7-4C8A8386150A}" srcOrd="0" destOrd="0" presId="urn:microsoft.com/office/officeart/2005/8/layout/vList2"/>
    <dgm:cxn modelId="{6EF70C62-6004-4C8C-9BC3-F29650311967}" type="presParOf" srcId="{76CD62F3-EC3A-4462-A111-9B5F33EC8EE4}" destId="{0FA21822-3712-46FB-BA3E-428FEEDB6763}" srcOrd="1" destOrd="0" presId="urn:microsoft.com/office/officeart/2005/8/layout/vList2"/>
    <dgm:cxn modelId="{CD9DEA36-8D21-41C5-B5C2-6DEAA9E749C3}" type="presParOf" srcId="{76CD62F3-EC3A-4462-A111-9B5F33EC8EE4}" destId="{EE983501-2195-4C9C-B59B-016142C99E0B}" srcOrd="2" destOrd="0" presId="urn:microsoft.com/office/officeart/2005/8/layout/vList2"/>
    <dgm:cxn modelId="{043D63CA-D74F-4EA4-AE4C-7CD2AE70E66C}" type="presParOf" srcId="{76CD62F3-EC3A-4462-A111-9B5F33EC8EE4}" destId="{74D38012-90AB-4394-95FB-CB213688021F}" srcOrd="3" destOrd="0" presId="urn:microsoft.com/office/officeart/2005/8/layout/vList2"/>
    <dgm:cxn modelId="{1C1413B5-5B7E-4230-8C93-CB30AE89E5A9}" type="presParOf" srcId="{76CD62F3-EC3A-4462-A111-9B5F33EC8EE4}" destId="{B5B44246-50DB-46B6-8315-142C4E794697}" srcOrd="4" destOrd="0" presId="urn:microsoft.com/office/officeart/2005/8/layout/vList2"/>
    <dgm:cxn modelId="{F781D9C8-BF4B-49FE-9710-546C07F47D04}" type="presParOf" srcId="{76CD62F3-EC3A-4462-A111-9B5F33EC8EE4}" destId="{7C9C4C45-45CF-45A3-908B-1A172EFECBC9}" srcOrd="5" destOrd="0" presId="urn:microsoft.com/office/officeart/2005/8/layout/vList2"/>
    <dgm:cxn modelId="{80623473-3B73-4ACC-B609-44A7E17DF48F}" type="presParOf" srcId="{76CD62F3-EC3A-4462-A111-9B5F33EC8EE4}" destId="{BFBF2558-7CB8-4263-BB27-D802D64C426A}" srcOrd="6" destOrd="0" presId="urn:microsoft.com/office/officeart/2005/8/layout/vList2"/>
    <dgm:cxn modelId="{FD2DD3FD-9C79-421C-B334-8BCC29BD3D3F}" type="presParOf" srcId="{76CD62F3-EC3A-4462-A111-9B5F33EC8EE4}" destId="{32DC9B98-9CCD-46CA-BB6B-D1774E473ECA}" srcOrd="7" destOrd="0" presId="urn:microsoft.com/office/officeart/2005/8/layout/vList2"/>
    <dgm:cxn modelId="{8E442800-5418-4BF9-A2E9-28C2B4B332D9}" type="presParOf" srcId="{76CD62F3-EC3A-4462-A111-9B5F33EC8EE4}" destId="{D8F0B3E6-E500-42FC-84D2-1024281BBBE7}"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E8167F-4D45-484A-AC5F-CEC1154757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CC53B6-E88F-4742-BF3E-E3252923ABAE}">
      <dgm:prSet custT="1"/>
      <dgm:spPr/>
      <dgm:t>
        <a:bodyPr/>
        <a:lstStyle/>
        <a:p>
          <a:pPr rtl="0"/>
          <a:r>
            <a:rPr lang="en-US" sz="1800" b="0" dirty="0" smtClean="0">
              <a:solidFill>
                <a:schemeClr val="tx1"/>
              </a:solidFill>
            </a:rPr>
            <a:t>Commissioning of 9 Doppler Weather Radars (DWRs) </a:t>
          </a:r>
          <a:endParaRPr lang="en-US" sz="1800" b="0" dirty="0">
            <a:solidFill>
              <a:schemeClr val="tx1"/>
            </a:solidFill>
          </a:endParaRPr>
        </a:p>
      </dgm:t>
    </dgm:pt>
    <dgm:pt modelId="{FDCF51C2-0927-41D7-8E4B-4B06B0383C7D}" type="parTrans" cxnId="{1ECE2456-FA76-46A4-8D4D-C7035218A3A8}">
      <dgm:prSet/>
      <dgm:spPr/>
      <dgm:t>
        <a:bodyPr/>
        <a:lstStyle/>
        <a:p>
          <a:endParaRPr lang="en-US"/>
        </a:p>
      </dgm:t>
    </dgm:pt>
    <dgm:pt modelId="{3E6AC064-CAF5-45E4-9907-C5363A123CE7}" type="sibTrans" cxnId="{1ECE2456-FA76-46A4-8D4D-C7035218A3A8}">
      <dgm:prSet/>
      <dgm:spPr/>
      <dgm:t>
        <a:bodyPr/>
        <a:lstStyle/>
        <a:p>
          <a:endParaRPr lang="en-US"/>
        </a:p>
      </dgm:t>
    </dgm:pt>
    <dgm:pt modelId="{65DAB8DC-E57C-459C-8C94-31B7EF6498A2}">
      <dgm:prSet custT="1"/>
      <dgm:spPr/>
      <dgm:t>
        <a:bodyPr/>
        <a:lstStyle/>
        <a:p>
          <a:pPr rtl="0"/>
          <a:r>
            <a:rPr lang="en-US" sz="1800" b="0" dirty="0" smtClean="0">
              <a:solidFill>
                <a:schemeClr val="tx1"/>
              </a:solidFill>
            </a:rPr>
            <a:t>Commissioning 15 Micro Rain Radars (MRRs) </a:t>
          </a:r>
          <a:endParaRPr lang="en-US" sz="1800" b="0" dirty="0">
            <a:solidFill>
              <a:schemeClr val="tx1"/>
            </a:solidFill>
          </a:endParaRPr>
        </a:p>
      </dgm:t>
    </dgm:pt>
    <dgm:pt modelId="{32E5AA8D-C08E-4A0E-AB58-0A2A09C72F7B}" type="parTrans" cxnId="{EB3BF9C0-B124-4AFA-89EB-DA37F31952D7}">
      <dgm:prSet/>
      <dgm:spPr/>
      <dgm:t>
        <a:bodyPr/>
        <a:lstStyle/>
        <a:p>
          <a:endParaRPr lang="en-US"/>
        </a:p>
      </dgm:t>
    </dgm:pt>
    <dgm:pt modelId="{050A96C0-98AA-4083-BE69-252BA16071D1}" type="sibTrans" cxnId="{EB3BF9C0-B124-4AFA-89EB-DA37F31952D7}">
      <dgm:prSet/>
      <dgm:spPr/>
      <dgm:t>
        <a:bodyPr/>
        <a:lstStyle/>
        <a:p>
          <a:endParaRPr lang="en-US"/>
        </a:p>
      </dgm:t>
    </dgm:pt>
    <dgm:pt modelId="{3216F7A9-0135-4AAF-8D1A-ADFBB111DE16}">
      <dgm:prSet custT="1"/>
      <dgm:spPr/>
      <dgm:t>
        <a:bodyPr/>
        <a:lstStyle/>
        <a:p>
          <a:pPr rtl="0"/>
          <a:r>
            <a:rPr lang="en-US" sz="1800" b="0" dirty="0" smtClean="0">
              <a:solidFill>
                <a:schemeClr val="tx1"/>
              </a:solidFill>
            </a:rPr>
            <a:t>Commissioning of 09 GPS based UA Systems along with GPS </a:t>
          </a:r>
          <a:r>
            <a:rPr lang="en-US" sz="1800" b="0" dirty="0" err="1" smtClean="0">
              <a:solidFill>
                <a:schemeClr val="tx1"/>
              </a:solidFill>
            </a:rPr>
            <a:t>radiosonde</a:t>
          </a:r>
          <a:endParaRPr lang="en-US" sz="1800" b="0" dirty="0">
            <a:solidFill>
              <a:schemeClr val="tx1"/>
            </a:solidFill>
          </a:endParaRPr>
        </a:p>
      </dgm:t>
    </dgm:pt>
    <dgm:pt modelId="{3A3EF92F-BBDE-4DB7-A516-E99D99C7E4FE}" type="parTrans" cxnId="{7C69E11A-BA0B-4E60-9099-ADB87A6CCF17}">
      <dgm:prSet/>
      <dgm:spPr/>
      <dgm:t>
        <a:bodyPr/>
        <a:lstStyle/>
        <a:p>
          <a:endParaRPr lang="en-US"/>
        </a:p>
      </dgm:t>
    </dgm:pt>
    <dgm:pt modelId="{E0DE2470-E5AE-4EEA-AA07-B242B99BBA57}" type="sibTrans" cxnId="{7C69E11A-BA0B-4E60-9099-ADB87A6CCF17}">
      <dgm:prSet/>
      <dgm:spPr/>
      <dgm:t>
        <a:bodyPr/>
        <a:lstStyle/>
        <a:p>
          <a:endParaRPr lang="en-US"/>
        </a:p>
      </dgm:t>
    </dgm:pt>
    <dgm:pt modelId="{51D39F30-311F-4977-BD01-8257392F0703}">
      <dgm:prSet custT="1"/>
      <dgm:spPr/>
      <dgm:t>
        <a:bodyPr/>
        <a:lstStyle/>
        <a:p>
          <a:pPr rtl="0"/>
          <a:r>
            <a:rPr lang="en-US" sz="1800" b="0" dirty="0" smtClean="0">
              <a:solidFill>
                <a:schemeClr val="tx1"/>
              </a:solidFill>
            </a:rPr>
            <a:t>Commissioning of 230Surface Observing equipment consisting of Automatic Weather Stations, Automatic Rain Gauges &amp; Snow Gauges </a:t>
          </a:r>
          <a:endParaRPr lang="en-US" sz="1800" b="0" dirty="0">
            <a:solidFill>
              <a:schemeClr val="tx1"/>
            </a:solidFill>
          </a:endParaRPr>
        </a:p>
      </dgm:t>
    </dgm:pt>
    <dgm:pt modelId="{B01126EB-5B84-4C74-A442-BA01391B59E7}" type="parTrans" cxnId="{EDAC3176-E126-4CAE-B379-BA3996DE0A4D}">
      <dgm:prSet/>
      <dgm:spPr/>
      <dgm:t>
        <a:bodyPr/>
        <a:lstStyle/>
        <a:p>
          <a:endParaRPr lang="en-US"/>
        </a:p>
      </dgm:t>
    </dgm:pt>
    <dgm:pt modelId="{14C8BAB1-B666-4533-838B-F8A4861DB1DA}" type="sibTrans" cxnId="{EDAC3176-E126-4CAE-B379-BA3996DE0A4D}">
      <dgm:prSet/>
      <dgm:spPr/>
      <dgm:t>
        <a:bodyPr/>
        <a:lstStyle/>
        <a:p>
          <a:endParaRPr lang="en-US"/>
        </a:p>
      </dgm:t>
    </dgm:pt>
    <dgm:pt modelId="{E0A7E798-A91A-491F-8328-24D3EE667616}">
      <dgm:prSet custT="1"/>
      <dgm:spPr/>
      <dgm:t>
        <a:bodyPr/>
        <a:lstStyle/>
        <a:p>
          <a:pPr rtl="0"/>
          <a:r>
            <a:rPr lang="en-US" sz="1800" b="0" dirty="0" smtClean="0">
              <a:solidFill>
                <a:schemeClr val="tx1"/>
              </a:solidFill>
            </a:rPr>
            <a:t>Commissioning of 12 Compact Severe Weather Detection Radar Systems </a:t>
          </a:r>
          <a:endParaRPr lang="en-US" sz="1800" b="0" dirty="0">
            <a:solidFill>
              <a:schemeClr val="tx1"/>
            </a:solidFill>
          </a:endParaRPr>
        </a:p>
      </dgm:t>
    </dgm:pt>
    <dgm:pt modelId="{6C78ECD7-1514-4393-9B2D-725EFBE2190C}" type="parTrans" cxnId="{CC8F954A-121F-4086-9FE1-F1D7E41E885A}">
      <dgm:prSet/>
      <dgm:spPr/>
      <dgm:t>
        <a:bodyPr/>
        <a:lstStyle/>
        <a:p>
          <a:endParaRPr lang="en-US"/>
        </a:p>
      </dgm:t>
    </dgm:pt>
    <dgm:pt modelId="{11DC44DE-5760-494B-B3CD-3D66CBFD8A8A}" type="sibTrans" cxnId="{CC8F954A-121F-4086-9FE1-F1D7E41E885A}">
      <dgm:prSet/>
      <dgm:spPr/>
      <dgm:t>
        <a:bodyPr/>
        <a:lstStyle/>
        <a:p>
          <a:endParaRPr lang="en-US"/>
        </a:p>
      </dgm:t>
    </dgm:pt>
    <dgm:pt modelId="{6470443A-EAF3-4120-AB7F-184F7BDC9D96}" type="pres">
      <dgm:prSet presAssocID="{EBE8167F-4D45-484A-AC5F-CEC115475774}" presName="linear" presStyleCnt="0">
        <dgm:presLayoutVars>
          <dgm:animLvl val="lvl"/>
          <dgm:resizeHandles val="exact"/>
        </dgm:presLayoutVars>
      </dgm:prSet>
      <dgm:spPr/>
      <dgm:t>
        <a:bodyPr/>
        <a:lstStyle/>
        <a:p>
          <a:endParaRPr lang="en-US"/>
        </a:p>
      </dgm:t>
    </dgm:pt>
    <dgm:pt modelId="{F70A7BCE-20F8-40C0-A711-75FF9F2E0866}" type="pres">
      <dgm:prSet presAssocID="{F3CC53B6-E88F-4742-BF3E-E3252923ABAE}" presName="parentText" presStyleLbl="node1" presStyleIdx="0" presStyleCnt="5" custScaleY="94645">
        <dgm:presLayoutVars>
          <dgm:chMax val="0"/>
          <dgm:bulletEnabled val="1"/>
        </dgm:presLayoutVars>
      </dgm:prSet>
      <dgm:spPr/>
      <dgm:t>
        <a:bodyPr/>
        <a:lstStyle/>
        <a:p>
          <a:endParaRPr lang="en-US"/>
        </a:p>
      </dgm:t>
    </dgm:pt>
    <dgm:pt modelId="{AF51B30A-44BA-47BE-BFA4-D0400C3D6DD3}" type="pres">
      <dgm:prSet presAssocID="{3E6AC064-CAF5-45E4-9907-C5363A123CE7}" presName="spacer" presStyleCnt="0"/>
      <dgm:spPr/>
    </dgm:pt>
    <dgm:pt modelId="{8FFF80F3-40CC-4BFC-8BF1-DF27C5B36169}" type="pres">
      <dgm:prSet presAssocID="{65DAB8DC-E57C-459C-8C94-31B7EF6498A2}" presName="parentText" presStyleLbl="node1" presStyleIdx="1" presStyleCnt="5" custScaleY="73841">
        <dgm:presLayoutVars>
          <dgm:chMax val="0"/>
          <dgm:bulletEnabled val="1"/>
        </dgm:presLayoutVars>
      </dgm:prSet>
      <dgm:spPr/>
      <dgm:t>
        <a:bodyPr/>
        <a:lstStyle/>
        <a:p>
          <a:endParaRPr lang="en-US"/>
        </a:p>
      </dgm:t>
    </dgm:pt>
    <dgm:pt modelId="{513264E8-EFFB-4789-8748-D64CC866B3E2}" type="pres">
      <dgm:prSet presAssocID="{050A96C0-98AA-4083-BE69-252BA16071D1}" presName="spacer" presStyleCnt="0"/>
      <dgm:spPr/>
    </dgm:pt>
    <dgm:pt modelId="{570241BC-98B2-4328-9ECA-1F15C780320C}" type="pres">
      <dgm:prSet presAssocID="{3216F7A9-0135-4AAF-8D1A-ADFBB111DE16}" presName="parentText" presStyleLbl="node1" presStyleIdx="2" presStyleCnt="5" custScaleY="90814">
        <dgm:presLayoutVars>
          <dgm:chMax val="0"/>
          <dgm:bulletEnabled val="1"/>
        </dgm:presLayoutVars>
      </dgm:prSet>
      <dgm:spPr/>
      <dgm:t>
        <a:bodyPr/>
        <a:lstStyle/>
        <a:p>
          <a:endParaRPr lang="en-US"/>
        </a:p>
      </dgm:t>
    </dgm:pt>
    <dgm:pt modelId="{C436A91D-54CB-43D2-A8DF-C5B550D67D42}" type="pres">
      <dgm:prSet presAssocID="{E0DE2470-E5AE-4EEA-AA07-B242B99BBA57}" presName="spacer" presStyleCnt="0"/>
      <dgm:spPr/>
    </dgm:pt>
    <dgm:pt modelId="{B76E161F-229D-428F-901C-125901FF7109}" type="pres">
      <dgm:prSet presAssocID="{51D39F30-311F-4977-BD01-8257392F0703}" presName="parentText" presStyleLbl="node1" presStyleIdx="3" presStyleCnt="5" custScaleY="147792">
        <dgm:presLayoutVars>
          <dgm:chMax val="0"/>
          <dgm:bulletEnabled val="1"/>
        </dgm:presLayoutVars>
      </dgm:prSet>
      <dgm:spPr/>
      <dgm:t>
        <a:bodyPr/>
        <a:lstStyle/>
        <a:p>
          <a:endParaRPr lang="en-US"/>
        </a:p>
      </dgm:t>
    </dgm:pt>
    <dgm:pt modelId="{641139E0-A60F-429D-B5ED-D408AD852343}" type="pres">
      <dgm:prSet presAssocID="{14C8BAB1-B666-4533-838B-F8A4861DB1DA}" presName="spacer" presStyleCnt="0"/>
      <dgm:spPr/>
    </dgm:pt>
    <dgm:pt modelId="{BAFE8610-FF56-4536-998F-E5F978CF3743}" type="pres">
      <dgm:prSet presAssocID="{E0A7E798-A91A-491F-8328-24D3EE667616}" presName="parentText" presStyleLbl="node1" presStyleIdx="4" presStyleCnt="5" custScaleY="99449">
        <dgm:presLayoutVars>
          <dgm:chMax val="0"/>
          <dgm:bulletEnabled val="1"/>
        </dgm:presLayoutVars>
      </dgm:prSet>
      <dgm:spPr/>
      <dgm:t>
        <a:bodyPr/>
        <a:lstStyle/>
        <a:p>
          <a:endParaRPr lang="en-US"/>
        </a:p>
      </dgm:t>
    </dgm:pt>
  </dgm:ptLst>
  <dgm:cxnLst>
    <dgm:cxn modelId="{EDAC3176-E126-4CAE-B379-BA3996DE0A4D}" srcId="{EBE8167F-4D45-484A-AC5F-CEC115475774}" destId="{51D39F30-311F-4977-BD01-8257392F0703}" srcOrd="3" destOrd="0" parTransId="{B01126EB-5B84-4C74-A442-BA01391B59E7}" sibTransId="{14C8BAB1-B666-4533-838B-F8A4861DB1DA}"/>
    <dgm:cxn modelId="{CC8F954A-121F-4086-9FE1-F1D7E41E885A}" srcId="{EBE8167F-4D45-484A-AC5F-CEC115475774}" destId="{E0A7E798-A91A-491F-8328-24D3EE667616}" srcOrd="4" destOrd="0" parTransId="{6C78ECD7-1514-4393-9B2D-725EFBE2190C}" sibTransId="{11DC44DE-5760-494B-B3CD-3D66CBFD8A8A}"/>
    <dgm:cxn modelId="{7C69E11A-BA0B-4E60-9099-ADB87A6CCF17}" srcId="{EBE8167F-4D45-484A-AC5F-CEC115475774}" destId="{3216F7A9-0135-4AAF-8D1A-ADFBB111DE16}" srcOrd="2" destOrd="0" parTransId="{3A3EF92F-BBDE-4DB7-A516-E99D99C7E4FE}" sibTransId="{E0DE2470-E5AE-4EEA-AA07-B242B99BBA57}"/>
    <dgm:cxn modelId="{20BB5690-160D-45DD-B7E1-7D2212F8618F}" type="presOf" srcId="{65DAB8DC-E57C-459C-8C94-31B7EF6498A2}" destId="{8FFF80F3-40CC-4BFC-8BF1-DF27C5B36169}" srcOrd="0" destOrd="0" presId="urn:microsoft.com/office/officeart/2005/8/layout/vList2"/>
    <dgm:cxn modelId="{1ECE2456-FA76-46A4-8D4D-C7035218A3A8}" srcId="{EBE8167F-4D45-484A-AC5F-CEC115475774}" destId="{F3CC53B6-E88F-4742-BF3E-E3252923ABAE}" srcOrd="0" destOrd="0" parTransId="{FDCF51C2-0927-41D7-8E4B-4B06B0383C7D}" sibTransId="{3E6AC064-CAF5-45E4-9907-C5363A123CE7}"/>
    <dgm:cxn modelId="{A1271423-D04B-424B-9360-A1424B6E72BC}" type="presOf" srcId="{EBE8167F-4D45-484A-AC5F-CEC115475774}" destId="{6470443A-EAF3-4120-AB7F-184F7BDC9D96}" srcOrd="0" destOrd="0" presId="urn:microsoft.com/office/officeart/2005/8/layout/vList2"/>
    <dgm:cxn modelId="{EB3BF9C0-B124-4AFA-89EB-DA37F31952D7}" srcId="{EBE8167F-4D45-484A-AC5F-CEC115475774}" destId="{65DAB8DC-E57C-459C-8C94-31B7EF6498A2}" srcOrd="1" destOrd="0" parTransId="{32E5AA8D-C08E-4A0E-AB58-0A2A09C72F7B}" sibTransId="{050A96C0-98AA-4083-BE69-252BA16071D1}"/>
    <dgm:cxn modelId="{044ED35D-D8F7-4A98-96D7-0BB7476B2654}" type="presOf" srcId="{51D39F30-311F-4977-BD01-8257392F0703}" destId="{B76E161F-229D-428F-901C-125901FF7109}" srcOrd="0" destOrd="0" presId="urn:microsoft.com/office/officeart/2005/8/layout/vList2"/>
    <dgm:cxn modelId="{231F83DC-CF93-4161-9E52-8077AFFE1416}" type="presOf" srcId="{F3CC53B6-E88F-4742-BF3E-E3252923ABAE}" destId="{F70A7BCE-20F8-40C0-A711-75FF9F2E0866}" srcOrd="0" destOrd="0" presId="urn:microsoft.com/office/officeart/2005/8/layout/vList2"/>
    <dgm:cxn modelId="{6A18C001-D1A0-494A-A34A-CF80F04F3B14}" type="presOf" srcId="{E0A7E798-A91A-491F-8328-24D3EE667616}" destId="{BAFE8610-FF56-4536-998F-E5F978CF3743}" srcOrd="0" destOrd="0" presId="urn:microsoft.com/office/officeart/2005/8/layout/vList2"/>
    <dgm:cxn modelId="{E421A822-E61B-417A-B1CC-B3E0B52EC7B9}" type="presOf" srcId="{3216F7A9-0135-4AAF-8D1A-ADFBB111DE16}" destId="{570241BC-98B2-4328-9ECA-1F15C780320C}" srcOrd="0" destOrd="0" presId="urn:microsoft.com/office/officeart/2005/8/layout/vList2"/>
    <dgm:cxn modelId="{8A8DB9B5-81FF-46F7-98BE-D9B210176E4A}" type="presParOf" srcId="{6470443A-EAF3-4120-AB7F-184F7BDC9D96}" destId="{F70A7BCE-20F8-40C0-A711-75FF9F2E0866}" srcOrd="0" destOrd="0" presId="urn:microsoft.com/office/officeart/2005/8/layout/vList2"/>
    <dgm:cxn modelId="{1600302E-4787-4C80-A4C0-EA5372B0CCE2}" type="presParOf" srcId="{6470443A-EAF3-4120-AB7F-184F7BDC9D96}" destId="{AF51B30A-44BA-47BE-BFA4-D0400C3D6DD3}" srcOrd="1" destOrd="0" presId="urn:microsoft.com/office/officeart/2005/8/layout/vList2"/>
    <dgm:cxn modelId="{040EECD5-0559-4500-981D-2909887CB389}" type="presParOf" srcId="{6470443A-EAF3-4120-AB7F-184F7BDC9D96}" destId="{8FFF80F3-40CC-4BFC-8BF1-DF27C5B36169}" srcOrd="2" destOrd="0" presId="urn:microsoft.com/office/officeart/2005/8/layout/vList2"/>
    <dgm:cxn modelId="{1B664A14-DC78-479A-9D9D-2D762F9A4C11}" type="presParOf" srcId="{6470443A-EAF3-4120-AB7F-184F7BDC9D96}" destId="{513264E8-EFFB-4789-8748-D64CC866B3E2}" srcOrd="3" destOrd="0" presId="urn:microsoft.com/office/officeart/2005/8/layout/vList2"/>
    <dgm:cxn modelId="{82B4303E-F8EE-4F4F-A664-452C135F36A9}" type="presParOf" srcId="{6470443A-EAF3-4120-AB7F-184F7BDC9D96}" destId="{570241BC-98B2-4328-9ECA-1F15C780320C}" srcOrd="4" destOrd="0" presId="urn:microsoft.com/office/officeart/2005/8/layout/vList2"/>
    <dgm:cxn modelId="{D5A6E1EF-7A17-45E6-A18D-89C9DE7D51ED}" type="presParOf" srcId="{6470443A-EAF3-4120-AB7F-184F7BDC9D96}" destId="{C436A91D-54CB-43D2-A8DF-C5B550D67D42}" srcOrd="5" destOrd="0" presId="urn:microsoft.com/office/officeart/2005/8/layout/vList2"/>
    <dgm:cxn modelId="{D8F7EC54-5587-4AF2-A894-1870F7F6F996}" type="presParOf" srcId="{6470443A-EAF3-4120-AB7F-184F7BDC9D96}" destId="{B76E161F-229D-428F-901C-125901FF7109}" srcOrd="6" destOrd="0" presId="urn:microsoft.com/office/officeart/2005/8/layout/vList2"/>
    <dgm:cxn modelId="{85D9ADEE-10CF-4DBF-B207-3B1F084068C1}" type="presParOf" srcId="{6470443A-EAF3-4120-AB7F-184F7BDC9D96}" destId="{641139E0-A60F-429D-B5ED-D408AD852343}" srcOrd="7" destOrd="0" presId="urn:microsoft.com/office/officeart/2005/8/layout/vList2"/>
    <dgm:cxn modelId="{3DF32FF7-E1E6-44B4-9B3F-56DC08A3BE13}" type="presParOf" srcId="{6470443A-EAF3-4120-AB7F-184F7BDC9D96}" destId="{BAFE8610-FF56-4536-998F-E5F978CF3743}"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E8167F-4D45-484A-AC5F-CEC1154757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98739B-9062-4173-BEAF-826F9F2970EF}">
      <dgm:prSet custT="1"/>
      <dgm:spPr/>
      <dgm:t>
        <a:bodyPr/>
        <a:lstStyle/>
        <a:p>
          <a:pPr rtl="0"/>
          <a:r>
            <a:rPr lang="en-US" sz="1800" b="0" dirty="0" smtClean="0">
              <a:solidFill>
                <a:schemeClr val="tx1"/>
              </a:solidFill>
            </a:rPr>
            <a:t>Commissioning of 9 Heliport Automated Weather Observation Systems (HAWOS)</a:t>
          </a:r>
          <a:endParaRPr lang="en-US" sz="1800" b="0" dirty="0">
            <a:solidFill>
              <a:schemeClr val="tx1"/>
            </a:solidFill>
          </a:endParaRPr>
        </a:p>
      </dgm:t>
    </dgm:pt>
    <dgm:pt modelId="{F782503B-AF08-405F-B87B-8AA404B97A0D}" type="parTrans" cxnId="{8455E4A3-B8B0-40C0-8C67-F878DA725D1D}">
      <dgm:prSet/>
      <dgm:spPr/>
      <dgm:t>
        <a:bodyPr/>
        <a:lstStyle/>
        <a:p>
          <a:endParaRPr lang="en-US"/>
        </a:p>
      </dgm:t>
    </dgm:pt>
    <dgm:pt modelId="{08F87BBD-30D5-4491-8B89-5981C2F04ACA}" type="sibTrans" cxnId="{8455E4A3-B8B0-40C0-8C67-F878DA725D1D}">
      <dgm:prSet/>
      <dgm:spPr/>
      <dgm:t>
        <a:bodyPr/>
        <a:lstStyle/>
        <a:p>
          <a:endParaRPr lang="en-US"/>
        </a:p>
      </dgm:t>
    </dgm:pt>
    <dgm:pt modelId="{B64B1036-BA55-4362-9758-65B54E544C8A}">
      <dgm:prSet custT="1"/>
      <dgm:spPr/>
      <dgm:t>
        <a:bodyPr/>
        <a:lstStyle/>
        <a:p>
          <a:pPr rtl="0"/>
          <a:r>
            <a:rPr lang="en-US" sz="1800" b="0" dirty="0" smtClean="0">
              <a:solidFill>
                <a:schemeClr val="tx1"/>
              </a:solidFill>
            </a:rPr>
            <a:t>Establishment of 15 Surface Field Observatories. </a:t>
          </a:r>
          <a:endParaRPr lang="en-US" sz="1800" b="0" dirty="0">
            <a:solidFill>
              <a:schemeClr val="tx1"/>
            </a:solidFill>
          </a:endParaRPr>
        </a:p>
      </dgm:t>
    </dgm:pt>
    <dgm:pt modelId="{98B445DB-3F02-4CF6-B45B-101809362550}" type="parTrans" cxnId="{6CECD027-D3A0-4FE3-B3DE-8FA024EA4456}">
      <dgm:prSet/>
      <dgm:spPr/>
      <dgm:t>
        <a:bodyPr/>
        <a:lstStyle/>
        <a:p>
          <a:endParaRPr lang="en-US"/>
        </a:p>
      </dgm:t>
    </dgm:pt>
    <dgm:pt modelId="{8E3C1168-784A-45D2-BCF2-719FE2639DF2}" type="sibTrans" cxnId="{6CECD027-D3A0-4FE3-B3DE-8FA024EA4456}">
      <dgm:prSet/>
      <dgm:spPr/>
      <dgm:t>
        <a:bodyPr/>
        <a:lstStyle/>
        <a:p>
          <a:endParaRPr lang="en-US"/>
        </a:p>
      </dgm:t>
    </dgm:pt>
    <dgm:pt modelId="{C3B94B14-AC2F-4CBB-97BC-0A29E1F0E024}">
      <dgm:prSet custT="1"/>
      <dgm:spPr/>
      <dgm:t>
        <a:bodyPr/>
        <a:lstStyle/>
        <a:p>
          <a:pPr rtl="0"/>
          <a:r>
            <a:rPr lang="en-US" sz="1800" b="0" dirty="0" smtClean="0">
              <a:solidFill>
                <a:schemeClr val="tx1"/>
              </a:solidFill>
            </a:rPr>
            <a:t>Establishment of Mountain Meteorological Research Cell</a:t>
          </a:r>
          <a:endParaRPr lang="en-US" sz="1800" b="0" dirty="0">
            <a:solidFill>
              <a:schemeClr val="tx1"/>
            </a:solidFill>
          </a:endParaRPr>
        </a:p>
      </dgm:t>
    </dgm:pt>
    <dgm:pt modelId="{875EB3F4-2B4B-4036-B691-35056F6BAB38}" type="parTrans" cxnId="{12BA5768-EA18-405C-A1E8-16EB65027749}">
      <dgm:prSet/>
      <dgm:spPr/>
      <dgm:t>
        <a:bodyPr/>
        <a:lstStyle/>
        <a:p>
          <a:endParaRPr lang="en-US"/>
        </a:p>
      </dgm:t>
    </dgm:pt>
    <dgm:pt modelId="{82877DA7-3A82-4D62-9208-BCC094627535}" type="sibTrans" cxnId="{12BA5768-EA18-405C-A1E8-16EB65027749}">
      <dgm:prSet/>
      <dgm:spPr/>
      <dgm:t>
        <a:bodyPr/>
        <a:lstStyle/>
        <a:p>
          <a:endParaRPr lang="en-US"/>
        </a:p>
      </dgm:t>
    </dgm:pt>
    <dgm:pt modelId="{531CD17D-53AF-4539-B4D4-CCA4290BD73D}">
      <dgm:prSet custT="1"/>
      <dgm:spPr/>
      <dgm:t>
        <a:bodyPr/>
        <a:lstStyle/>
        <a:p>
          <a:pPr rtl="0"/>
          <a:r>
            <a:rPr lang="en-US" sz="1800" b="0" dirty="0" smtClean="0">
              <a:solidFill>
                <a:schemeClr val="tx1"/>
              </a:solidFill>
            </a:rPr>
            <a:t>Commissioning of 3 Radiation Equipments. </a:t>
          </a:r>
          <a:endParaRPr lang="en-US" sz="1800" b="0" dirty="0">
            <a:solidFill>
              <a:schemeClr val="tx1"/>
            </a:solidFill>
          </a:endParaRPr>
        </a:p>
      </dgm:t>
    </dgm:pt>
    <dgm:pt modelId="{AE0FBE7B-940F-4354-97F0-A02893A8C305}" type="parTrans" cxnId="{0395E16D-094A-4187-9F3C-05ACA778946E}">
      <dgm:prSet/>
      <dgm:spPr/>
      <dgm:t>
        <a:bodyPr/>
        <a:lstStyle/>
        <a:p>
          <a:endParaRPr lang="en-US"/>
        </a:p>
      </dgm:t>
    </dgm:pt>
    <dgm:pt modelId="{AC2E5126-75EB-4228-AC2E-84D8CFADB7B8}" type="sibTrans" cxnId="{0395E16D-094A-4187-9F3C-05ACA778946E}">
      <dgm:prSet/>
      <dgm:spPr/>
      <dgm:t>
        <a:bodyPr/>
        <a:lstStyle/>
        <a:p>
          <a:endParaRPr lang="en-US"/>
        </a:p>
      </dgm:t>
    </dgm:pt>
    <dgm:pt modelId="{1D3DCFCA-D1E8-4166-AA1D-EEA98C98322B}">
      <dgm:prSet custT="1"/>
      <dgm:spPr/>
      <dgm:t>
        <a:bodyPr/>
        <a:lstStyle/>
        <a:p>
          <a:pPr rtl="0"/>
          <a:r>
            <a:rPr lang="en-US" sz="1800" b="0" dirty="0" smtClean="0">
              <a:solidFill>
                <a:schemeClr val="tx1"/>
              </a:solidFill>
            </a:rPr>
            <a:t>Procurement of mobile observing systems. </a:t>
          </a:r>
          <a:endParaRPr lang="en-US" sz="1800" b="0" dirty="0">
            <a:solidFill>
              <a:schemeClr val="tx1"/>
            </a:solidFill>
          </a:endParaRPr>
        </a:p>
      </dgm:t>
    </dgm:pt>
    <dgm:pt modelId="{828E5F48-0BB0-4FE1-962C-CEA6A2A8E227}" type="parTrans" cxnId="{0C038717-1928-435E-B426-969AB0A2086C}">
      <dgm:prSet/>
      <dgm:spPr/>
      <dgm:t>
        <a:bodyPr/>
        <a:lstStyle/>
        <a:p>
          <a:endParaRPr lang="en-US"/>
        </a:p>
      </dgm:t>
    </dgm:pt>
    <dgm:pt modelId="{4F23E272-2750-4C2C-B9C9-63B2F1664F56}" type="sibTrans" cxnId="{0C038717-1928-435E-B426-969AB0A2086C}">
      <dgm:prSet/>
      <dgm:spPr/>
      <dgm:t>
        <a:bodyPr/>
        <a:lstStyle/>
        <a:p>
          <a:endParaRPr lang="en-US"/>
        </a:p>
      </dgm:t>
    </dgm:pt>
    <dgm:pt modelId="{9751BBAE-66FC-4F9E-BC5D-AD6DD28A3400}">
      <dgm:prSet custT="1"/>
      <dgm:spPr/>
      <dgm:t>
        <a:bodyPr/>
        <a:lstStyle/>
        <a:p>
          <a:pPr rtl="0"/>
          <a:r>
            <a:rPr lang="en-US" sz="1800" b="0" dirty="0" smtClean="0">
              <a:solidFill>
                <a:schemeClr val="tx1"/>
              </a:solidFill>
            </a:rPr>
            <a:t>Procurement of On-line UPS, Generators, Test Equipment, etc.</a:t>
          </a:r>
          <a:endParaRPr lang="en-US" sz="1800" b="0" dirty="0">
            <a:solidFill>
              <a:schemeClr val="tx1"/>
            </a:solidFill>
          </a:endParaRPr>
        </a:p>
      </dgm:t>
    </dgm:pt>
    <dgm:pt modelId="{9ED4CF49-3C15-45EA-A054-4321FD00E790}" type="parTrans" cxnId="{8E8A2407-39F3-41D3-B760-399AB2F5E2AB}">
      <dgm:prSet/>
      <dgm:spPr/>
      <dgm:t>
        <a:bodyPr/>
        <a:lstStyle/>
        <a:p>
          <a:endParaRPr lang="en-US"/>
        </a:p>
      </dgm:t>
    </dgm:pt>
    <dgm:pt modelId="{4624E12E-F911-45B5-98D8-531DDBE9A3DD}" type="sibTrans" cxnId="{8E8A2407-39F3-41D3-B760-399AB2F5E2AB}">
      <dgm:prSet/>
      <dgm:spPr/>
      <dgm:t>
        <a:bodyPr/>
        <a:lstStyle/>
        <a:p>
          <a:endParaRPr lang="en-US"/>
        </a:p>
      </dgm:t>
    </dgm:pt>
    <dgm:pt modelId="{6470443A-EAF3-4120-AB7F-184F7BDC9D96}" type="pres">
      <dgm:prSet presAssocID="{EBE8167F-4D45-484A-AC5F-CEC115475774}" presName="linear" presStyleCnt="0">
        <dgm:presLayoutVars>
          <dgm:animLvl val="lvl"/>
          <dgm:resizeHandles val="exact"/>
        </dgm:presLayoutVars>
      </dgm:prSet>
      <dgm:spPr/>
      <dgm:t>
        <a:bodyPr/>
        <a:lstStyle/>
        <a:p>
          <a:endParaRPr lang="en-US"/>
        </a:p>
      </dgm:t>
    </dgm:pt>
    <dgm:pt modelId="{436BE3F5-64DC-4687-95C2-E937DFD34A54}" type="pres">
      <dgm:prSet presAssocID="{0B98739B-9062-4173-BEAF-826F9F2970EF}" presName="parentText" presStyleLbl="node1" presStyleIdx="0" presStyleCnt="6">
        <dgm:presLayoutVars>
          <dgm:chMax val="0"/>
          <dgm:bulletEnabled val="1"/>
        </dgm:presLayoutVars>
      </dgm:prSet>
      <dgm:spPr/>
      <dgm:t>
        <a:bodyPr/>
        <a:lstStyle/>
        <a:p>
          <a:endParaRPr lang="en-US"/>
        </a:p>
      </dgm:t>
    </dgm:pt>
    <dgm:pt modelId="{E41C099F-D9E3-4466-AC4C-9096D6D9564F}" type="pres">
      <dgm:prSet presAssocID="{08F87BBD-30D5-4491-8B89-5981C2F04ACA}" presName="spacer" presStyleCnt="0"/>
      <dgm:spPr/>
    </dgm:pt>
    <dgm:pt modelId="{31843373-1CD4-4A14-948A-D466BB6B0727}" type="pres">
      <dgm:prSet presAssocID="{531CD17D-53AF-4539-B4D4-CCA4290BD73D}" presName="parentText" presStyleLbl="node1" presStyleIdx="1" presStyleCnt="6">
        <dgm:presLayoutVars>
          <dgm:chMax val="0"/>
          <dgm:bulletEnabled val="1"/>
        </dgm:presLayoutVars>
      </dgm:prSet>
      <dgm:spPr/>
      <dgm:t>
        <a:bodyPr/>
        <a:lstStyle/>
        <a:p>
          <a:endParaRPr lang="en-US"/>
        </a:p>
      </dgm:t>
    </dgm:pt>
    <dgm:pt modelId="{F5A33ADF-1AB0-4859-ABEE-E156D190C893}" type="pres">
      <dgm:prSet presAssocID="{AC2E5126-75EB-4228-AC2E-84D8CFADB7B8}" presName="spacer" presStyleCnt="0"/>
      <dgm:spPr/>
    </dgm:pt>
    <dgm:pt modelId="{60D58C4E-9596-4E5F-AB23-FE709ED4F1D4}" type="pres">
      <dgm:prSet presAssocID="{1D3DCFCA-D1E8-4166-AA1D-EEA98C98322B}" presName="parentText" presStyleLbl="node1" presStyleIdx="2" presStyleCnt="6">
        <dgm:presLayoutVars>
          <dgm:chMax val="0"/>
          <dgm:bulletEnabled val="1"/>
        </dgm:presLayoutVars>
      </dgm:prSet>
      <dgm:spPr/>
      <dgm:t>
        <a:bodyPr/>
        <a:lstStyle/>
        <a:p>
          <a:endParaRPr lang="en-US"/>
        </a:p>
      </dgm:t>
    </dgm:pt>
    <dgm:pt modelId="{F99EC7DB-A004-4D98-9218-809A8478DFC5}" type="pres">
      <dgm:prSet presAssocID="{4F23E272-2750-4C2C-B9C9-63B2F1664F56}" presName="spacer" presStyleCnt="0"/>
      <dgm:spPr/>
    </dgm:pt>
    <dgm:pt modelId="{824E13EA-33A7-4F7A-8BA4-697DA88012C5}" type="pres">
      <dgm:prSet presAssocID="{B64B1036-BA55-4362-9758-65B54E544C8A}" presName="parentText" presStyleLbl="node1" presStyleIdx="3" presStyleCnt="6">
        <dgm:presLayoutVars>
          <dgm:chMax val="0"/>
          <dgm:bulletEnabled val="1"/>
        </dgm:presLayoutVars>
      </dgm:prSet>
      <dgm:spPr/>
      <dgm:t>
        <a:bodyPr/>
        <a:lstStyle/>
        <a:p>
          <a:endParaRPr lang="en-US"/>
        </a:p>
      </dgm:t>
    </dgm:pt>
    <dgm:pt modelId="{E150A656-CBD5-475C-8403-E1B32ACFFE0D}" type="pres">
      <dgm:prSet presAssocID="{8E3C1168-784A-45D2-BCF2-719FE2639DF2}" presName="spacer" presStyleCnt="0"/>
      <dgm:spPr/>
    </dgm:pt>
    <dgm:pt modelId="{42314BFD-E650-4893-90C6-9B882CC2E375}" type="pres">
      <dgm:prSet presAssocID="{C3B94B14-AC2F-4CBB-97BC-0A29E1F0E024}" presName="parentText" presStyleLbl="node1" presStyleIdx="4" presStyleCnt="6">
        <dgm:presLayoutVars>
          <dgm:chMax val="0"/>
          <dgm:bulletEnabled val="1"/>
        </dgm:presLayoutVars>
      </dgm:prSet>
      <dgm:spPr/>
      <dgm:t>
        <a:bodyPr/>
        <a:lstStyle/>
        <a:p>
          <a:endParaRPr lang="en-US"/>
        </a:p>
      </dgm:t>
    </dgm:pt>
    <dgm:pt modelId="{F340F0A8-2684-42F8-B618-3D07500AA2E7}" type="pres">
      <dgm:prSet presAssocID="{82877DA7-3A82-4D62-9208-BCC094627535}" presName="spacer" presStyleCnt="0"/>
      <dgm:spPr/>
    </dgm:pt>
    <dgm:pt modelId="{0F4F3BB7-D174-4D89-BC44-8E6CE535E5FF}" type="pres">
      <dgm:prSet presAssocID="{9751BBAE-66FC-4F9E-BC5D-AD6DD28A3400}" presName="parentText" presStyleLbl="node1" presStyleIdx="5" presStyleCnt="6">
        <dgm:presLayoutVars>
          <dgm:chMax val="0"/>
          <dgm:bulletEnabled val="1"/>
        </dgm:presLayoutVars>
      </dgm:prSet>
      <dgm:spPr/>
      <dgm:t>
        <a:bodyPr/>
        <a:lstStyle/>
        <a:p>
          <a:endParaRPr lang="en-US"/>
        </a:p>
      </dgm:t>
    </dgm:pt>
  </dgm:ptLst>
  <dgm:cxnLst>
    <dgm:cxn modelId="{8455E4A3-B8B0-40C0-8C67-F878DA725D1D}" srcId="{EBE8167F-4D45-484A-AC5F-CEC115475774}" destId="{0B98739B-9062-4173-BEAF-826F9F2970EF}" srcOrd="0" destOrd="0" parTransId="{F782503B-AF08-405F-B87B-8AA404B97A0D}" sibTransId="{08F87BBD-30D5-4491-8B89-5981C2F04ACA}"/>
    <dgm:cxn modelId="{949587AE-EA86-47A8-9B69-87387BCFC755}" type="presOf" srcId="{531CD17D-53AF-4539-B4D4-CCA4290BD73D}" destId="{31843373-1CD4-4A14-948A-D466BB6B0727}" srcOrd="0" destOrd="0" presId="urn:microsoft.com/office/officeart/2005/8/layout/vList2"/>
    <dgm:cxn modelId="{15DA5368-EB7D-4264-B62D-DE6409520642}" type="presOf" srcId="{0B98739B-9062-4173-BEAF-826F9F2970EF}" destId="{436BE3F5-64DC-4687-95C2-E937DFD34A54}" srcOrd="0" destOrd="0" presId="urn:microsoft.com/office/officeart/2005/8/layout/vList2"/>
    <dgm:cxn modelId="{61512BA6-C65A-4D84-8739-1874449DF736}" type="presOf" srcId="{B64B1036-BA55-4362-9758-65B54E544C8A}" destId="{824E13EA-33A7-4F7A-8BA4-697DA88012C5}" srcOrd="0" destOrd="0" presId="urn:microsoft.com/office/officeart/2005/8/layout/vList2"/>
    <dgm:cxn modelId="{825F1AA8-12C3-4ADF-A860-1619CC24DFD7}" type="presOf" srcId="{1D3DCFCA-D1E8-4166-AA1D-EEA98C98322B}" destId="{60D58C4E-9596-4E5F-AB23-FE709ED4F1D4}" srcOrd="0" destOrd="0" presId="urn:microsoft.com/office/officeart/2005/8/layout/vList2"/>
    <dgm:cxn modelId="{97645D5C-B49E-4F4B-9099-00418ACE11C7}" type="presOf" srcId="{9751BBAE-66FC-4F9E-BC5D-AD6DD28A3400}" destId="{0F4F3BB7-D174-4D89-BC44-8E6CE535E5FF}" srcOrd="0" destOrd="0" presId="urn:microsoft.com/office/officeart/2005/8/layout/vList2"/>
    <dgm:cxn modelId="{FC8D9F9C-6EB2-43BA-8602-FB3EB7A4F726}" type="presOf" srcId="{C3B94B14-AC2F-4CBB-97BC-0A29E1F0E024}" destId="{42314BFD-E650-4893-90C6-9B882CC2E375}" srcOrd="0" destOrd="0" presId="urn:microsoft.com/office/officeart/2005/8/layout/vList2"/>
    <dgm:cxn modelId="{8E8A2407-39F3-41D3-B760-399AB2F5E2AB}" srcId="{EBE8167F-4D45-484A-AC5F-CEC115475774}" destId="{9751BBAE-66FC-4F9E-BC5D-AD6DD28A3400}" srcOrd="5" destOrd="0" parTransId="{9ED4CF49-3C15-45EA-A054-4321FD00E790}" sibTransId="{4624E12E-F911-45B5-98D8-531DDBE9A3DD}"/>
    <dgm:cxn modelId="{537E237D-90B9-4F3F-9BB5-19C02C6D79DC}" type="presOf" srcId="{EBE8167F-4D45-484A-AC5F-CEC115475774}" destId="{6470443A-EAF3-4120-AB7F-184F7BDC9D96}" srcOrd="0" destOrd="0" presId="urn:microsoft.com/office/officeart/2005/8/layout/vList2"/>
    <dgm:cxn modelId="{12BA5768-EA18-405C-A1E8-16EB65027749}" srcId="{EBE8167F-4D45-484A-AC5F-CEC115475774}" destId="{C3B94B14-AC2F-4CBB-97BC-0A29E1F0E024}" srcOrd="4" destOrd="0" parTransId="{875EB3F4-2B4B-4036-B691-35056F6BAB38}" sibTransId="{82877DA7-3A82-4D62-9208-BCC094627535}"/>
    <dgm:cxn modelId="{0C038717-1928-435E-B426-969AB0A2086C}" srcId="{EBE8167F-4D45-484A-AC5F-CEC115475774}" destId="{1D3DCFCA-D1E8-4166-AA1D-EEA98C98322B}" srcOrd="2" destOrd="0" parTransId="{828E5F48-0BB0-4FE1-962C-CEA6A2A8E227}" sibTransId="{4F23E272-2750-4C2C-B9C9-63B2F1664F56}"/>
    <dgm:cxn modelId="{0395E16D-094A-4187-9F3C-05ACA778946E}" srcId="{EBE8167F-4D45-484A-AC5F-CEC115475774}" destId="{531CD17D-53AF-4539-B4D4-CCA4290BD73D}" srcOrd="1" destOrd="0" parTransId="{AE0FBE7B-940F-4354-97F0-A02893A8C305}" sibTransId="{AC2E5126-75EB-4228-AC2E-84D8CFADB7B8}"/>
    <dgm:cxn modelId="{6CECD027-D3A0-4FE3-B3DE-8FA024EA4456}" srcId="{EBE8167F-4D45-484A-AC5F-CEC115475774}" destId="{B64B1036-BA55-4362-9758-65B54E544C8A}" srcOrd="3" destOrd="0" parTransId="{98B445DB-3F02-4CF6-B45B-101809362550}" sibTransId="{8E3C1168-784A-45D2-BCF2-719FE2639DF2}"/>
    <dgm:cxn modelId="{D2FB666D-A7C0-4D96-B0AF-C27C40AA8670}" type="presParOf" srcId="{6470443A-EAF3-4120-AB7F-184F7BDC9D96}" destId="{436BE3F5-64DC-4687-95C2-E937DFD34A54}" srcOrd="0" destOrd="0" presId="urn:microsoft.com/office/officeart/2005/8/layout/vList2"/>
    <dgm:cxn modelId="{A420DA7E-8221-41F2-ADE5-6408DE6037E0}" type="presParOf" srcId="{6470443A-EAF3-4120-AB7F-184F7BDC9D96}" destId="{E41C099F-D9E3-4466-AC4C-9096D6D9564F}" srcOrd="1" destOrd="0" presId="urn:microsoft.com/office/officeart/2005/8/layout/vList2"/>
    <dgm:cxn modelId="{F33651CF-1DD3-415E-AC05-1ABB1A24615D}" type="presParOf" srcId="{6470443A-EAF3-4120-AB7F-184F7BDC9D96}" destId="{31843373-1CD4-4A14-948A-D466BB6B0727}" srcOrd="2" destOrd="0" presId="urn:microsoft.com/office/officeart/2005/8/layout/vList2"/>
    <dgm:cxn modelId="{29202D76-C307-4B6D-A641-416B45DA2266}" type="presParOf" srcId="{6470443A-EAF3-4120-AB7F-184F7BDC9D96}" destId="{F5A33ADF-1AB0-4859-ABEE-E156D190C893}" srcOrd="3" destOrd="0" presId="urn:microsoft.com/office/officeart/2005/8/layout/vList2"/>
    <dgm:cxn modelId="{CD28D96E-CF73-44D3-B03C-F5327863D180}" type="presParOf" srcId="{6470443A-EAF3-4120-AB7F-184F7BDC9D96}" destId="{60D58C4E-9596-4E5F-AB23-FE709ED4F1D4}" srcOrd="4" destOrd="0" presId="urn:microsoft.com/office/officeart/2005/8/layout/vList2"/>
    <dgm:cxn modelId="{39E35603-69E4-4926-8880-CF6F7DDF217B}" type="presParOf" srcId="{6470443A-EAF3-4120-AB7F-184F7BDC9D96}" destId="{F99EC7DB-A004-4D98-9218-809A8478DFC5}" srcOrd="5" destOrd="0" presId="urn:microsoft.com/office/officeart/2005/8/layout/vList2"/>
    <dgm:cxn modelId="{EC7AD54F-1E98-4724-8DC9-E95D42CB062F}" type="presParOf" srcId="{6470443A-EAF3-4120-AB7F-184F7BDC9D96}" destId="{824E13EA-33A7-4F7A-8BA4-697DA88012C5}" srcOrd="6" destOrd="0" presId="urn:microsoft.com/office/officeart/2005/8/layout/vList2"/>
    <dgm:cxn modelId="{62C0A0DA-631F-4960-AB57-2B5BE25C10E4}" type="presParOf" srcId="{6470443A-EAF3-4120-AB7F-184F7BDC9D96}" destId="{E150A656-CBD5-475C-8403-E1B32ACFFE0D}" srcOrd="7" destOrd="0" presId="urn:microsoft.com/office/officeart/2005/8/layout/vList2"/>
    <dgm:cxn modelId="{95883CC8-96CF-49E3-8368-B87171B4D687}" type="presParOf" srcId="{6470443A-EAF3-4120-AB7F-184F7BDC9D96}" destId="{42314BFD-E650-4893-90C6-9B882CC2E375}" srcOrd="8" destOrd="0" presId="urn:microsoft.com/office/officeart/2005/8/layout/vList2"/>
    <dgm:cxn modelId="{3AC28E3E-ED0F-49A6-9231-71C3FF11E0E1}" type="presParOf" srcId="{6470443A-EAF3-4120-AB7F-184F7BDC9D96}" destId="{F340F0A8-2684-42F8-B618-3D07500AA2E7}" srcOrd="9" destOrd="0" presId="urn:microsoft.com/office/officeart/2005/8/layout/vList2"/>
    <dgm:cxn modelId="{CB7EB536-013E-4C8F-BA5C-E9D42DA4C00A}" type="presParOf" srcId="{6470443A-EAF3-4120-AB7F-184F7BDC9D96}" destId="{0F4F3BB7-D174-4D89-BC44-8E6CE535E5FF}" srcOrd="10"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E3E67E-2CB4-4E6F-953F-BFB87C8CA3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C39E44-0BCD-40A6-B197-C750A2BBB642}">
      <dgm:prSet custT="1"/>
      <dgm:spPr/>
      <dgm:t>
        <a:bodyPr/>
        <a:lstStyle/>
        <a:p>
          <a:pPr algn="just" rtl="0"/>
          <a:r>
            <a:rPr lang="en-GB" sz="2400" b="0" dirty="0" smtClean="0">
              <a:solidFill>
                <a:schemeClr val="tx1"/>
              </a:solidFill>
              <a:latin typeface="+mn-lt"/>
            </a:rPr>
            <a:t>Administrative order issued on 4</a:t>
          </a:r>
          <a:r>
            <a:rPr lang="en-GB" sz="2400" b="0" baseline="30000" dirty="0" smtClean="0">
              <a:solidFill>
                <a:schemeClr val="tx1"/>
              </a:solidFill>
              <a:latin typeface="+mn-lt"/>
            </a:rPr>
            <a:t>th</a:t>
          </a:r>
          <a:r>
            <a:rPr lang="en-GB" sz="2400" b="0" dirty="0" smtClean="0">
              <a:solidFill>
                <a:schemeClr val="tx1"/>
              </a:solidFill>
              <a:latin typeface="+mn-lt"/>
            </a:rPr>
            <a:t> June 2014.</a:t>
          </a:r>
          <a:endParaRPr lang="en-US" sz="2400" b="0" i="0" dirty="0">
            <a:solidFill>
              <a:schemeClr val="tx1"/>
            </a:solidFill>
            <a:latin typeface="+mn-lt"/>
          </a:endParaRPr>
        </a:p>
      </dgm:t>
    </dgm:pt>
    <dgm:pt modelId="{B8EF48D1-43DC-41BC-B6C3-9F45F714CEB8}" type="parTrans" cxnId="{7FA0E030-5F41-487A-A1D9-6D5605C2EB4C}">
      <dgm:prSet/>
      <dgm:spPr/>
      <dgm:t>
        <a:bodyPr/>
        <a:lstStyle/>
        <a:p>
          <a:endParaRPr lang="en-US"/>
        </a:p>
      </dgm:t>
    </dgm:pt>
    <dgm:pt modelId="{DE52E8ED-A488-4F6B-8D1C-4AAE9344DF06}" type="sibTrans" cxnId="{7FA0E030-5F41-487A-A1D9-6D5605C2EB4C}">
      <dgm:prSet/>
      <dgm:spPr/>
      <dgm:t>
        <a:bodyPr/>
        <a:lstStyle/>
        <a:p>
          <a:endParaRPr lang="en-US"/>
        </a:p>
      </dgm:t>
    </dgm:pt>
    <dgm:pt modelId="{5992606B-508F-488B-884A-0190543A4AC7}">
      <dgm:prSet custT="1"/>
      <dgm:spPr/>
      <dgm:t>
        <a:bodyPr/>
        <a:lstStyle/>
        <a:p>
          <a:pPr algn="just" rtl="0"/>
          <a:r>
            <a:rPr lang="en-US" sz="2400" b="0" i="0" dirty="0" smtClean="0">
              <a:solidFill>
                <a:schemeClr val="tx1"/>
              </a:solidFill>
              <a:latin typeface="+mn-lt"/>
            </a:rPr>
            <a:t>Brainstorming meeting on I-WRF was held on 8-9 August 2014. Minutes are circulated.  Research proposals for funding through GIA are being invited.</a:t>
          </a:r>
          <a:endParaRPr lang="en-US" sz="2400" b="0" i="0" dirty="0">
            <a:solidFill>
              <a:schemeClr val="tx1"/>
            </a:solidFill>
            <a:latin typeface="+mn-lt"/>
          </a:endParaRPr>
        </a:p>
      </dgm:t>
    </dgm:pt>
    <dgm:pt modelId="{BB647D16-344A-4AF7-903F-1B1B81EEA77A}" type="parTrans" cxnId="{3CA0EF79-58B4-479F-9724-9A5FFEA72BBF}">
      <dgm:prSet/>
      <dgm:spPr/>
      <dgm:t>
        <a:bodyPr/>
        <a:lstStyle/>
        <a:p>
          <a:endParaRPr lang="en-US"/>
        </a:p>
      </dgm:t>
    </dgm:pt>
    <dgm:pt modelId="{5BB33BFB-7D06-491C-B23B-5BF28CD0ABDB}" type="sibTrans" cxnId="{3CA0EF79-58B4-479F-9724-9A5FFEA72BBF}">
      <dgm:prSet/>
      <dgm:spPr/>
      <dgm:t>
        <a:bodyPr/>
        <a:lstStyle/>
        <a:p>
          <a:endParaRPr lang="en-US"/>
        </a:p>
      </dgm:t>
    </dgm:pt>
    <dgm:pt modelId="{A06BD37C-B4D8-4249-BC03-90E1521C07EF}">
      <dgm:prSet custT="1"/>
      <dgm:spPr/>
      <dgm:t>
        <a:bodyPr/>
        <a:lstStyle/>
        <a:p>
          <a:pPr algn="just" rtl="0"/>
          <a:r>
            <a:rPr lang="en-US" sz="2400" b="0" i="0" dirty="0" smtClean="0">
              <a:solidFill>
                <a:schemeClr val="tx1"/>
              </a:solidFill>
              <a:latin typeface="+mn-lt"/>
            </a:rPr>
            <a:t>Experiments with WRF on the new HPC machine at IITM-</a:t>
          </a:r>
          <a:r>
            <a:rPr lang="en-US" sz="2400" b="0" i="0" dirty="0" err="1" smtClean="0">
              <a:solidFill>
                <a:schemeClr val="tx1"/>
              </a:solidFill>
              <a:latin typeface="+mn-lt"/>
            </a:rPr>
            <a:t>Pune</a:t>
          </a:r>
          <a:r>
            <a:rPr lang="en-US" sz="2400" b="0" i="0" dirty="0" smtClean="0">
              <a:solidFill>
                <a:schemeClr val="tx1"/>
              </a:solidFill>
              <a:latin typeface="+mn-lt"/>
            </a:rPr>
            <a:t> to be started.</a:t>
          </a:r>
          <a:endParaRPr lang="en-US" sz="2400" b="0" i="0" dirty="0">
            <a:solidFill>
              <a:schemeClr val="tx1"/>
            </a:solidFill>
            <a:latin typeface="+mn-lt"/>
          </a:endParaRPr>
        </a:p>
      </dgm:t>
    </dgm:pt>
    <dgm:pt modelId="{188D83B4-C6DC-44A7-9B3F-DBA6EFB1912C}" type="parTrans" cxnId="{230DEB0B-3C85-4E7F-A5D1-A69028E062F8}">
      <dgm:prSet/>
      <dgm:spPr/>
      <dgm:t>
        <a:bodyPr/>
        <a:lstStyle/>
        <a:p>
          <a:endParaRPr lang="en-US"/>
        </a:p>
      </dgm:t>
    </dgm:pt>
    <dgm:pt modelId="{D75AC46B-153B-4107-8ED5-2F3BFC1E797B}" type="sibTrans" cxnId="{230DEB0B-3C85-4E7F-A5D1-A69028E062F8}">
      <dgm:prSet/>
      <dgm:spPr/>
      <dgm:t>
        <a:bodyPr/>
        <a:lstStyle/>
        <a:p>
          <a:endParaRPr lang="en-US"/>
        </a:p>
      </dgm:t>
    </dgm:pt>
    <dgm:pt modelId="{F1B64B16-C406-4B87-B8C2-8A9F105D676A}">
      <dgm:prSet custT="1"/>
      <dgm:spPr/>
      <dgm:t>
        <a:bodyPr/>
        <a:lstStyle/>
        <a:p>
          <a:pPr algn="just" rtl="0"/>
          <a:r>
            <a:rPr lang="en-US" sz="2400" b="0" i="0" dirty="0" smtClean="0">
              <a:solidFill>
                <a:schemeClr val="tx1"/>
              </a:solidFill>
              <a:latin typeface="+mn-lt"/>
            </a:rPr>
            <a:t>RFP committee meetings held for AWS, Radars, UAV and upper air  instruments. The RFPs are being finalized.</a:t>
          </a:r>
          <a:endParaRPr lang="en-US" sz="2400" b="0" i="0" dirty="0">
            <a:solidFill>
              <a:schemeClr val="tx1"/>
            </a:solidFill>
            <a:latin typeface="+mn-lt"/>
          </a:endParaRPr>
        </a:p>
      </dgm:t>
    </dgm:pt>
    <dgm:pt modelId="{91C3C686-25D7-4BC9-A7E7-B31E03C7A7AD}" type="parTrans" cxnId="{3C34619C-DDB4-4CC5-BE6D-027B96C6117F}">
      <dgm:prSet/>
      <dgm:spPr/>
      <dgm:t>
        <a:bodyPr/>
        <a:lstStyle/>
        <a:p>
          <a:endParaRPr lang="en-US"/>
        </a:p>
      </dgm:t>
    </dgm:pt>
    <dgm:pt modelId="{CD50979B-5B21-45C3-A193-69E8CD05C929}" type="sibTrans" cxnId="{3C34619C-DDB4-4CC5-BE6D-027B96C6117F}">
      <dgm:prSet/>
      <dgm:spPr/>
      <dgm:t>
        <a:bodyPr/>
        <a:lstStyle/>
        <a:p>
          <a:endParaRPr lang="en-US"/>
        </a:p>
      </dgm:t>
    </dgm:pt>
    <dgm:pt modelId="{D5EBBD47-F92E-4F16-B35D-5B14FEADD6F4}">
      <dgm:prSet custT="1"/>
      <dgm:spPr/>
      <dgm:t>
        <a:bodyPr/>
        <a:lstStyle/>
        <a:p>
          <a:pPr algn="just" rtl="0"/>
          <a:r>
            <a:rPr lang="en-US" sz="2400" b="0" i="0" dirty="0" smtClean="0">
              <a:solidFill>
                <a:schemeClr val="tx1"/>
              </a:solidFill>
              <a:latin typeface="+mn-lt"/>
            </a:rPr>
            <a:t>Locations for </a:t>
          </a:r>
          <a:r>
            <a:rPr lang="en-US" sz="2400" b="0" i="0" dirty="0" err="1" smtClean="0">
              <a:solidFill>
                <a:schemeClr val="tx1"/>
              </a:solidFill>
              <a:latin typeface="+mn-lt"/>
            </a:rPr>
            <a:t>Mesonet</a:t>
          </a:r>
          <a:r>
            <a:rPr lang="en-US" sz="2400" b="0" i="0" dirty="0" smtClean="0">
              <a:solidFill>
                <a:schemeClr val="tx1"/>
              </a:solidFill>
              <a:latin typeface="+mn-lt"/>
            </a:rPr>
            <a:t> Observation Test bed (Supersite) around NCR-Delhi and Eastern India (for </a:t>
          </a:r>
          <a:r>
            <a:rPr lang="en-US" sz="2400" b="0" i="0" dirty="0" err="1" smtClean="0">
              <a:solidFill>
                <a:schemeClr val="tx1"/>
              </a:solidFill>
              <a:latin typeface="+mn-lt"/>
            </a:rPr>
            <a:t>Nor’westers</a:t>
          </a:r>
          <a:r>
            <a:rPr lang="en-US" sz="2400" b="0" i="0" dirty="0" smtClean="0">
              <a:solidFill>
                <a:schemeClr val="tx1"/>
              </a:solidFill>
              <a:latin typeface="+mn-lt"/>
            </a:rPr>
            <a:t>) are being finalized by RMC-Delhi and RMC-Kolkata. </a:t>
          </a:r>
          <a:endParaRPr lang="en-US" sz="2400" b="0" i="0" dirty="0">
            <a:solidFill>
              <a:schemeClr val="tx1"/>
            </a:solidFill>
            <a:latin typeface="+mn-lt"/>
          </a:endParaRPr>
        </a:p>
      </dgm:t>
    </dgm:pt>
    <dgm:pt modelId="{CE6C7E4F-4D68-4E70-BFBE-0F1629BED539}" type="parTrans" cxnId="{CBA75E2F-1256-450C-A813-4C2445C70851}">
      <dgm:prSet/>
      <dgm:spPr/>
      <dgm:t>
        <a:bodyPr/>
        <a:lstStyle/>
        <a:p>
          <a:endParaRPr lang="en-US"/>
        </a:p>
      </dgm:t>
    </dgm:pt>
    <dgm:pt modelId="{96B0A941-8700-40EE-8E3D-BEFDA80D287E}" type="sibTrans" cxnId="{CBA75E2F-1256-450C-A813-4C2445C70851}">
      <dgm:prSet/>
      <dgm:spPr/>
      <dgm:t>
        <a:bodyPr/>
        <a:lstStyle/>
        <a:p>
          <a:endParaRPr lang="en-US"/>
        </a:p>
      </dgm:t>
    </dgm:pt>
    <dgm:pt modelId="{B8C24F75-8930-44BD-A971-144935949948}" type="pres">
      <dgm:prSet presAssocID="{DBE3E67E-2CB4-4E6F-953F-BFB87C8CA346}" presName="linear" presStyleCnt="0">
        <dgm:presLayoutVars>
          <dgm:animLvl val="lvl"/>
          <dgm:resizeHandles val="exact"/>
        </dgm:presLayoutVars>
      </dgm:prSet>
      <dgm:spPr/>
      <dgm:t>
        <a:bodyPr/>
        <a:lstStyle/>
        <a:p>
          <a:endParaRPr lang="en-US"/>
        </a:p>
      </dgm:t>
    </dgm:pt>
    <dgm:pt modelId="{F98D37EF-7214-4EDF-8AFE-A45F94A0AA65}" type="pres">
      <dgm:prSet presAssocID="{E9C39E44-0BCD-40A6-B197-C750A2BBB642}" presName="parentText" presStyleLbl="node1" presStyleIdx="0" presStyleCnt="5" custScaleY="54002">
        <dgm:presLayoutVars>
          <dgm:chMax val="0"/>
          <dgm:bulletEnabled val="1"/>
        </dgm:presLayoutVars>
      </dgm:prSet>
      <dgm:spPr/>
      <dgm:t>
        <a:bodyPr/>
        <a:lstStyle/>
        <a:p>
          <a:endParaRPr lang="en-US"/>
        </a:p>
      </dgm:t>
    </dgm:pt>
    <dgm:pt modelId="{1C2586FE-3210-4DD9-9B5E-CAC6D2ECF7D3}" type="pres">
      <dgm:prSet presAssocID="{DE52E8ED-A488-4F6B-8D1C-4AAE9344DF06}" presName="spacer" presStyleCnt="0"/>
      <dgm:spPr/>
    </dgm:pt>
    <dgm:pt modelId="{093A5378-E2ED-4B7B-9862-651D1431F278}" type="pres">
      <dgm:prSet presAssocID="{F1B64B16-C406-4B87-B8C2-8A9F105D676A}" presName="parentText" presStyleLbl="node1" presStyleIdx="1" presStyleCnt="5">
        <dgm:presLayoutVars>
          <dgm:chMax val="0"/>
          <dgm:bulletEnabled val="1"/>
        </dgm:presLayoutVars>
      </dgm:prSet>
      <dgm:spPr/>
      <dgm:t>
        <a:bodyPr/>
        <a:lstStyle/>
        <a:p>
          <a:endParaRPr lang="en-US"/>
        </a:p>
      </dgm:t>
    </dgm:pt>
    <dgm:pt modelId="{2C04D96E-54C5-4293-ADEA-780A4F422BFE}" type="pres">
      <dgm:prSet presAssocID="{CD50979B-5B21-45C3-A193-69E8CD05C929}" presName="spacer" presStyleCnt="0"/>
      <dgm:spPr/>
    </dgm:pt>
    <dgm:pt modelId="{95118F1C-2627-45D6-B271-707CFC30CE8A}" type="pres">
      <dgm:prSet presAssocID="{5992606B-508F-488B-884A-0190543A4AC7}" presName="parentText" presStyleLbl="node1" presStyleIdx="2" presStyleCnt="5">
        <dgm:presLayoutVars>
          <dgm:chMax val="0"/>
          <dgm:bulletEnabled val="1"/>
        </dgm:presLayoutVars>
      </dgm:prSet>
      <dgm:spPr/>
      <dgm:t>
        <a:bodyPr/>
        <a:lstStyle/>
        <a:p>
          <a:endParaRPr lang="en-US"/>
        </a:p>
      </dgm:t>
    </dgm:pt>
    <dgm:pt modelId="{A43257DE-1FFF-40C1-915D-4689D7E8AFB0}" type="pres">
      <dgm:prSet presAssocID="{5BB33BFB-7D06-491C-B23B-5BF28CD0ABDB}" presName="spacer" presStyleCnt="0"/>
      <dgm:spPr/>
    </dgm:pt>
    <dgm:pt modelId="{5B4C1AFD-4BFD-4161-9E17-05832688D61A}" type="pres">
      <dgm:prSet presAssocID="{A06BD37C-B4D8-4249-BC03-90E1521C07EF}" presName="parentText" presStyleLbl="node1" presStyleIdx="3" presStyleCnt="5">
        <dgm:presLayoutVars>
          <dgm:chMax val="0"/>
          <dgm:bulletEnabled val="1"/>
        </dgm:presLayoutVars>
      </dgm:prSet>
      <dgm:spPr/>
      <dgm:t>
        <a:bodyPr/>
        <a:lstStyle/>
        <a:p>
          <a:endParaRPr lang="en-US"/>
        </a:p>
      </dgm:t>
    </dgm:pt>
    <dgm:pt modelId="{A0D338A0-AC4D-49C4-8E2E-1C2384542D27}" type="pres">
      <dgm:prSet presAssocID="{D75AC46B-153B-4107-8ED5-2F3BFC1E797B}" presName="spacer" presStyleCnt="0"/>
      <dgm:spPr/>
    </dgm:pt>
    <dgm:pt modelId="{E49F1D7C-85E5-4D32-A23F-A825E8DD2649}" type="pres">
      <dgm:prSet presAssocID="{D5EBBD47-F92E-4F16-B35D-5B14FEADD6F4}" presName="parentText" presStyleLbl="node1" presStyleIdx="4" presStyleCnt="5">
        <dgm:presLayoutVars>
          <dgm:chMax val="0"/>
          <dgm:bulletEnabled val="1"/>
        </dgm:presLayoutVars>
      </dgm:prSet>
      <dgm:spPr/>
      <dgm:t>
        <a:bodyPr/>
        <a:lstStyle/>
        <a:p>
          <a:endParaRPr lang="en-US"/>
        </a:p>
      </dgm:t>
    </dgm:pt>
  </dgm:ptLst>
  <dgm:cxnLst>
    <dgm:cxn modelId="{7FA0E030-5F41-487A-A1D9-6D5605C2EB4C}" srcId="{DBE3E67E-2CB4-4E6F-953F-BFB87C8CA346}" destId="{E9C39E44-0BCD-40A6-B197-C750A2BBB642}" srcOrd="0" destOrd="0" parTransId="{B8EF48D1-43DC-41BC-B6C3-9F45F714CEB8}" sibTransId="{DE52E8ED-A488-4F6B-8D1C-4AAE9344DF06}"/>
    <dgm:cxn modelId="{3C34619C-DDB4-4CC5-BE6D-027B96C6117F}" srcId="{DBE3E67E-2CB4-4E6F-953F-BFB87C8CA346}" destId="{F1B64B16-C406-4B87-B8C2-8A9F105D676A}" srcOrd="1" destOrd="0" parTransId="{91C3C686-25D7-4BC9-A7E7-B31E03C7A7AD}" sibTransId="{CD50979B-5B21-45C3-A193-69E8CD05C929}"/>
    <dgm:cxn modelId="{16765393-0861-4E52-B9C1-2A25DB89BD0C}" type="presOf" srcId="{5992606B-508F-488B-884A-0190543A4AC7}" destId="{95118F1C-2627-45D6-B271-707CFC30CE8A}" srcOrd="0" destOrd="0" presId="urn:microsoft.com/office/officeart/2005/8/layout/vList2"/>
    <dgm:cxn modelId="{230DEB0B-3C85-4E7F-A5D1-A69028E062F8}" srcId="{DBE3E67E-2CB4-4E6F-953F-BFB87C8CA346}" destId="{A06BD37C-B4D8-4249-BC03-90E1521C07EF}" srcOrd="3" destOrd="0" parTransId="{188D83B4-C6DC-44A7-9B3F-DBA6EFB1912C}" sibTransId="{D75AC46B-153B-4107-8ED5-2F3BFC1E797B}"/>
    <dgm:cxn modelId="{3CA0EF79-58B4-479F-9724-9A5FFEA72BBF}" srcId="{DBE3E67E-2CB4-4E6F-953F-BFB87C8CA346}" destId="{5992606B-508F-488B-884A-0190543A4AC7}" srcOrd="2" destOrd="0" parTransId="{BB647D16-344A-4AF7-903F-1B1B81EEA77A}" sibTransId="{5BB33BFB-7D06-491C-B23B-5BF28CD0ABDB}"/>
    <dgm:cxn modelId="{295E59FD-57A6-482B-A409-CADC41C0DF56}" type="presOf" srcId="{D5EBBD47-F92E-4F16-B35D-5B14FEADD6F4}" destId="{E49F1D7C-85E5-4D32-A23F-A825E8DD2649}" srcOrd="0" destOrd="0" presId="urn:microsoft.com/office/officeart/2005/8/layout/vList2"/>
    <dgm:cxn modelId="{34B6BE98-702E-41FE-B26A-8D311EDACBD0}" type="presOf" srcId="{A06BD37C-B4D8-4249-BC03-90E1521C07EF}" destId="{5B4C1AFD-4BFD-4161-9E17-05832688D61A}" srcOrd="0" destOrd="0" presId="urn:microsoft.com/office/officeart/2005/8/layout/vList2"/>
    <dgm:cxn modelId="{328BE134-F14B-4D8A-BCFE-7D5A949370EB}" type="presOf" srcId="{F1B64B16-C406-4B87-B8C2-8A9F105D676A}" destId="{093A5378-E2ED-4B7B-9862-651D1431F278}" srcOrd="0" destOrd="0" presId="urn:microsoft.com/office/officeart/2005/8/layout/vList2"/>
    <dgm:cxn modelId="{56AF54AC-B54E-40DA-98DF-FB599515990C}" type="presOf" srcId="{E9C39E44-0BCD-40A6-B197-C750A2BBB642}" destId="{F98D37EF-7214-4EDF-8AFE-A45F94A0AA65}" srcOrd="0" destOrd="0" presId="urn:microsoft.com/office/officeart/2005/8/layout/vList2"/>
    <dgm:cxn modelId="{759D68F2-AAA7-4689-89B0-2A972368648E}" type="presOf" srcId="{DBE3E67E-2CB4-4E6F-953F-BFB87C8CA346}" destId="{B8C24F75-8930-44BD-A971-144935949948}" srcOrd="0" destOrd="0" presId="urn:microsoft.com/office/officeart/2005/8/layout/vList2"/>
    <dgm:cxn modelId="{CBA75E2F-1256-450C-A813-4C2445C70851}" srcId="{DBE3E67E-2CB4-4E6F-953F-BFB87C8CA346}" destId="{D5EBBD47-F92E-4F16-B35D-5B14FEADD6F4}" srcOrd="4" destOrd="0" parTransId="{CE6C7E4F-4D68-4E70-BFBE-0F1629BED539}" sibTransId="{96B0A941-8700-40EE-8E3D-BEFDA80D287E}"/>
    <dgm:cxn modelId="{020C4012-4AF6-456C-BF78-2628694D4239}" type="presParOf" srcId="{B8C24F75-8930-44BD-A971-144935949948}" destId="{F98D37EF-7214-4EDF-8AFE-A45F94A0AA65}" srcOrd="0" destOrd="0" presId="urn:microsoft.com/office/officeart/2005/8/layout/vList2"/>
    <dgm:cxn modelId="{7A48E9BA-C2EB-40DA-8079-D270082BE1E5}" type="presParOf" srcId="{B8C24F75-8930-44BD-A971-144935949948}" destId="{1C2586FE-3210-4DD9-9B5E-CAC6D2ECF7D3}" srcOrd="1" destOrd="0" presId="urn:microsoft.com/office/officeart/2005/8/layout/vList2"/>
    <dgm:cxn modelId="{807F16C8-B62B-4104-B1BE-75835800EF48}" type="presParOf" srcId="{B8C24F75-8930-44BD-A971-144935949948}" destId="{093A5378-E2ED-4B7B-9862-651D1431F278}" srcOrd="2" destOrd="0" presId="urn:microsoft.com/office/officeart/2005/8/layout/vList2"/>
    <dgm:cxn modelId="{B311D0A4-5CF5-4895-80BD-287DC8FDF5B4}" type="presParOf" srcId="{B8C24F75-8930-44BD-A971-144935949948}" destId="{2C04D96E-54C5-4293-ADEA-780A4F422BFE}" srcOrd="3" destOrd="0" presId="urn:microsoft.com/office/officeart/2005/8/layout/vList2"/>
    <dgm:cxn modelId="{645873EF-BFC2-4B52-9ABB-81E95A2CE97C}" type="presParOf" srcId="{B8C24F75-8930-44BD-A971-144935949948}" destId="{95118F1C-2627-45D6-B271-707CFC30CE8A}" srcOrd="4" destOrd="0" presId="urn:microsoft.com/office/officeart/2005/8/layout/vList2"/>
    <dgm:cxn modelId="{102E03AB-1302-4F3E-B659-0D87BC8B31C6}" type="presParOf" srcId="{B8C24F75-8930-44BD-A971-144935949948}" destId="{A43257DE-1FFF-40C1-915D-4689D7E8AFB0}" srcOrd="5" destOrd="0" presId="urn:microsoft.com/office/officeart/2005/8/layout/vList2"/>
    <dgm:cxn modelId="{7F628DC1-67F6-401B-98F1-31045711E5CF}" type="presParOf" srcId="{B8C24F75-8930-44BD-A971-144935949948}" destId="{5B4C1AFD-4BFD-4161-9E17-05832688D61A}" srcOrd="6" destOrd="0" presId="urn:microsoft.com/office/officeart/2005/8/layout/vList2"/>
    <dgm:cxn modelId="{C643DA28-36D0-48FC-B35D-3D689C366B1D}" type="presParOf" srcId="{B8C24F75-8930-44BD-A971-144935949948}" destId="{A0D338A0-AC4D-49C4-8E2E-1C2384542D27}" srcOrd="7" destOrd="0" presId="urn:microsoft.com/office/officeart/2005/8/layout/vList2"/>
    <dgm:cxn modelId="{A4D6FA38-812F-4965-B998-5A81D3F4CB8E}" type="presParOf" srcId="{B8C24F75-8930-44BD-A971-144935949948}" destId="{E49F1D7C-85E5-4D32-A23F-A825E8DD2649}"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53392-4911-4756-B306-B90347CCD2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B69002-BCE7-46D5-8638-3A09131979F1}">
      <dgm:prSet/>
      <dgm:spPr/>
      <dgm:t>
        <a:bodyPr/>
        <a:lstStyle/>
        <a:p>
          <a:pPr rtl="0"/>
          <a:r>
            <a:rPr lang="en-US" b="1" dirty="0" smtClean="0">
              <a:solidFill>
                <a:schemeClr val="tx1"/>
              </a:solidFill>
            </a:rPr>
            <a:t>Total 16 HWSR systems are installed</a:t>
          </a:r>
          <a:endParaRPr lang="en-US" b="1" dirty="0">
            <a:solidFill>
              <a:schemeClr val="tx1"/>
            </a:solidFill>
          </a:endParaRPr>
        </a:p>
      </dgm:t>
    </dgm:pt>
    <dgm:pt modelId="{6025B08D-7A23-4B6C-AFC7-61A8567FC99B}" type="parTrans" cxnId="{111CD1ED-D532-44C1-B948-F19A7FAEA63A}">
      <dgm:prSet/>
      <dgm:spPr/>
      <dgm:t>
        <a:bodyPr/>
        <a:lstStyle/>
        <a:p>
          <a:endParaRPr lang="en-US"/>
        </a:p>
      </dgm:t>
    </dgm:pt>
    <dgm:pt modelId="{5554C5CF-24CA-46A1-A347-0C4473EB284C}" type="sibTrans" cxnId="{111CD1ED-D532-44C1-B948-F19A7FAEA63A}">
      <dgm:prSet/>
      <dgm:spPr/>
      <dgm:t>
        <a:bodyPr/>
        <a:lstStyle/>
        <a:p>
          <a:endParaRPr lang="en-US"/>
        </a:p>
      </dgm:t>
    </dgm:pt>
    <dgm:pt modelId="{B5EC5C62-FA0D-41B3-995B-F8BD7D67757F}">
      <dgm:prSet/>
      <dgm:spPr/>
      <dgm:t>
        <a:bodyPr/>
        <a:lstStyle/>
        <a:p>
          <a:pPr rtl="0"/>
          <a:r>
            <a:rPr lang="en-US" b="1" dirty="0" smtClean="0">
              <a:solidFill>
                <a:srgbClr val="00B050"/>
              </a:solidFill>
            </a:rPr>
            <a:t>New Installations planned during 2014-15 : </a:t>
          </a:r>
        </a:p>
      </dgm:t>
    </dgm:pt>
    <dgm:pt modelId="{9E8F77B2-A02D-4E56-97F8-1DDEADFB1A61}" type="parTrans" cxnId="{0CF90DD3-F42D-41B4-B3E0-E760A0A9DADA}">
      <dgm:prSet/>
      <dgm:spPr/>
      <dgm:t>
        <a:bodyPr/>
        <a:lstStyle/>
        <a:p>
          <a:endParaRPr lang="en-US"/>
        </a:p>
      </dgm:t>
    </dgm:pt>
    <dgm:pt modelId="{0C88909A-6DAA-4AFC-8F7E-E07055530B76}" type="sibTrans" cxnId="{0CF90DD3-F42D-41B4-B3E0-E760A0A9DADA}">
      <dgm:prSet/>
      <dgm:spPr/>
      <dgm:t>
        <a:bodyPr/>
        <a:lstStyle/>
        <a:p>
          <a:endParaRPr lang="en-US"/>
        </a:p>
      </dgm:t>
    </dgm:pt>
    <dgm:pt modelId="{2DBE177E-78B6-47FE-B0C0-4A80211AC25D}">
      <dgm:prSet/>
      <dgm:spPr/>
      <dgm:t>
        <a:bodyPr/>
        <a:lstStyle/>
        <a:p>
          <a:pPr rtl="0"/>
          <a:r>
            <a:rPr lang="en-US" b="1" dirty="0" smtClean="0">
              <a:solidFill>
                <a:schemeClr val="tx1"/>
              </a:solidFill>
            </a:rPr>
            <a:t>Up gradation planned during 2014-15 :</a:t>
          </a:r>
          <a:endParaRPr lang="en-US" b="1" dirty="0">
            <a:solidFill>
              <a:schemeClr val="tx1"/>
            </a:solidFill>
          </a:endParaRPr>
        </a:p>
      </dgm:t>
    </dgm:pt>
    <dgm:pt modelId="{4E0A2DC0-F81B-46E1-A4C4-030E93932CFC}" type="parTrans" cxnId="{8CBE81FE-B479-4988-A157-C31DB875356B}">
      <dgm:prSet/>
      <dgm:spPr/>
      <dgm:t>
        <a:bodyPr/>
        <a:lstStyle/>
        <a:p>
          <a:endParaRPr lang="en-US"/>
        </a:p>
      </dgm:t>
    </dgm:pt>
    <dgm:pt modelId="{D4AEB23E-DA6F-4979-AA2D-1D6985CE6239}" type="sibTrans" cxnId="{8CBE81FE-B479-4988-A157-C31DB875356B}">
      <dgm:prSet/>
      <dgm:spPr/>
      <dgm:t>
        <a:bodyPr/>
        <a:lstStyle/>
        <a:p>
          <a:endParaRPr lang="en-US"/>
        </a:p>
      </dgm:t>
    </dgm:pt>
    <dgm:pt modelId="{1FA63ACA-4B03-4C48-ABC6-3F9BD7E5833D}">
      <dgm:prSet/>
      <dgm:spPr/>
      <dgm:t>
        <a:bodyPr/>
        <a:lstStyle/>
        <a:p>
          <a:pPr rtl="0"/>
          <a:r>
            <a:rPr lang="en-US" b="1" dirty="0" smtClean="0">
              <a:solidFill>
                <a:schemeClr val="tx1"/>
              </a:solidFill>
            </a:rPr>
            <a:t>New Installations planned during 2015-16 :</a:t>
          </a:r>
          <a:endParaRPr lang="en-US" b="1" dirty="0">
            <a:solidFill>
              <a:schemeClr val="tx1"/>
            </a:solidFill>
          </a:endParaRPr>
        </a:p>
      </dgm:t>
    </dgm:pt>
    <dgm:pt modelId="{F6E55DF7-6CF7-4D84-8CE5-FC44773992DC}" type="parTrans" cxnId="{38D96DF5-6A9E-43DE-B7C7-32B122F93AE5}">
      <dgm:prSet/>
      <dgm:spPr/>
      <dgm:t>
        <a:bodyPr/>
        <a:lstStyle/>
        <a:p>
          <a:endParaRPr lang="en-US"/>
        </a:p>
      </dgm:t>
    </dgm:pt>
    <dgm:pt modelId="{FE25980E-5A57-40FB-BD56-319C70FBEF49}" type="sibTrans" cxnId="{38D96DF5-6A9E-43DE-B7C7-32B122F93AE5}">
      <dgm:prSet/>
      <dgm:spPr/>
      <dgm:t>
        <a:bodyPr/>
        <a:lstStyle/>
        <a:p>
          <a:endParaRPr lang="en-US"/>
        </a:p>
      </dgm:t>
    </dgm:pt>
    <dgm:pt modelId="{E2EACD4E-3E86-4F35-8110-0AF0E987173D}">
      <dgm:prSet/>
      <dgm:spPr/>
      <dgm:t>
        <a:bodyPr/>
        <a:lstStyle/>
        <a:p>
          <a:pPr rtl="0"/>
          <a:r>
            <a:rPr lang="en-US" b="1" dirty="0" smtClean="0">
              <a:solidFill>
                <a:schemeClr val="tx1"/>
              </a:solidFill>
            </a:rPr>
            <a:t>Mumbai, </a:t>
          </a:r>
          <a:r>
            <a:rPr lang="en-US" b="1" dirty="0" err="1" smtClean="0">
              <a:solidFill>
                <a:schemeClr val="tx1"/>
              </a:solidFill>
            </a:rPr>
            <a:t>Porbandar</a:t>
          </a:r>
          <a:r>
            <a:rPr lang="en-US" b="1" dirty="0" smtClean="0">
              <a:solidFill>
                <a:schemeClr val="tx1"/>
              </a:solidFill>
            </a:rPr>
            <a:t>, </a:t>
          </a:r>
          <a:r>
            <a:rPr lang="en-US" b="1" dirty="0" err="1" smtClean="0">
              <a:solidFill>
                <a:schemeClr val="tx1"/>
              </a:solidFill>
            </a:rPr>
            <a:t>Paradip</a:t>
          </a:r>
          <a:r>
            <a:rPr lang="en-US" b="1" dirty="0" smtClean="0">
              <a:solidFill>
                <a:schemeClr val="tx1"/>
              </a:solidFill>
            </a:rPr>
            <a:t> and  </a:t>
          </a:r>
          <a:r>
            <a:rPr lang="en-US" b="1" dirty="0" err="1" smtClean="0">
              <a:solidFill>
                <a:schemeClr val="tx1"/>
              </a:solidFill>
            </a:rPr>
            <a:t>Chandbali</a:t>
          </a:r>
          <a:endParaRPr lang="en-US" b="1" dirty="0">
            <a:solidFill>
              <a:schemeClr val="tx1"/>
            </a:solidFill>
          </a:endParaRPr>
        </a:p>
      </dgm:t>
    </dgm:pt>
    <dgm:pt modelId="{0FE3C553-290F-4A8A-AA4B-79D0F57F8636}" type="parTrans" cxnId="{F9DE32E4-71E5-46DA-AB6C-D09EEB7801D0}">
      <dgm:prSet/>
      <dgm:spPr/>
      <dgm:t>
        <a:bodyPr/>
        <a:lstStyle/>
        <a:p>
          <a:endParaRPr lang="en-US"/>
        </a:p>
      </dgm:t>
    </dgm:pt>
    <dgm:pt modelId="{515D97CB-BE13-4DAD-86E1-981051FA1491}" type="sibTrans" cxnId="{F9DE32E4-71E5-46DA-AB6C-D09EEB7801D0}">
      <dgm:prSet/>
      <dgm:spPr/>
      <dgm:t>
        <a:bodyPr/>
        <a:lstStyle/>
        <a:p>
          <a:endParaRPr lang="en-US"/>
        </a:p>
      </dgm:t>
    </dgm:pt>
    <dgm:pt modelId="{75FC2093-970F-4812-AAC2-A6683ECBA8E5}">
      <dgm:prSet/>
      <dgm:spPr/>
      <dgm:t>
        <a:bodyPr/>
        <a:lstStyle/>
        <a:p>
          <a:pPr rtl="0"/>
          <a:r>
            <a:rPr lang="en-US" b="1" dirty="0" err="1" smtClean="0">
              <a:solidFill>
                <a:srgbClr val="00B050"/>
              </a:solidFill>
            </a:rPr>
            <a:t>Bhuj</a:t>
          </a:r>
          <a:r>
            <a:rPr lang="en-US" b="1" dirty="0" smtClean="0">
              <a:solidFill>
                <a:srgbClr val="00B050"/>
              </a:solidFill>
            </a:rPr>
            <a:t>, </a:t>
          </a:r>
          <a:r>
            <a:rPr lang="en-US" b="1" dirty="0" err="1" smtClean="0">
              <a:solidFill>
                <a:srgbClr val="00B050"/>
              </a:solidFill>
            </a:rPr>
            <a:t>Naliya</a:t>
          </a:r>
          <a:endParaRPr lang="en-US" b="1" dirty="0">
            <a:solidFill>
              <a:srgbClr val="00B050"/>
            </a:solidFill>
          </a:endParaRPr>
        </a:p>
      </dgm:t>
    </dgm:pt>
    <dgm:pt modelId="{8449287C-5192-46F7-A54B-9C6F33FAF39C}" type="parTrans" cxnId="{38866152-95B1-405B-8F09-AF1FAE2ADD9B}">
      <dgm:prSet/>
      <dgm:spPr/>
      <dgm:t>
        <a:bodyPr/>
        <a:lstStyle/>
        <a:p>
          <a:endParaRPr lang="en-US"/>
        </a:p>
      </dgm:t>
    </dgm:pt>
    <dgm:pt modelId="{EFE8E473-7C03-4A05-8328-01ECE4C65AEF}" type="sibTrans" cxnId="{38866152-95B1-405B-8F09-AF1FAE2ADD9B}">
      <dgm:prSet/>
      <dgm:spPr/>
      <dgm:t>
        <a:bodyPr/>
        <a:lstStyle/>
        <a:p>
          <a:endParaRPr lang="en-US"/>
        </a:p>
      </dgm:t>
    </dgm:pt>
    <dgm:pt modelId="{37A0CB4C-370F-4A7F-89A1-B7E12DBA9AD7}">
      <dgm:prSet/>
      <dgm:spPr/>
      <dgm:t>
        <a:bodyPr/>
        <a:lstStyle/>
        <a:p>
          <a:pPr rtl="0"/>
          <a:r>
            <a:rPr lang="en-US" b="1" dirty="0" smtClean="0">
              <a:solidFill>
                <a:schemeClr val="tx1"/>
              </a:solidFill>
            </a:rPr>
            <a:t>Nellore, </a:t>
          </a:r>
          <a:r>
            <a:rPr lang="en-US" b="1" dirty="0" err="1" smtClean="0">
              <a:solidFill>
                <a:schemeClr val="tx1"/>
              </a:solidFill>
            </a:rPr>
            <a:t>Dwarka</a:t>
          </a:r>
          <a:endParaRPr lang="en-US" b="1" dirty="0">
            <a:solidFill>
              <a:schemeClr val="tx1"/>
            </a:solidFill>
          </a:endParaRPr>
        </a:p>
      </dgm:t>
    </dgm:pt>
    <dgm:pt modelId="{DFE1060B-2EB9-4739-A3EE-61DC125500BD}" type="parTrans" cxnId="{06CA50D7-95C1-4C10-8919-A46DA929A5F3}">
      <dgm:prSet/>
      <dgm:spPr/>
      <dgm:t>
        <a:bodyPr/>
        <a:lstStyle/>
        <a:p>
          <a:endParaRPr lang="en-US"/>
        </a:p>
      </dgm:t>
    </dgm:pt>
    <dgm:pt modelId="{C19365A7-635A-41EB-80D3-C486D71FF3A1}" type="sibTrans" cxnId="{06CA50D7-95C1-4C10-8919-A46DA929A5F3}">
      <dgm:prSet/>
      <dgm:spPr/>
      <dgm:t>
        <a:bodyPr/>
        <a:lstStyle/>
        <a:p>
          <a:endParaRPr lang="en-US"/>
        </a:p>
      </dgm:t>
    </dgm:pt>
    <dgm:pt modelId="{03296C43-7F4E-441B-A38D-758E9012E6E2}" type="pres">
      <dgm:prSet presAssocID="{AA553392-4911-4756-B306-B90347CCD260}" presName="linear" presStyleCnt="0">
        <dgm:presLayoutVars>
          <dgm:animLvl val="lvl"/>
          <dgm:resizeHandles val="exact"/>
        </dgm:presLayoutVars>
      </dgm:prSet>
      <dgm:spPr/>
      <dgm:t>
        <a:bodyPr/>
        <a:lstStyle/>
        <a:p>
          <a:endParaRPr lang="en-US"/>
        </a:p>
      </dgm:t>
    </dgm:pt>
    <dgm:pt modelId="{89A5131B-D357-444E-B4B0-7692A3253136}" type="pres">
      <dgm:prSet presAssocID="{8EB69002-BCE7-46D5-8638-3A09131979F1}" presName="parentText" presStyleLbl="node1" presStyleIdx="0" presStyleCnt="4">
        <dgm:presLayoutVars>
          <dgm:chMax val="0"/>
          <dgm:bulletEnabled val="1"/>
        </dgm:presLayoutVars>
      </dgm:prSet>
      <dgm:spPr/>
      <dgm:t>
        <a:bodyPr/>
        <a:lstStyle/>
        <a:p>
          <a:endParaRPr lang="en-US"/>
        </a:p>
      </dgm:t>
    </dgm:pt>
    <dgm:pt modelId="{301E4EB1-1532-4DB3-BF03-EEA2BAE69318}" type="pres">
      <dgm:prSet presAssocID="{5554C5CF-24CA-46A1-A347-0C4473EB284C}" presName="spacer" presStyleCnt="0"/>
      <dgm:spPr/>
    </dgm:pt>
    <dgm:pt modelId="{6ADCC8C3-F313-4B66-81B8-21243D5C07E8}" type="pres">
      <dgm:prSet presAssocID="{B5EC5C62-FA0D-41B3-995B-F8BD7D67757F}" presName="parentText" presStyleLbl="node1" presStyleIdx="1" presStyleCnt="4">
        <dgm:presLayoutVars>
          <dgm:chMax val="0"/>
          <dgm:bulletEnabled val="1"/>
        </dgm:presLayoutVars>
      </dgm:prSet>
      <dgm:spPr/>
      <dgm:t>
        <a:bodyPr/>
        <a:lstStyle/>
        <a:p>
          <a:endParaRPr lang="en-US"/>
        </a:p>
      </dgm:t>
    </dgm:pt>
    <dgm:pt modelId="{7D80D163-97BD-469B-9F5E-E4D5EAE0AD11}" type="pres">
      <dgm:prSet presAssocID="{B5EC5C62-FA0D-41B3-995B-F8BD7D67757F}" presName="childText" presStyleLbl="revTx" presStyleIdx="0" presStyleCnt="3">
        <dgm:presLayoutVars>
          <dgm:bulletEnabled val="1"/>
        </dgm:presLayoutVars>
      </dgm:prSet>
      <dgm:spPr/>
      <dgm:t>
        <a:bodyPr/>
        <a:lstStyle/>
        <a:p>
          <a:endParaRPr lang="en-US"/>
        </a:p>
      </dgm:t>
    </dgm:pt>
    <dgm:pt modelId="{A0EAC4E2-9F3C-4420-AD9C-81F73DCAAB43}" type="pres">
      <dgm:prSet presAssocID="{2DBE177E-78B6-47FE-B0C0-4A80211AC25D}" presName="parentText" presStyleLbl="node1" presStyleIdx="2" presStyleCnt="4">
        <dgm:presLayoutVars>
          <dgm:chMax val="0"/>
          <dgm:bulletEnabled val="1"/>
        </dgm:presLayoutVars>
      </dgm:prSet>
      <dgm:spPr/>
      <dgm:t>
        <a:bodyPr/>
        <a:lstStyle/>
        <a:p>
          <a:endParaRPr lang="en-US"/>
        </a:p>
      </dgm:t>
    </dgm:pt>
    <dgm:pt modelId="{B1B352C3-4FC0-4A9B-8C34-60A1B2522E08}" type="pres">
      <dgm:prSet presAssocID="{2DBE177E-78B6-47FE-B0C0-4A80211AC25D}" presName="childText" presStyleLbl="revTx" presStyleIdx="1" presStyleCnt="3">
        <dgm:presLayoutVars>
          <dgm:bulletEnabled val="1"/>
        </dgm:presLayoutVars>
      </dgm:prSet>
      <dgm:spPr/>
      <dgm:t>
        <a:bodyPr/>
        <a:lstStyle/>
        <a:p>
          <a:endParaRPr lang="en-US"/>
        </a:p>
      </dgm:t>
    </dgm:pt>
    <dgm:pt modelId="{E3C0885C-6752-48CC-9B10-5FDB20EF1BF5}" type="pres">
      <dgm:prSet presAssocID="{1FA63ACA-4B03-4C48-ABC6-3F9BD7E5833D}" presName="parentText" presStyleLbl="node1" presStyleIdx="3" presStyleCnt="4">
        <dgm:presLayoutVars>
          <dgm:chMax val="0"/>
          <dgm:bulletEnabled val="1"/>
        </dgm:presLayoutVars>
      </dgm:prSet>
      <dgm:spPr/>
      <dgm:t>
        <a:bodyPr/>
        <a:lstStyle/>
        <a:p>
          <a:endParaRPr lang="en-US"/>
        </a:p>
      </dgm:t>
    </dgm:pt>
    <dgm:pt modelId="{B3DA613F-92F6-439B-B178-DE90D6FA2340}" type="pres">
      <dgm:prSet presAssocID="{1FA63ACA-4B03-4C48-ABC6-3F9BD7E5833D}" presName="childText" presStyleLbl="revTx" presStyleIdx="2" presStyleCnt="3">
        <dgm:presLayoutVars>
          <dgm:bulletEnabled val="1"/>
        </dgm:presLayoutVars>
      </dgm:prSet>
      <dgm:spPr/>
      <dgm:t>
        <a:bodyPr/>
        <a:lstStyle/>
        <a:p>
          <a:endParaRPr lang="en-US"/>
        </a:p>
      </dgm:t>
    </dgm:pt>
  </dgm:ptLst>
  <dgm:cxnLst>
    <dgm:cxn modelId="{9EE23FFB-C7FD-4A21-988C-59E85E455EE6}" type="presOf" srcId="{8EB69002-BCE7-46D5-8638-3A09131979F1}" destId="{89A5131B-D357-444E-B4B0-7692A3253136}" srcOrd="0" destOrd="0" presId="urn:microsoft.com/office/officeart/2005/8/layout/vList2"/>
    <dgm:cxn modelId="{9D55C781-0925-4573-994C-696C9D673B84}" type="presOf" srcId="{1FA63ACA-4B03-4C48-ABC6-3F9BD7E5833D}" destId="{E3C0885C-6752-48CC-9B10-5FDB20EF1BF5}" srcOrd="0" destOrd="0" presId="urn:microsoft.com/office/officeart/2005/8/layout/vList2"/>
    <dgm:cxn modelId="{20BD20DA-5142-4875-87B3-21DDAA8AE6E5}" type="presOf" srcId="{E2EACD4E-3E86-4F35-8110-0AF0E987173D}" destId="{B3DA613F-92F6-439B-B178-DE90D6FA2340}" srcOrd="0" destOrd="0" presId="urn:microsoft.com/office/officeart/2005/8/layout/vList2"/>
    <dgm:cxn modelId="{59552064-E4B3-4B2B-AE81-75E857A50E49}" type="presOf" srcId="{B5EC5C62-FA0D-41B3-995B-F8BD7D67757F}" destId="{6ADCC8C3-F313-4B66-81B8-21243D5C07E8}" srcOrd="0" destOrd="0" presId="urn:microsoft.com/office/officeart/2005/8/layout/vList2"/>
    <dgm:cxn modelId="{38866152-95B1-405B-8F09-AF1FAE2ADD9B}" srcId="{B5EC5C62-FA0D-41B3-995B-F8BD7D67757F}" destId="{75FC2093-970F-4812-AAC2-A6683ECBA8E5}" srcOrd="0" destOrd="0" parTransId="{8449287C-5192-46F7-A54B-9C6F33FAF39C}" sibTransId="{EFE8E473-7C03-4A05-8328-01ECE4C65AEF}"/>
    <dgm:cxn modelId="{0CF90DD3-F42D-41B4-B3E0-E760A0A9DADA}" srcId="{AA553392-4911-4756-B306-B90347CCD260}" destId="{B5EC5C62-FA0D-41B3-995B-F8BD7D67757F}" srcOrd="1" destOrd="0" parTransId="{9E8F77B2-A02D-4E56-97F8-1DDEADFB1A61}" sibTransId="{0C88909A-6DAA-4AFC-8F7E-E07055530B76}"/>
    <dgm:cxn modelId="{9ABBE1BB-3ADD-462B-9AD9-F2E637BA571C}" type="presOf" srcId="{AA553392-4911-4756-B306-B90347CCD260}" destId="{03296C43-7F4E-441B-A38D-758E9012E6E2}" srcOrd="0" destOrd="0" presId="urn:microsoft.com/office/officeart/2005/8/layout/vList2"/>
    <dgm:cxn modelId="{111CD1ED-D532-44C1-B948-F19A7FAEA63A}" srcId="{AA553392-4911-4756-B306-B90347CCD260}" destId="{8EB69002-BCE7-46D5-8638-3A09131979F1}" srcOrd="0" destOrd="0" parTransId="{6025B08D-7A23-4B6C-AFC7-61A8567FC99B}" sibTransId="{5554C5CF-24CA-46A1-A347-0C4473EB284C}"/>
    <dgm:cxn modelId="{544201B6-0314-4D5C-86B6-578D58B30736}" type="presOf" srcId="{37A0CB4C-370F-4A7F-89A1-B7E12DBA9AD7}" destId="{B1B352C3-4FC0-4A9B-8C34-60A1B2522E08}" srcOrd="0" destOrd="0" presId="urn:microsoft.com/office/officeart/2005/8/layout/vList2"/>
    <dgm:cxn modelId="{38D96DF5-6A9E-43DE-B7C7-32B122F93AE5}" srcId="{AA553392-4911-4756-B306-B90347CCD260}" destId="{1FA63ACA-4B03-4C48-ABC6-3F9BD7E5833D}" srcOrd="3" destOrd="0" parTransId="{F6E55DF7-6CF7-4D84-8CE5-FC44773992DC}" sibTransId="{FE25980E-5A57-40FB-BD56-319C70FBEF49}"/>
    <dgm:cxn modelId="{8CBE81FE-B479-4988-A157-C31DB875356B}" srcId="{AA553392-4911-4756-B306-B90347CCD260}" destId="{2DBE177E-78B6-47FE-B0C0-4A80211AC25D}" srcOrd="2" destOrd="0" parTransId="{4E0A2DC0-F81B-46E1-A4C4-030E93932CFC}" sibTransId="{D4AEB23E-DA6F-4979-AA2D-1D6985CE6239}"/>
    <dgm:cxn modelId="{0D3D6D61-8EEF-417D-B7E3-B048197F7258}" type="presOf" srcId="{75FC2093-970F-4812-AAC2-A6683ECBA8E5}" destId="{7D80D163-97BD-469B-9F5E-E4D5EAE0AD11}" srcOrd="0" destOrd="0" presId="urn:microsoft.com/office/officeart/2005/8/layout/vList2"/>
    <dgm:cxn modelId="{F9DE32E4-71E5-46DA-AB6C-D09EEB7801D0}" srcId="{1FA63ACA-4B03-4C48-ABC6-3F9BD7E5833D}" destId="{E2EACD4E-3E86-4F35-8110-0AF0E987173D}" srcOrd="0" destOrd="0" parTransId="{0FE3C553-290F-4A8A-AA4B-79D0F57F8636}" sibTransId="{515D97CB-BE13-4DAD-86E1-981051FA1491}"/>
    <dgm:cxn modelId="{06CA50D7-95C1-4C10-8919-A46DA929A5F3}" srcId="{2DBE177E-78B6-47FE-B0C0-4A80211AC25D}" destId="{37A0CB4C-370F-4A7F-89A1-B7E12DBA9AD7}" srcOrd="0" destOrd="0" parTransId="{DFE1060B-2EB9-4739-A3EE-61DC125500BD}" sibTransId="{C19365A7-635A-41EB-80D3-C486D71FF3A1}"/>
    <dgm:cxn modelId="{C70340B3-28E2-449A-BA16-63E79654762C}" type="presOf" srcId="{2DBE177E-78B6-47FE-B0C0-4A80211AC25D}" destId="{A0EAC4E2-9F3C-4420-AD9C-81F73DCAAB43}" srcOrd="0" destOrd="0" presId="urn:microsoft.com/office/officeart/2005/8/layout/vList2"/>
    <dgm:cxn modelId="{6001B2B9-5C9D-486C-8F4B-33F6A5C05E38}" type="presParOf" srcId="{03296C43-7F4E-441B-A38D-758E9012E6E2}" destId="{89A5131B-D357-444E-B4B0-7692A3253136}" srcOrd="0" destOrd="0" presId="urn:microsoft.com/office/officeart/2005/8/layout/vList2"/>
    <dgm:cxn modelId="{9DAA2CD4-96D1-46BF-86BE-DA2DB767BE0D}" type="presParOf" srcId="{03296C43-7F4E-441B-A38D-758E9012E6E2}" destId="{301E4EB1-1532-4DB3-BF03-EEA2BAE69318}" srcOrd="1" destOrd="0" presId="urn:microsoft.com/office/officeart/2005/8/layout/vList2"/>
    <dgm:cxn modelId="{ADA816FF-83B4-4603-8489-A26E73FA9728}" type="presParOf" srcId="{03296C43-7F4E-441B-A38D-758E9012E6E2}" destId="{6ADCC8C3-F313-4B66-81B8-21243D5C07E8}" srcOrd="2" destOrd="0" presId="urn:microsoft.com/office/officeart/2005/8/layout/vList2"/>
    <dgm:cxn modelId="{0BE4EC44-9C72-4B12-BE6C-D0C7CF16A8E2}" type="presParOf" srcId="{03296C43-7F4E-441B-A38D-758E9012E6E2}" destId="{7D80D163-97BD-469B-9F5E-E4D5EAE0AD11}" srcOrd="3" destOrd="0" presId="urn:microsoft.com/office/officeart/2005/8/layout/vList2"/>
    <dgm:cxn modelId="{053274E9-055A-4A02-B11A-49250BF7F9A5}" type="presParOf" srcId="{03296C43-7F4E-441B-A38D-758E9012E6E2}" destId="{A0EAC4E2-9F3C-4420-AD9C-81F73DCAAB43}" srcOrd="4" destOrd="0" presId="urn:microsoft.com/office/officeart/2005/8/layout/vList2"/>
    <dgm:cxn modelId="{101ACEE4-ABA5-401B-92DF-7854AB0DD98C}" type="presParOf" srcId="{03296C43-7F4E-441B-A38D-758E9012E6E2}" destId="{B1B352C3-4FC0-4A9B-8C34-60A1B2522E08}" srcOrd="5" destOrd="0" presId="urn:microsoft.com/office/officeart/2005/8/layout/vList2"/>
    <dgm:cxn modelId="{55501B45-F01B-4F6C-98BD-DFE620B9145F}" type="presParOf" srcId="{03296C43-7F4E-441B-A38D-758E9012E6E2}" destId="{E3C0885C-6752-48CC-9B10-5FDB20EF1BF5}" srcOrd="6" destOrd="0" presId="urn:microsoft.com/office/officeart/2005/8/layout/vList2"/>
    <dgm:cxn modelId="{2659FB7C-F350-4C0A-8DE8-BB122E7B6469}" type="presParOf" srcId="{03296C43-7F4E-441B-A38D-758E9012E6E2}" destId="{B3DA613F-92F6-439B-B178-DE90D6FA2340}" srcOrd="7"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BE3E67E-2CB4-4E6F-953F-BFB87C8CA3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E2AA84-A622-432D-AB29-F6BD57151A54}">
      <dgm:prSet custT="1"/>
      <dgm:spPr/>
      <dgm:t>
        <a:bodyPr/>
        <a:lstStyle/>
        <a:p>
          <a:pPr algn="just" rtl="0"/>
          <a:r>
            <a:rPr lang="en-US" sz="2000" b="0" i="0" dirty="0" smtClean="0">
              <a:solidFill>
                <a:schemeClr val="tx1"/>
              </a:solidFill>
              <a:latin typeface="+mn-lt"/>
            </a:rPr>
            <a:t>Recruitment of project scientists and technical staff are in process. </a:t>
          </a:r>
          <a:endParaRPr lang="en-US" sz="2000" b="0" i="0" dirty="0">
            <a:solidFill>
              <a:schemeClr val="tx1"/>
            </a:solidFill>
            <a:latin typeface="+mn-lt"/>
          </a:endParaRPr>
        </a:p>
      </dgm:t>
    </dgm:pt>
    <dgm:pt modelId="{82E732DC-FEE2-4BB6-88FE-0C3BBAB95AB2}" type="parTrans" cxnId="{D8B4EC17-4D6F-43A0-BFD9-343394C9C543}">
      <dgm:prSet/>
      <dgm:spPr/>
      <dgm:t>
        <a:bodyPr/>
        <a:lstStyle/>
        <a:p>
          <a:endParaRPr lang="en-US"/>
        </a:p>
      </dgm:t>
    </dgm:pt>
    <dgm:pt modelId="{03070BCD-1A42-4B3C-9985-34F3556C4794}" type="sibTrans" cxnId="{D8B4EC17-4D6F-43A0-BFD9-343394C9C543}">
      <dgm:prSet/>
      <dgm:spPr/>
      <dgm:t>
        <a:bodyPr/>
        <a:lstStyle/>
        <a:p>
          <a:endParaRPr lang="en-US"/>
        </a:p>
      </dgm:t>
    </dgm:pt>
    <dgm:pt modelId="{049E123F-2CAF-49FD-A1BC-CBED48C542F7}">
      <dgm:prSet custT="1"/>
      <dgm:spPr/>
      <dgm:t>
        <a:bodyPr/>
        <a:lstStyle/>
        <a:p>
          <a:pPr algn="just" rtl="0"/>
          <a:r>
            <a:rPr lang="en-US" sz="2000" b="0" i="0" dirty="0" smtClean="0">
              <a:solidFill>
                <a:schemeClr val="tx1"/>
              </a:solidFill>
              <a:latin typeface="+mn-lt"/>
            </a:rPr>
            <a:t>Working space for project scientists and visualization laboratory are being created through CPWD.</a:t>
          </a:r>
          <a:endParaRPr lang="en-US" sz="2000" b="0" i="0" dirty="0">
            <a:solidFill>
              <a:schemeClr val="tx1"/>
            </a:solidFill>
            <a:latin typeface="+mn-lt"/>
          </a:endParaRPr>
        </a:p>
      </dgm:t>
    </dgm:pt>
    <dgm:pt modelId="{653DF6E8-5A5E-46CA-87F2-A3685180EB4E}" type="parTrans" cxnId="{E7CF9BB0-2356-443B-B126-7802E6FA5692}">
      <dgm:prSet/>
      <dgm:spPr/>
      <dgm:t>
        <a:bodyPr/>
        <a:lstStyle/>
        <a:p>
          <a:endParaRPr lang="en-US"/>
        </a:p>
      </dgm:t>
    </dgm:pt>
    <dgm:pt modelId="{2FEEC4FF-2D47-4080-B90C-74E981DB46B5}" type="sibTrans" cxnId="{E7CF9BB0-2356-443B-B126-7802E6FA5692}">
      <dgm:prSet/>
      <dgm:spPr/>
      <dgm:t>
        <a:bodyPr/>
        <a:lstStyle/>
        <a:p>
          <a:endParaRPr lang="en-US"/>
        </a:p>
      </dgm:t>
    </dgm:pt>
    <dgm:pt modelId="{6F50D0E7-399F-4867-8BA6-F9C1C89F537E}">
      <dgm:prSet custT="1"/>
      <dgm:spPr/>
      <dgm:t>
        <a:bodyPr/>
        <a:lstStyle/>
        <a:p>
          <a:pPr algn="just" rtl="0"/>
          <a:r>
            <a:rPr lang="en-US" sz="2000" b="0" i="0" dirty="0" smtClean="0">
              <a:solidFill>
                <a:schemeClr val="tx1"/>
              </a:solidFill>
              <a:latin typeface="+mn-lt"/>
              <a:ea typeface="Calibri" pitchFamily="34" charset="0"/>
              <a:cs typeface="Times New Roman" pitchFamily="18" charset="0"/>
            </a:rPr>
            <a:t>As two quarters of the financial year already over, the amount of Rs. 21.0 </a:t>
          </a:r>
          <a:r>
            <a:rPr lang="en-US" sz="2000" b="0" i="0" dirty="0" err="1" smtClean="0">
              <a:solidFill>
                <a:schemeClr val="tx1"/>
              </a:solidFill>
              <a:latin typeface="+mn-lt"/>
              <a:ea typeface="Calibri" pitchFamily="34" charset="0"/>
              <a:cs typeface="Times New Roman" pitchFamily="18" charset="0"/>
            </a:rPr>
            <a:t>crores</a:t>
          </a:r>
          <a:r>
            <a:rPr lang="en-US" sz="2000" b="0" i="0" dirty="0" smtClean="0">
              <a:solidFill>
                <a:schemeClr val="tx1"/>
              </a:solidFill>
              <a:latin typeface="+mn-lt"/>
              <a:ea typeface="Calibri" pitchFamily="34" charset="0"/>
              <a:cs typeface="Times New Roman" pitchFamily="18" charset="0"/>
            </a:rPr>
            <a:t> earmarked for 2014-15 may not be utilized. Revised amount of Rs. 1.0 </a:t>
          </a:r>
          <a:r>
            <a:rPr lang="en-US" sz="2000" b="0" i="0" dirty="0" err="1" smtClean="0">
              <a:solidFill>
                <a:schemeClr val="tx1"/>
              </a:solidFill>
              <a:latin typeface="+mn-lt"/>
              <a:ea typeface="Calibri" pitchFamily="34" charset="0"/>
              <a:cs typeface="Times New Roman" pitchFamily="18" charset="0"/>
            </a:rPr>
            <a:t>crore</a:t>
          </a:r>
          <a:r>
            <a:rPr lang="en-US" sz="2000" b="0" i="0" dirty="0" smtClean="0">
              <a:solidFill>
                <a:schemeClr val="tx1"/>
              </a:solidFill>
              <a:latin typeface="+mn-lt"/>
              <a:ea typeface="Calibri" pitchFamily="34" charset="0"/>
              <a:cs typeface="Times New Roman" pitchFamily="18" charset="0"/>
            </a:rPr>
            <a:t> projected for the remaining part of the financial year 2014-15.</a:t>
          </a:r>
          <a:endParaRPr lang="en-US" sz="2000" b="0" i="0" dirty="0">
            <a:solidFill>
              <a:schemeClr val="tx1"/>
            </a:solidFill>
            <a:latin typeface="+mn-lt"/>
          </a:endParaRPr>
        </a:p>
      </dgm:t>
    </dgm:pt>
    <dgm:pt modelId="{77547952-9D09-4BF5-B914-E30B6DE09FC0}" type="parTrans" cxnId="{193B7E9C-0A41-42B1-8C97-A9E7E7FCC220}">
      <dgm:prSet/>
      <dgm:spPr/>
      <dgm:t>
        <a:bodyPr/>
        <a:lstStyle/>
        <a:p>
          <a:endParaRPr lang="en-US"/>
        </a:p>
      </dgm:t>
    </dgm:pt>
    <dgm:pt modelId="{01120B97-5351-4DE7-886B-B6D9420D5CE5}" type="sibTrans" cxnId="{193B7E9C-0A41-42B1-8C97-A9E7E7FCC220}">
      <dgm:prSet/>
      <dgm:spPr/>
      <dgm:t>
        <a:bodyPr/>
        <a:lstStyle/>
        <a:p>
          <a:endParaRPr lang="en-US"/>
        </a:p>
      </dgm:t>
    </dgm:pt>
    <dgm:pt modelId="{B8C24F75-8930-44BD-A971-144935949948}" type="pres">
      <dgm:prSet presAssocID="{DBE3E67E-2CB4-4E6F-953F-BFB87C8CA346}" presName="linear" presStyleCnt="0">
        <dgm:presLayoutVars>
          <dgm:animLvl val="lvl"/>
          <dgm:resizeHandles val="exact"/>
        </dgm:presLayoutVars>
      </dgm:prSet>
      <dgm:spPr/>
      <dgm:t>
        <a:bodyPr/>
        <a:lstStyle/>
        <a:p>
          <a:endParaRPr lang="en-US"/>
        </a:p>
      </dgm:t>
    </dgm:pt>
    <dgm:pt modelId="{39652FCC-223F-4402-A798-65F4A98004FF}" type="pres">
      <dgm:prSet presAssocID="{C1E2AA84-A622-432D-AB29-F6BD57151A54}" presName="parentText" presStyleLbl="node1" presStyleIdx="0" presStyleCnt="3" custScaleY="47732">
        <dgm:presLayoutVars>
          <dgm:chMax val="0"/>
          <dgm:bulletEnabled val="1"/>
        </dgm:presLayoutVars>
      </dgm:prSet>
      <dgm:spPr/>
      <dgm:t>
        <a:bodyPr/>
        <a:lstStyle/>
        <a:p>
          <a:endParaRPr lang="en-US"/>
        </a:p>
      </dgm:t>
    </dgm:pt>
    <dgm:pt modelId="{047B4111-1819-4EC6-AF5E-4AE74B737916}" type="pres">
      <dgm:prSet presAssocID="{03070BCD-1A42-4B3C-9985-34F3556C4794}" presName="spacer" presStyleCnt="0"/>
      <dgm:spPr/>
    </dgm:pt>
    <dgm:pt modelId="{108CFE85-5191-4C02-B608-BAAB6055AF85}" type="pres">
      <dgm:prSet presAssocID="{049E123F-2CAF-49FD-A1BC-CBED48C542F7}" presName="parentText" presStyleLbl="node1" presStyleIdx="1" presStyleCnt="3" custScaleY="47744">
        <dgm:presLayoutVars>
          <dgm:chMax val="0"/>
          <dgm:bulletEnabled val="1"/>
        </dgm:presLayoutVars>
      </dgm:prSet>
      <dgm:spPr/>
      <dgm:t>
        <a:bodyPr/>
        <a:lstStyle/>
        <a:p>
          <a:endParaRPr lang="en-US"/>
        </a:p>
      </dgm:t>
    </dgm:pt>
    <dgm:pt modelId="{F1BF79FD-5559-49FA-8224-79DE3869C1CD}" type="pres">
      <dgm:prSet presAssocID="{2FEEC4FF-2D47-4080-B90C-74E981DB46B5}" presName="spacer" presStyleCnt="0"/>
      <dgm:spPr/>
    </dgm:pt>
    <dgm:pt modelId="{6D068988-5238-4DC4-B1F2-DB4163417B62}" type="pres">
      <dgm:prSet presAssocID="{6F50D0E7-399F-4867-8BA6-F9C1C89F537E}" presName="parentText" presStyleLbl="node1" presStyleIdx="2" presStyleCnt="3">
        <dgm:presLayoutVars>
          <dgm:chMax val="0"/>
          <dgm:bulletEnabled val="1"/>
        </dgm:presLayoutVars>
      </dgm:prSet>
      <dgm:spPr/>
      <dgm:t>
        <a:bodyPr/>
        <a:lstStyle/>
        <a:p>
          <a:endParaRPr lang="en-US"/>
        </a:p>
      </dgm:t>
    </dgm:pt>
  </dgm:ptLst>
  <dgm:cxnLst>
    <dgm:cxn modelId="{E7CF9BB0-2356-443B-B126-7802E6FA5692}" srcId="{DBE3E67E-2CB4-4E6F-953F-BFB87C8CA346}" destId="{049E123F-2CAF-49FD-A1BC-CBED48C542F7}" srcOrd="1" destOrd="0" parTransId="{653DF6E8-5A5E-46CA-87F2-A3685180EB4E}" sibTransId="{2FEEC4FF-2D47-4080-B90C-74E981DB46B5}"/>
    <dgm:cxn modelId="{13305A62-AD0F-4981-9A60-5E43E44B8862}" type="presOf" srcId="{049E123F-2CAF-49FD-A1BC-CBED48C542F7}" destId="{108CFE85-5191-4C02-B608-BAAB6055AF85}" srcOrd="0" destOrd="0" presId="urn:microsoft.com/office/officeart/2005/8/layout/vList2"/>
    <dgm:cxn modelId="{015A178B-040F-4993-B1E0-06E1F8BC51FA}" type="presOf" srcId="{C1E2AA84-A622-432D-AB29-F6BD57151A54}" destId="{39652FCC-223F-4402-A798-65F4A98004FF}" srcOrd="0" destOrd="0" presId="urn:microsoft.com/office/officeart/2005/8/layout/vList2"/>
    <dgm:cxn modelId="{1A0AF714-8E9D-4E7E-B7D5-3EE82E4BB883}" type="presOf" srcId="{6F50D0E7-399F-4867-8BA6-F9C1C89F537E}" destId="{6D068988-5238-4DC4-B1F2-DB4163417B62}" srcOrd="0" destOrd="0" presId="urn:microsoft.com/office/officeart/2005/8/layout/vList2"/>
    <dgm:cxn modelId="{E5B83D12-E142-41ED-AF75-F5592409CC6B}" type="presOf" srcId="{DBE3E67E-2CB4-4E6F-953F-BFB87C8CA346}" destId="{B8C24F75-8930-44BD-A971-144935949948}" srcOrd="0" destOrd="0" presId="urn:microsoft.com/office/officeart/2005/8/layout/vList2"/>
    <dgm:cxn modelId="{193B7E9C-0A41-42B1-8C97-A9E7E7FCC220}" srcId="{DBE3E67E-2CB4-4E6F-953F-BFB87C8CA346}" destId="{6F50D0E7-399F-4867-8BA6-F9C1C89F537E}" srcOrd="2" destOrd="0" parTransId="{77547952-9D09-4BF5-B914-E30B6DE09FC0}" sibTransId="{01120B97-5351-4DE7-886B-B6D9420D5CE5}"/>
    <dgm:cxn modelId="{D8B4EC17-4D6F-43A0-BFD9-343394C9C543}" srcId="{DBE3E67E-2CB4-4E6F-953F-BFB87C8CA346}" destId="{C1E2AA84-A622-432D-AB29-F6BD57151A54}" srcOrd="0" destOrd="0" parTransId="{82E732DC-FEE2-4BB6-88FE-0C3BBAB95AB2}" sibTransId="{03070BCD-1A42-4B3C-9985-34F3556C4794}"/>
    <dgm:cxn modelId="{FB398243-5241-4035-B5BD-D0CDF2EB81A0}" type="presParOf" srcId="{B8C24F75-8930-44BD-A971-144935949948}" destId="{39652FCC-223F-4402-A798-65F4A98004FF}" srcOrd="0" destOrd="0" presId="urn:microsoft.com/office/officeart/2005/8/layout/vList2"/>
    <dgm:cxn modelId="{162D2166-B14F-4115-AB88-816C01A69222}" type="presParOf" srcId="{B8C24F75-8930-44BD-A971-144935949948}" destId="{047B4111-1819-4EC6-AF5E-4AE74B737916}" srcOrd="1" destOrd="0" presId="urn:microsoft.com/office/officeart/2005/8/layout/vList2"/>
    <dgm:cxn modelId="{8161C0A4-237B-4E4A-A343-A7C622F7505D}" type="presParOf" srcId="{B8C24F75-8930-44BD-A971-144935949948}" destId="{108CFE85-5191-4C02-B608-BAAB6055AF85}" srcOrd="2" destOrd="0" presId="urn:microsoft.com/office/officeart/2005/8/layout/vList2"/>
    <dgm:cxn modelId="{79E752FD-4883-4A96-875C-E6BEA5E90C2F}" type="presParOf" srcId="{B8C24F75-8930-44BD-A971-144935949948}" destId="{F1BF79FD-5559-49FA-8224-79DE3869C1CD}" srcOrd="3" destOrd="0" presId="urn:microsoft.com/office/officeart/2005/8/layout/vList2"/>
    <dgm:cxn modelId="{69F403C0-101C-4B5E-A5E3-8BDD18AE9078}" type="presParOf" srcId="{B8C24F75-8930-44BD-A971-144935949948}" destId="{6D068988-5238-4DC4-B1F2-DB4163417B62}"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B2CEC63-3A7A-441D-AC0D-5C8BB3ADB6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0928646-6AA9-45EC-929E-3BE5C2D12E89}">
      <dgm:prSet/>
      <dgm:spPr/>
      <dgm:t>
        <a:bodyPr/>
        <a:lstStyle/>
        <a:p>
          <a:pPr algn="just" rtl="0"/>
          <a:r>
            <a:rPr lang="en-US" b="1" dirty="0" smtClean="0">
              <a:solidFill>
                <a:schemeClr val="tx1"/>
              </a:solidFill>
            </a:rPr>
            <a:t>Automatic Air Quality and Weather stations to be installed in Mumbai with the components of 10 AQMS, 30 AWS and 12 Public displays in Mumbai. </a:t>
          </a:r>
          <a:endParaRPr lang="en-US" b="1" dirty="0">
            <a:solidFill>
              <a:schemeClr val="tx1"/>
            </a:solidFill>
          </a:endParaRPr>
        </a:p>
      </dgm:t>
    </dgm:pt>
    <dgm:pt modelId="{F406485F-1D95-4C34-A0A0-A6BCCD5F1EC5}" type="parTrans" cxnId="{B9A36E0B-41BF-4052-B7CF-DA5843EF8232}">
      <dgm:prSet/>
      <dgm:spPr/>
      <dgm:t>
        <a:bodyPr/>
        <a:lstStyle/>
        <a:p>
          <a:endParaRPr lang="en-US"/>
        </a:p>
      </dgm:t>
    </dgm:pt>
    <dgm:pt modelId="{4530FBA6-EA74-4F7D-9CD6-E96A683A39D1}" type="sibTrans" cxnId="{B9A36E0B-41BF-4052-B7CF-DA5843EF8232}">
      <dgm:prSet/>
      <dgm:spPr/>
      <dgm:t>
        <a:bodyPr/>
        <a:lstStyle/>
        <a:p>
          <a:endParaRPr lang="en-US"/>
        </a:p>
      </dgm:t>
    </dgm:pt>
    <dgm:pt modelId="{FF9D5159-178E-4EF7-B763-C8C78FCB6ED8}">
      <dgm:prSet/>
      <dgm:spPr/>
      <dgm:t>
        <a:bodyPr/>
        <a:lstStyle/>
        <a:p>
          <a:pPr algn="just" rtl="0"/>
          <a:r>
            <a:rPr lang="en-US" b="1" dirty="0" smtClean="0">
              <a:solidFill>
                <a:schemeClr val="tx1"/>
              </a:solidFill>
            </a:rPr>
            <a:t>The BMC Commissioner agreed in principal for the Mumbai Metropolitan project</a:t>
          </a:r>
          <a:endParaRPr lang="en-US" b="1" dirty="0">
            <a:solidFill>
              <a:schemeClr val="tx1"/>
            </a:solidFill>
          </a:endParaRPr>
        </a:p>
      </dgm:t>
    </dgm:pt>
    <dgm:pt modelId="{31C879AA-4765-47CD-A654-31261C1DDDC8}" type="parTrans" cxnId="{B76C7C5F-4627-43A6-9F0B-6A1AAC42B8ED}">
      <dgm:prSet/>
      <dgm:spPr/>
      <dgm:t>
        <a:bodyPr/>
        <a:lstStyle/>
        <a:p>
          <a:endParaRPr lang="en-US"/>
        </a:p>
      </dgm:t>
    </dgm:pt>
    <dgm:pt modelId="{4B9878D7-B406-4121-8A53-1B095B61A787}" type="sibTrans" cxnId="{B76C7C5F-4627-43A6-9F0B-6A1AAC42B8ED}">
      <dgm:prSet/>
      <dgm:spPr/>
      <dgm:t>
        <a:bodyPr/>
        <a:lstStyle/>
        <a:p>
          <a:endParaRPr lang="en-US"/>
        </a:p>
      </dgm:t>
    </dgm:pt>
    <dgm:pt modelId="{1678E13D-1988-49C3-8850-0C1632F0A539}">
      <dgm:prSet/>
      <dgm:spPr/>
      <dgm:t>
        <a:bodyPr/>
        <a:lstStyle/>
        <a:p>
          <a:pPr algn="just" rtl="0"/>
          <a:r>
            <a:rPr lang="en-US" b="1" dirty="0" smtClean="0">
              <a:solidFill>
                <a:schemeClr val="tx1"/>
              </a:solidFill>
            </a:rPr>
            <a:t>Site selection completed jointly by RMC Mumbai, IITM </a:t>
          </a:r>
          <a:r>
            <a:rPr lang="en-US" b="1" dirty="0" err="1" smtClean="0">
              <a:solidFill>
                <a:schemeClr val="tx1"/>
              </a:solidFill>
            </a:rPr>
            <a:t>Pune</a:t>
          </a:r>
          <a:r>
            <a:rPr lang="en-US" b="1" dirty="0" smtClean="0">
              <a:solidFill>
                <a:schemeClr val="tx1"/>
              </a:solidFill>
            </a:rPr>
            <a:t> and BMC.</a:t>
          </a:r>
          <a:endParaRPr lang="en-US" b="1" dirty="0">
            <a:solidFill>
              <a:schemeClr val="tx1"/>
            </a:solidFill>
          </a:endParaRPr>
        </a:p>
      </dgm:t>
    </dgm:pt>
    <dgm:pt modelId="{E446C0B9-12AE-4C41-AB0C-AA5882967887}" type="parTrans" cxnId="{FE58501D-8AF8-41B5-B727-FB11C804C8EA}">
      <dgm:prSet/>
      <dgm:spPr/>
      <dgm:t>
        <a:bodyPr/>
        <a:lstStyle/>
        <a:p>
          <a:endParaRPr lang="en-US"/>
        </a:p>
      </dgm:t>
    </dgm:pt>
    <dgm:pt modelId="{3895AAA7-CDA5-4DF8-A0F4-35DF88C8B782}" type="sibTrans" cxnId="{FE58501D-8AF8-41B5-B727-FB11C804C8EA}">
      <dgm:prSet/>
      <dgm:spPr/>
      <dgm:t>
        <a:bodyPr/>
        <a:lstStyle/>
        <a:p>
          <a:endParaRPr lang="en-US"/>
        </a:p>
      </dgm:t>
    </dgm:pt>
    <dgm:pt modelId="{5B1D097F-E6E3-4523-A511-4147527F36EA}" type="pres">
      <dgm:prSet presAssocID="{DB2CEC63-3A7A-441D-AC0D-5C8BB3ADB6DB}" presName="linear" presStyleCnt="0">
        <dgm:presLayoutVars>
          <dgm:animLvl val="lvl"/>
          <dgm:resizeHandles val="exact"/>
        </dgm:presLayoutVars>
      </dgm:prSet>
      <dgm:spPr/>
      <dgm:t>
        <a:bodyPr/>
        <a:lstStyle/>
        <a:p>
          <a:endParaRPr lang="en-US"/>
        </a:p>
      </dgm:t>
    </dgm:pt>
    <dgm:pt modelId="{DA8A59A8-6E29-4839-A179-483FB8A582CF}" type="pres">
      <dgm:prSet presAssocID="{80928646-6AA9-45EC-929E-3BE5C2D12E89}" presName="parentText" presStyleLbl="node1" presStyleIdx="0" presStyleCnt="3" custScaleY="117067">
        <dgm:presLayoutVars>
          <dgm:chMax val="0"/>
          <dgm:bulletEnabled val="1"/>
        </dgm:presLayoutVars>
      </dgm:prSet>
      <dgm:spPr/>
      <dgm:t>
        <a:bodyPr/>
        <a:lstStyle/>
        <a:p>
          <a:endParaRPr lang="en-US"/>
        </a:p>
      </dgm:t>
    </dgm:pt>
    <dgm:pt modelId="{14945032-A3AC-4861-A13E-E2366837D86C}" type="pres">
      <dgm:prSet presAssocID="{4530FBA6-EA74-4F7D-9CD6-E96A683A39D1}" presName="spacer" presStyleCnt="0"/>
      <dgm:spPr/>
    </dgm:pt>
    <dgm:pt modelId="{8D95681D-FC38-4AF3-9CFC-BAD659511A4C}" type="pres">
      <dgm:prSet presAssocID="{FF9D5159-178E-4EF7-B763-C8C78FCB6ED8}" presName="parentText" presStyleLbl="node1" presStyleIdx="1" presStyleCnt="3" custScaleY="55412">
        <dgm:presLayoutVars>
          <dgm:chMax val="0"/>
          <dgm:bulletEnabled val="1"/>
        </dgm:presLayoutVars>
      </dgm:prSet>
      <dgm:spPr/>
      <dgm:t>
        <a:bodyPr/>
        <a:lstStyle/>
        <a:p>
          <a:endParaRPr lang="en-US"/>
        </a:p>
      </dgm:t>
    </dgm:pt>
    <dgm:pt modelId="{8B7CED92-3D84-4F99-95D6-3DABE46C00DA}" type="pres">
      <dgm:prSet presAssocID="{4B9878D7-B406-4121-8A53-1B095B61A787}" presName="spacer" presStyleCnt="0"/>
      <dgm:spPr/>
    </dgm:pt>
    <dgm:pt modelId="{8594B8BF-31C9-44B5-BA13-5BA4D0262CDF}" type="pres">
      <dgm:prSet presAssocID="{1678E13D-1988-49C3-8850-0C1632F0A539}" presName="parentText" presStyleLbl="node1" presStyleIdx="2" presStyleCnt="3" custScaleY="49155">
        <dgm:presLayoutVars>
          <dgm:chMax val="0"/>
          <dgm:bulletEnabled val="1"/>
        </dgm:presLayoutVars>
      </dgm:prSet>
      <dgm:spPr/>
      <dgm:t>
        <a:bodyPr/>
        <a:lstStyle/>
        <a:p>
          <a:endParaRPr lang="en-US"/>
        </a:p>
      </dgm:t>
    </dgm:pt>
  </dgm:ptLst>
  <dgm:cxnLst>
    <dgm:cxn modelId="{F836A210-5B2C-4D9C-8DDB-879DD8496F2B}" type="presOf" srcId="{1678E13D-1988-49C3-8850-0C1632F0A539}" destId="{8594B8BF-31C9-44B5-BA13-5BA4D0262CDF}" srcOrd="0" destOrd="0" presId="urn:microsoft.com/office/officeart/2005/8/layout/vList2"/>
    <dgm:cxn modelId="{FE58501D-8AF8-41B5-B727-FB11C804C8EA}" srcId="{DB2CEC63-3A7A-441D-AC0D-5C8BB3ADB6DB}" destId="{1678E13D-1988-49C3-8850-0C1632F0A539}" srcOrd="2" destOrd="0" parTransId="{E446C0B9-12AE-4C41-AB0C-AA5882967887}" sibTransId="{3895AAA7-CDA5-4DF8-A0F4-35DF88C8B782}"/>
    <dgm:cxn modelId="{B76C7C5F-4627-43A6-9F0B-6A1AAC42B8ED}" srcId="{DB2CEC63-3A7A-441D-AC0D-5C8BB3ADB6DB}" destId="{FF9D5159-178E-4EF7-B763-C8C78FCB6ED8}" srcOrd="1" destOrd="0" parTransId="{31C879AA-4765-47CD-A654-31261C1DDDC8}" sibTransId="{4B9878D7-B406-4121-8A53-1B095B61A787}"/>
    <dgm:cxn modelId="{079AD6CF-9902-4003-9955-407FB2C9B59C}" type="presOf" srcId="{80928646-6AA9-45EC-929E-3BE5C2D12E89}" destId="{DA8A59A8-6E29-4839-A179-483FB8A582CF}" srcOrd="0" destOrd="0" presId="urn:microsoft.com/office/officeart/2005/8/layout/vList2"/>
    <dgm:cxn modelId="{025B7858-4307-4010-91E5-8D29389FF972}" type="presOf" srcId="{FF9D5159-178E-4EF7-B763-C8C78FCB6ED8}" destId="{8D95681D-FC38-4AF3-9CFC-BAD659511A4C}" srcOrd="0" destOrd="0" presId="urn:microsoft.com/office/officeart/2005/8/layout/vList2"/>
    <dgm:cxn modelId="{B9A36E0B-41BF-4052-B7CF-DA5843EF8232}" srcId="{DB2CEC63-3A7A-441D-AC0D-5C8BB3ADB6DB}" destId="{80928646-6AA9-45EC-929E-3BE5C2D12E89}" srcOrd="0" destOrd="0" parTransId="{F406485F-1D95-4C34-A0A0-A6BCCD5F1EC5}" sibTransId="{4530FBA6-EA74-4F7D-9CD6-E96A683A39D1}"/>
    <dgm:cxn modelId="{EC939235-E83D-4611-8F1A-235DF5B909E3}" type="presOf" srcId="{DB2CEC63-3A7A-441D-AC0D-5C8BB3ADB6DB}" destId="{5B1D097F-E6E3-4523-A511-4147527F36EA}" srcOrd="0" destOrd="0" presId="urn:microsoft.com/office/officeart/2005/8/layout/vList2"/>
    <dgm:cxn modelId="{2E1CED88-41FE-4802-BC20-1676CBF5F683}" type="presParOf" srcId="{5B1D097F-E6E3-4523-A511-4147527F36EA}" destId="{DA8A59A8-6E29-4839-A179-483FB8A582CF}" srcOrd="0" destOrd="0" presId="urn:microsoft.com/office/officeart/2005/8/layout/vList2"/>
    <dgm:cxn modelId="{3467DC77-7398-4F96-978A-7CB6CE5A5817}" type="presParOf" srcId="{5B1D097F-E6E3-4523-A511-4147527F36EA}" destId="{14945032-A3AC-4861-A13E-E2366837D86C}" srcOrd="1" destOrd="0" presId="urn:microsoft.com/office/officeart/2005/8/layout/vList2"/>
    <dgm:cxn modelId="{1C8A2C9F-C159-46B8-9CCC-58F0B6A4513C}" type="presParOf" srcId="{5B1D097F-E6E3-4523-A511-4147527F36EA}" destId="{8D95681D-FC38-4AF3-9CFC-BAD659511A4C}" srcOrd="2" destOrd="0" presId="urn:microsoft.com/office/officeart/2005/8/layout/vList2"/>
    <dgm:cxn modelId="{76BB7648-E9AC-4DC5-805C-766B582DAD6A}" type="presParOf" srcId="{5B1D097F-E6E3-4523-A511-4147527F36EA}" destId="{8B7CED92-3D84-4F99-95D6-3DABE46C00DA}" srcOrd="3" destOrd="0" presId="urn:microsoft.com/office/officeart/2005/8/layout/vList2"/>
    <dgm:cxn modelId="{4A8949AB-1DE5-4C71-B340-C842A24C488F}" type="presParOf" srcId="{5B1D097F-E6E3-4523-A511-4147527F36EA}" destId="{8594B8BF-31C9-44B5-BA13-5BA4D0262CDF}"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51139E9-1FC2-49F4-9645-F7FBDA1EB4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94EC2AE-9E95-49DE-82D4-F280C031DA9E}">
      <dgm:prSet custT="1"/>
      <dgm:spPr/>
      <dgm:t>
        <a:bodyPr/>
        <a:lstStyle/>
        <a:p>
          <a:pPr algn="ctr" rtl="0"/>
          <a:r>
            <a:rPr lang="en-US" sz="1800" b="1" dirty="0" smtClean="0">
              <a:solidFill>
                <a:schemeClr val="tx1"/>
              </a:solidFill>
            </a:rPr>
            <a:t>Megacity Forecasting project: SAFAR – Mumbai: </a:t>
          </a:r>
          <a:r>
            <a:rPr lang="en-US" sz="1800" b="1" i="0" baseline="0" dirty="0" smtClean="0">
              <a:solidFill>
                <a:schemeClr val="tx1"/>
              </a:solidFill>
            </a:rPr>
            <a:t>Sites for AQMS and AWS </a:t>
          </a:r>
          <a:endParaRPr lang="en-IN" sz="1800" b="1" i="0" baseline="0" dirty="0">
            <a:solidFill>
              <a:schemeClr val="tx1"/>
            </a:solidFill>
          </a:endParaRPr>
        </a:p>
      </dgm:t>
    </dgm:pt>
    <dgm:pt modelId="{883387C4-A052-4C77-BB8E-399F6741531C}" type="parTrans" cxnId="{971228F4-A75B-4DF4-8DC0-73EDEEEEC887}">
      <dgm:prSet/>
      <dgm:spPr/>
      <dgm:t>
        <a:bodyPr/>
        <a:lstStyle/>
        <a:p>
          <a:endParaRPr lang="en-US"/>
        </a:p>
      </dgm:t>
    </dgm:pt>
    <dgm:pt modelId="{6C471033-0DA1-4EDD-B98A-86685A57C325}" type="sibTrans" cxnId="{971228F4-A75B-4DF4-8DC0-73EDEEEEC887}">
      <dgm:prSet/>
      <dgm:spPr/>
      <dgm:t>
        <a:bodyPr/>
        <a:lstStyle/>
        <a:p>
          <a:endParaRPr lang="en-US"/>
        </a:p>
      </dgm:t>
    </dgm:pt>
    <dgm:pt modelId="{FD713958-5A26-449C-8152-E0994FACB629}" type="pres">
      <dgm:prSet presAssocID="{051139E9-1FC2-49F4-9645-F7FBDA1EB445}" presName="linear" presStyleCnt="0">
        <dgm:presLayoutVars>
          <dgm:animLvl val="lvl"/>
          <dgm:resizeHandles val="exact"/>
        </dgm:presLayoutVars>
      </dgm:prSet>
      <dgm:spPr/>
      <dgm:t>
        <a:bodyPr/>
        <a:lstStyle/>
        <a:p>
          <a:endParaRPr lang="en-US"/>
        </a:p>
      </dgm:t>
    </dgm:pt>
    <dgm:pt modelId="{BD714A7C-F222-43CC-BB38-FCD67BF140FA}" type="pres">
      <dgm:prSet presAssocID="{594EC2AE-9E95-49DE-82D4-F280C031DA9E}" presName="parentText" presStyleLbl="node1" presStyleIdx="0" presStyleCnt="1">
        <dgm:presLayoutVars>
          <dgm:chMax val="0"/>
          <dgm:bulletEnabled val="1"/>
        </dgm:presLayoutVars>
      </dgm:prSet>
      <dgm:spPr/>
      <dgm:t>
        <a:bodyPr/>
        <a:lstStyle/>
        <a:p>
          <a:endParaRPr lang="en-US"/>
        </a:p>
      </dgm:t>
    </dgm:pt>
  </dgm:ptLst>
  <dgm:cxnLst>
    <dgm:cxn modelId="{6352A445-6D22-4553-B6E2-8E321E9CBA2D}" type="presOf" srcId="{594EC2AE-9E95-49DE-82D4-F280C031DA9E}" destId="{BD714A7C-F222-43CC-BB38-FCD67BF140FA}" srcOrd="0" destOrd="0" presId="urn:microsoft.com/office/officeart/2005/8/layout/vList2"/>
    <dgm:cxn modelId="{971228F4-A75B-4DF4-8DC0-73EDEEEEC887}" srcId="{051139E9-1FC2-49F4-9645-F7FBDA1EB445}" destId="{594EC2AE-9E95-49DE-82D4-F280C031DA9E}" srcOrd="0" destOrd="0" parTransId="{883387C4-A052-4C77-BB8E-399F6741531C}" sibTransId="{6C471033-0DA1-4EDD-B98A-86685A57C325}"/>
    <dgm:cxn modelId="{3481DC68-EBAA-46F1-A43B-4772E4ED94A4}" type="presOf" srcId="{051139E9-1FC2-49F4-9645-F7FBDA1EB445}" destId="{FD713958-5A26-449C-8152-E0994FACB629}" srcOrd="0" destOrd="0" presId="urn:microsoft.com/office/officeart/2005/8/layout/vList2"/>
    <dgm:cxn modelId="{C94C7AF9-7B9A-4A1E-A36E-57054DB5E6B9}" type="presParOf" srcId="{FD713958-5A26-449C-8152-E0994FACB629}" destId="{BD714A7C-F222-43CC-BB38-FCD67BF140FA}" srcOrd="0"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00C3DD5-CCD0-494F-B2A8-D899AFB879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609DAA-A540-495E-9DDF-BDC9A4CC3C17}">
      <dgm:prSet custT="1"/>
      <dgm:spPr/>
      <dgm:t>
        <a:bodyPr/>
        <a:lstStyle/>
        <a:p>
          <a:pPr algn="just" rtl="0"/>
          <a:r>
            <a:rPr lang="en-US" sz="1800" dirty="0" smtClean="0">
              <a:solidFill>
                <a:schemeClr val="tx1"/>
              </a:solidFill>
            </a:rPr>
            <a:t>Hydro-meteorological Information system to be developed using the data as follows:</a:t>
          </a:r>
          <a:endParaRPr lang="en-US" sz="1800" dirty="0">
            <a:solidFill>
              <a:schemeClr val="tx1"/>
            </a:solidFill>
          </a:endParaRPr>
        </a:p>
      </dgm:t>
    </dgm:pt>
    <dgm:pt modelId="{8F706F78-CF85-4162-A460-A43B01388340}" type="parTrans" cxnId="{34FD9BC0-37DC-4234-BB07-D96534F97FE6}">
      <dgm:prSet/>
      <dgm:spPr/>
      <dgm:t>
        <a:bodyPr/>
        <a:lstStyle/>
        <a:p>
          <a:endParaRPr lang="en-US"/>
        </a:p>
      </dgm:t>
    </dgm:pt>
    <dgm:pt modelId="{526407F1-EC2C-44EB-92BC-FDE0129AF1D2}" type="sibTrans" cxnId="{34FD9BC0-37DC-4234-BB07-D96534F97FE6}">
      <dgm:prSet/>
      <dgm:spPr/>
      <dgm:t>
        <a:bodyPr/>
        <a:lstStyle/>
        <a:p>
          <a:endParaRPr lang="en-US"/>
        </a:p>
      </dgm:t>
    </dgm:pt>
    <dgm:pt modelId="{4B49AFF2-A17A-4759-96BB-2BAEB6A0E2E6}">
      <dgm:prSet custT="1"/>
      <dgm:spPr/>
      <dgm:t>
        <a:bodyPr/>
        <a:lstStyle/>
        <a:p>
          <a:pPr algn="just" rtl="0"/>
          <a:r>
            <a:rPr lang="en-US" sz="1800" dirty="0" smtClean="0">
              <a:solidFill>
                <a:schemeClr val="tx1"/>
              </a:solidFill>
            </a:rPr>
            <a:t>Procurement of application software/hardware for hydro-meteorological information system and hydrological models.</a:t>
          </a:r>
          <a:endParaRPr lang="en-US" sz="1800" dirty="0">
            <a:solidFill>
              <a:schemeClr val="tx1"/>
            </a:solidFill>
          </a:endParaRPr>
        </a:p>
      </dgm:t>
    </dgm:pt>
    <dgm:pt modelId="{9F663165-8030-4E6C-BCC2-87A833B4A0A0}" type="parTrans" cxnId="{123B68FD-F47B-4ABB-B7DB-1BD7444AB0D5}">
      <dgm:prSet/>
      <dgm:spPr/>
      <dgm:t>
        <a:bodyPr/>
        <a:lstStyle/>
        <a:p>
          <a:endParaRPr lang="en-US"/>
        </a:p>
      </dgm:t>
    </dgm:pt>
    <dgm:pt modelId="{519FF259-EEC4-4983-B0EF-CBDADC138917}" type="sibTrans" cxnId="{123B68FD-F47B-4ABB-B7DB-1BD7444AB0D5}">
      <dgm:prSet/>
      <dgm:spPr/>
      <dgm:t>
        <a:bodyPr/>
        <a:lstStyle/>
        <a:p>
          <a:endParaRPr lang="en-US"/>
        </a:p>
      </dgm:t>
    </dgm:pt>
    <dgm:pt modelId="{F5EAE53F-8D12-49F9-BB56-BA139568C47A}">
      <dgm:prSet custT="1"/>
      <dgm:spPr/>
      <dgm:t>
        <a:bodyPr/>
        <a:lstStyle/>
        <a:p>
          <a:pPr algn="just" rtl="0"/>
          <a:r>
            <a:rPr lang="en-US" sz="1800" dirty="0" smtClean="0">
              <a:solidFill>
                <a:schemeClr val="tx1"/>
              </a:solidFill>
            </a:rPr>
            <a:t>Meteorological data processing as per model requirement.</a:t>
          </a:r>
          <a:endParaRPr lang="en-US" sz="1800" dirty="0">
            <a:solidFill>
              <a:schemeClr val="tx1"/>
            </a:solidFill>
          </a:endParaRPr>
        </a:p>
      </dgm:t>
    </dgm:pt>
    <dgm:pt modelId="{D9619EFA-28C8-42B5-98B4-7975D86AB8F5}" type="parTrans" cxnId="{662AD385-5DE1-4FEC-B93D-E472B0AA3F91}">
      <dgm:prSet/>
      <dgm:spPr/>
      <dgm:t>
        <a:bodyPr/>
        <a:lstStyle/>
        <a:p>
          <a:endParaRPr lang="en-US"/>
        </a:p>
      </dgm:t>
    </dgm:pt>
    <dgm:pt modelId="{A9075D74-E374-4C9F-9F2A-87297404E8DD}" type="sibTrans" cxnId="{662AD385-5DE1-4FEC-B93D-E472B0AA3F91}">
      <dgm:prSet/>
      <dgm:spPr/>
      <dgm:t>
        <a:bodyPr/>
        <a:lstStyle/>
        <a:p>
          <a:endParaRPr lang="en-US"/>
        </a:p>
      </dgm:t>
    </dgm:pt>
    <dgm:pt modelId="{917DBC70-A7B5-4E87-AF6F-C6D15270D9E3}">
      <dgm:prSet custT="1"/>
      <dgm:spPr/>
      <dgm:t>
        <a:bodyPr/>
        <a:lstStyle/>
        <a:p>
          <a:pPr algn="just" rtl="0"/>
          <a:r>
            <a:rPr lang="en-US" sz="1800" dirty="0" smtClean="0">
              <a:solidFill>
                <a:schemeClr val="tx1"/>
              </a:solidFill>
            </a:rPr>
            <a:t>Observational data from CWC, BBMB, CGWB, </a:t>
          </a:r>
          <a:r>
            <a:rPr lang="en-US" sz="1800" dirty="0" err="1" smtClean="0">
              <a:solidFill>
                <a:schemeClr val="tx1"/>
              </a:solidFill>
            </a:rPr>
            <a:t>Wadia</a:t>
          </a:r>
          <a:r>
            <a:rPr lang="en-US" sz="1800" dirty="0" smtClean="0">
              <a:solidFill>
                <a:schemeClr val="tx1"/>
              </a:solidFill>
            </a:rPr>
            <a:t> Institute of Himalayan Geology will be arranged and used in the hydro-meteorological </a:t>
          </a:r>
          <a:r>
            <a:rPr lang="en-US" sz="1800" dirty="0" err="1" smtClean="0">
              <a:solidFill>
                <a:schemeClr val="tx1"/>
              </a:solidFill>
            </a:rPr>
            <a:t>modelling</a:t>
          </a:r>
          <a:r>
            <a:rPr lang="en-US" sz="1800" dirty="0" smtClean="0">
              <a:solidFill>
                <a:schemeClr val="tx1"/>
              </a:solidFill>
            </a:rPr>
            <a:t>.</a:t>
          </a:r>
          <a:endParaRPr lang="en-US" sz="1800" dirty="0">
            <a:solidFill>
              <a:schemeClr val="tx1"/>
            </a:solidFill>
          </a:endParaRPr>
        </a:p>
      </dgm:t>
    </dgm:pt>
    <dgm:pt modelId="{5CC0AB40-6365-414E-BC11-8E91B1404C72}" type="parTrans" cxnId="{CD70842F-F70A-430A-BA54-898414E411F8}">
      <dgm:prSet/>
      <dgm:spPr/>
      <dgm:t>
        <a:bodyPr/>
        <a:lstStyle/>
        <a:p>
          <a:endParaRPr lang="en-US"/>
        </a:p>
      </dgm:t>
    </dgm:pt>
    <dgm:pt modelId="{E0421A62-88E0-4E2A-98F2-A73DEB5C5579}" type="sibTrans" cxnId="{CD70842F-F70A-430A-BA54-898414E411F8}">
      <dgm:prSet/>
      <dgm:spPr/>
      <dgm:t>
        <a:bodyPr/>
        <a:lstStyle/>
        <a:p>
          <a:endParaRPr lang="en-US"/>
        </a:p>
      </dgm:t>
    </dgm:pt>
    <dgm:pt modelId="{2E94D25B-CCA2-4347-8D36-65836F462604}" type="pres">
      <dgm:prSet presAssocID="{B00C3DD5-CCD0-494F-B2A8-D899AFB879F2}" presName="linear" presStyleCnt="0">
        <dgm:presLayoutVars>
          <dgm:animLvl val="lvl"/>
          <dgm:resizeHandles val="exact"/>
        </dgm:presLayoutVars>
      </dgm:prSet>
      <dgm:spPr/>
      <dgm:t>
        <a:bodyPr/>
        <a:lstStyle/>
        <a:p>
          <a:endParaRPr lang="en-US"/>
        </a:p>
      </dgm:t>
    </dgm:pt>
    <dgm:pt modelId="{6830B9E7-5B07-4753-8C42-4C6914F8EF85}" type="pres">
      <dgm:prSet presAssocID="{DC609DAA-A540-495E-9DDF-BDC9A4CC3C17}" presName="parentText" presStyleLbl="node1" presStyleIdx="0" presStyleCnt="4" custScaleY="52697">
        <dgm:presLayoutVars>
          <dgm:chMax val="0"/>
          <dgm:bulletEnabled val="1"/>
        </dgm:presLayoutVars>
      </dgm:prSet>
      <dgm:spPr/>
      <dgm:t>
        <a:bodyPr/>
        <a:lstStyle/>
        <a:p>
          <a:endParaRPr lang="en-US"/>
        </a:p>
      </dgm:t>
    </dgm:pt>
    <dgm:pt modelId="{4E28CB96-2669-4460-97FB-178E9D2A1D48}" type="pres">
      <dgm:prSet presAssocID="{526407F1-EC2C-44EB-92BC-FDE0129AF1D2}" presName="spacer" presStyleCnt="0"/>
      <dgm:spPr/>
    </dgm:pt>
    <dgm:pt modelId="{087779E4-676C-4F2A-ABA7-80F79F144CD9}" type="pres">
      <dgm:prSet presAssocID="{4B49AFF2-A17A-4759-96BB-2BAEB6A0E2E6}" presName="parentText" presStyleLbl="node1" presStyleIdx="1" presStyleCnt="4" custScaleY="81479">
        <dgm:presLayoutVars>
          <dgm:chMax val="0"/>
          <dgm:bulletEnabled val="1"/>
        </dgm:presLayoutVars>
      </dgm:prSet>
      <dgm:spPr/>
      <dgm:t>
        <a:bodyPr/>
        <a:lstStyle/>
        <a:p>
          <a:endParaRPr lang="en-US"/>
        </a:p>
      </dgm:t>
    </dgm:pt>
    <dgm:pt modelId="{5878CBA8-70F6-4D43-B802-BFF3B8637771}" type="pres">
      <dgm:prSet presAssocID="{519FF259-EEC4-4983-B0EF-CBDADC138917}" presName="spacer" presStyleCnt="0"/>
      <dgm:spPr/>
    </dgm:pt>
    <dgm:pt modelId="{7026C3B1-FA92-47BC-813B-BEA07C285694}" type="pres">
      <dgm:prSet presAssocID="{F5EAE53F-8D12-49F9-BB56-BA139568C47A}" presName="parentText" presStyleLbl="node1" presStyleIdx="2" presStyleCnt="4" custScaleY="54122">
        <dgm:presLayoutVars>
          <dgm:chMax val="0"/>
          <dgm:bulletEnabled val="1"/>
        </dgm:presLayoutVars>
      </dgm:prSet>
      <dgm:spPr/>
      <dgm:t>
        <a:bodyPr/>
        <a:lstStyle/>
        <a:p>
          <a:endParaRPr lang="en-US"/>
        </a:p>
      </dgm:t>
    </dgm:pt>
    <dgm:pt modelId="{6E4657C2-1633-4F89-B2E6-32CA7054B1D0}" type="pres">
      <dgm:prSet presAssocID="{A9075D74-E374-4C9F-9F2A-87297404E8DD}" presName="spacer" presStyleCnt="0"/>
      <dgm:spPr/>
    </dgm:pt>
    <dgm:pt modelId="{411E39C9-7A30-4103-9D75-106859CC131E}" type="pres">
      <dgm:prSet presAssocID="{917DBC70-A7B5-4E87-AF6F-C6D15270D9E3}" presName="parentText" presStyleLbl="node1" presStyleIdx="3" presStyleCnt="4">
        <dgm:presLayoutVars>
          <dgm:chMax val="0"/>
          <dgm:bulletEnabled val="1"/>
        </dgm:presLayoutVars>
      </dgm:prSet>
      <dgm:spPr/>
      <dgm:t>
        <a:bodyPr/>
        <a:lstStyle/>
        <a:p>
          <a:endParaRPr lang="en-US"/>
        </a:p>
      </dgm:t>
    </dgm:pt>
  </dgm:ptLst>
  <dgm:cxnLst>
    <dgm:cxn modelId="{D7A793A3-46E6-4C80-964D-ECB563731F30}" type="presOf" srcId="{B00C3DD5-CCD0-494F-B2A8-D899AFB879F2}" destId="{2E94D25B-CCA2-4347-8D36-65836F462604}" srcOrd="0" destOrd="0" presId="urn:microsoft.com/office/officeart/2005/8/layout/vList2"/>
    <dgm:cxn modelId="{8AEBCE1D-CE78-4D0E-B00F-B64B712F6204}" type="presOf" srcId="{F5EAE53F-8D12-49F9-BB56-BA139568C47A}" destId="{7026C3B1-FA92-47BC-813B-BEA07C285694}" srcOrd="0" destOrd="0" presId="urn:microsoft.com/office/officeart/2005/8/layout/vList2"/>
    <dgm:cxn modelId="{662AD385-5DE1-4FEC-B93D-E472B0AA3F91}" srcId="{B00C3DD5-CCD0-494F-B2A8-D899AFB879F2}" destId="{F5EAE53F-8D12-49F9-BB56-BA139568C47A}" srcOrd="2" destOrd="0" parTransId="{D9619EFA-28C8-42B5-98B4-7975D86AB8F5}" sibTransId="{A9075D74-E374-4C9F-9F2A-87297404E8DD}"/>
    <dgm:cxn modelId="{19B41ECB-39A6-410E-BBAF-3943E05AD07A}" type="presOf" srcId="{DC609DAA-A540-495E-9DDF-BDC9A4CC3C17}" destId="{6830B9E7-5B07-4753-8C42-4C6914F8EF85}" srcOrd="0" destOrd="0" presId="urn:microsoft.com/office/officeart/2005/8/layout/vList2"/>
    <dgm:cxn modelId="{34FD9BC0-37DC-4234-BB07-D96534F97FE6}" srcId="{B00C3DD5-CCD0-494F-B2A8-D899AFB879F2}" destId="{DC609DAA-A540-495E-9DDF-BDC9A4CC3C17}" srcOrd="0" destOrd="0" parTransId="{8F706F78-CF85-4162-A460-A43B01388340}" sibTransId="{526407F1-EC2C-44EB-92BC-FDE0129AF1D2}"/>
    <dgm:cxn modelId="{0A3391BA-36BB-4F7C-B149-3B45AF061FE2}" type="presOf" srcId="{917DBC70-A7B5-4E87-AF6F-C6D15270D9E3}" destId="{411E39C9-7A30-4103-9D75-106859CC131E}" srcOrd="0" destOrd="0" presId="urn:microsoft.com/office/officeart/2005/8/layout/vList2"/>
    <dgm:cxn modelId="{CD70842F-F70A-430A-BA54-898414E411F8}" srcId="{B00C3DD5-CCD0-494F-B2A8-D899AFB879F2}" destId="{917DBC70-A7B5-4E87-AF6F-C6D15270D9E3}" srcOrd="3" destOrd="0" parTransId="{5CC0AB40-6365-414E-BC11-8E91B1404C72}" sibTransId="{E0421A62-88E0-4E2A-98F2-A73DEB5C5579}"/>
    <dgm:cxn modelId="{123B68FD-F47B-4ABB-B7DB-1BD7444AB0D5}" srcId="{B00C3DD5-CCD0-494F-B2A8-D899AFB879F2}" destId="{4B49AFF2-A17A-4759-96BB-2BAEB6A0E2E6}" srcOrd="1" destOrd="0" parTransId="{9F663165-8030-4E6C-BCC2-87A833B4A0A0}" sibTransId="{519FF259-EEC4-4983-B0EF-CBDADC138917}"/>
    <dgm:cxn modelId="{36A893AC-1BF8-4566-88B2-441DCB308579}" type="presOf" srcId="{4B49AFF2-A17A-4759-96BB-2BAEB6A0E2E6}" destId="{087779E4-676C-4F2A-ABA7-80F79F144CD9}" srcOrd="0" destOrd="0" presId="urn:microsoft.com/office/officeart/2005/8/layout/vList2"/>
    <dgm:cxn modelId="{36C7739D-DD7F-4357-A122-7DFC53896161}" type="presParOf" srcId="{2E94D25B-CCA2-4347-8D36-65836F462604}" destId="{6830B9E7-5B07-4753-8C42-4C6914F8EF85}" srcOrd="0" destOrd="0" presId="urn:microsoft.com/office/officeart/2005/8/layout/vList2"/>
    <dgm:cxn modelId="{ED7DC83A-DC10-46BA-8EC1-C37BA5FF6FA4}" type="presParOf" srcId="{2E94D25B-CCA2-4347-8D36-65836F462604}" destId="{4E28CB96-2669-4460-97FB-178E9D2A1D48}" srcOrd="1" destOrd="0" presId="urn:microsoft.com/office/officeart/2005/8/layout/vList2"/>
    <dgm:cxn modelId="{B86C321D-354B-4041-BE15-3EE3D62AEB00}" type="presParOf" srcId="{2E94D25B-CCA2-4347-8D36-65836F462604}" destId="{087779E4-676C-4F2A-ABA7-80F79F144CD9}" srcOrd="2" destOrd="0" presId="urn:microsoft.com/office/officeart/2005/8/layout/vList2"/>
    <dgm:cxn modelId="{009ABEA2-BC56-4146-B93B-DB945986B9D6}" type="presParOf" srcId="{2E94D25B-CCA2-4347-8D36-65836F462604}" destId="{5878CBA8-70F6-4D43-B802-BFF3B8637771}" srcOrd="3" destOrd="0" presId="urn:microsoft.com/office/officeart/2005/8/layout/vList2"/>
    <dgm:cxn modelId="{F7D2B9AA-FAAD-4BDF-85EE-B8481A1E7039}" type="presParOf" srcId="{2E94D25B-CCA2-4347-8D36-65836F462604}" destId="{7026C3B1-FA92-47BC-813B-BEA07C285694}" srcOrd="4" destOrd="0" presId="urn:microsoft.com/office/officeart/2005/8/layout/vList2"/>
    <dgm:cxn modelId="{6DC494EB-44F4-4AB0-9F75-C3BC3F601C12}" type="presParOf" srcId="{2E94D25B-CCA2-4347-8D36-65836F462604}" destId="{6E4657C2-1633-4F89-B2E6-32CA7054B1D0}" srcOrd="5" destOrd="0" presId="urn:microsoft.com/office/officeart/2005/8/layout/vList2"/>
    <dgm:cxn modelId="{26BECAA2-8BEA-4429-95A0-576A2AB24A95}" type="presParOf" srcId="{2E94D25B-CCA2-4347-8D36-65836F462604}" destId="{411E39C9-7A30-4103-9D75-106859CC131E}"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A5D9EB8-8F2C-4AE7-8C34-51543A8D6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6F02E93-B174-419A-A393-E823A1A6040C}">
      <dgm:prSet custT="1"/>
      <dgm:spPr/>
      <dgm:t>
        <a:bodyPr/>
        <a:lstStyle/>
        <a:p>
          <a:pPr algn="just" rtl="0"/>
          <a:r>
            <a:rPr lang="en-GB" sz="2000" dirty="0" smtClean="0">
              <a:solidFill>
                <a:schemeClr val="tx1"/>
              </a:solidFill>
            </a:rPr>
            <a:t>Inauguration of DWRs at Goa, </a:t>
          </a:r>
          <a:r>
            <a:rPr lang="en-GB" sz="2000" dirty="0" err="1" smtClean="0">
              <a:solidFill>
                <a:schemeClr val="tx1"/>
              </a:solidFill>
            </a:rPr>
            <a:t>Paradip</a:t>
          </a:r>
          <a:r>
            <a:rPr lang="en-GB" sz="2000" dirty="0" smtClean="0">
              <a:solidFill>
                <a:schemeClr val="tx1"/>
              </a:solidFill>
            </a:rPr>
            <a:t>, </a:t>
          </a:r>
          <a:r>
            <a:rPr lang="en-GB" sz="2000" dirty="0" err="1" smtClean="0">
              <a:solidFill>
                <a:schemeClr val="tx1"/>
              </a:solidFill>
            </a:rPr>
            <a:t>Karaikal</a:t>
          </a:r>
          <a:r>
            <a:rPr lang="en-GB" sz="2000" dirty="0" smtClean="0">
              <a:solidFill>
                <a:schemeClr val="tx1"/>
              </a:solidFill>
            </a:rPr>
            <a:t> , Mumbai &amp; </a:t>
          </a:r>
          <a:r>
            <a:rPr lang="en-GB" sz="2000" dirty="0" err="1" smtClean="0">
              <a:solidFill>
                <a:schemeClr val="tx1"/>
              </a:solidFill>
            </a:rPr>
            <a:t>Bhuj</a:t>
          </a:r>
          <a:endParaRPr lang="en-US" sz="2000" dirty="0" smtClean="0">
            <a:solidFill>
              <a:schemeClr val="tx1"/>
            </a:solidFill>
          </a:endParaRPr>
        </a:p>
      </dgm:t>
    </dgm:pt>
    <dgm:pt modelId="{52B4709D-7E5D-4992-BA24-8B1A0A6C3CF0}" type="parTrans" cxnId="{C6FE9967-E0A2-4876-A049-42325B77BF58}">
      <dgm:prSet/>
      <dgm:spPr/>
      <dgm:t>
        <a:bodyPr/>
        <a:lstStyle/>
        <a:p>
          <a:endParaRPr lang="en-IN"/>
        </a:p>
      </dgm:t>
    </dgm:pt>
    <dgm:pt modelId="{5803C626-DD2E-4DF7-9877-C7E1FBB09BB3}" type="sibTrans" cxnId="{C6FE9967-E0A2-4876-A049-42325B77BF58}">
      <dgm:prSet/>
      <dgm:spPr/>
      <dgm:t>
        <a:bodyPr/>
        <a:lstStyle/>
        <a:p>
          <a:endParaRPr lang="en-IN"/>
        </a:p>
      </dgm:t>
    </dgm:pt>
    <dgm:pt modelId="{7FE0D37E-CE31-4662-91FC-701FCC9C3F43}">
      <dgm:prSet custT="1"/>
      <dgm:spPr/>
      <dgm:t>
        <a:bodyPr/>
        <a:lstStyle/>
        <a:p>
          <a:pPr algn="just" rtl="0"/>
          <a:r>
            <a:rPr lang="en-IN" sz="1800" dirty="0" smtClean="0">
              <a:solidFill>
                <a:schemeClr val="tx1"/>
              </a:solidFill>
            </a:rPr>
            <a:t>Commissioning of GPS based ozone </a:t>
          </a:r>
          <a:r>
            <a:rPr lang="en-IN" sz="1800" dirty="0" err="1" smtClean="0">
              <a:solidFill>
                <a:schemeClr val="tx1"/>
              </a:solidFill>
            </a:rPr>
            <a:t>sonde</a:t>
          </a:r>
          <a:r>
            <a:rPr lang="en-IN" sz="1800" dirty="0" smtClean="0">
              <a:solidFill>
                <a:schemeClr val="tx1"/>
              </a:solidFill>
            </a:rPr>
            <a:t> systems at 5 locations &amp; Antarctica to improve ozone monitoring.</a:t>
          </a:r>
          <a:endParaRPr lang="en-IN" sz="1800" dirty="0">
            <a:solidFill>
              <a:schemeClr val="tx1"/>
            </a:solidFill>
          </a:endParaRPr>
        </a:p>
      </dgm:t>
    </dgm:pt>
    <dgm:pt modelId="{443820F3-27D3-4965-B13A-10F24459DAC0}" type="parTrans" cxnId="{223DF238-9B48-44BD-90FB-DC45E40CEF76}">
      <dgm:prSet/>
      <dgm:spPr/>
      <dgm:t>
        <a:bodyPr/>
        <a:lstStyle/>
        <a:p>
          <a:endParaRPr lang="en-US"/>
        </a:p>
      </dgm:t>
    </dgm:pt>
    <dgm:pt modelId="{F77154F6-911E-446E-9347-5A3C53482220}" type="sibTrans" cxnId="{223DF238-9B48-44BD-90FB-DC45E40CEF76}">
      <dgm:prSet/>
      <dgm:spPr/>
      <dgm:t>
        <a:bodyPr/>
        <a:lstStyle/>
        <a:p>
          <a:endParaRPr lang="en-US"/>
        </a:p>
      </dgm:t>
    </dgm:pt>
    <dgm:pt modelId="{4A340DCE-D786-473E-800B-EAC7A9D500A2}">
      <dgm:prSet custT="1"/>
      <dgm:spPr/>
      <dgm:t>
        <a:bodyPr/>
        <a:lstStyle/>
        <a:p>
          <a:pPr algn="just" rtl="0"/>
          <a:r>
            <a:rPr lang="en-IN" sz="1800" dirty="0" smtClean="0">
              <a:solidFill>
                <a:schemeClr val="tx1"/>
              </a:solidFill>
            </a:rPr>
            <a:t>Commissioning of 25 GPS stations for measurement of Integrated </a:t>
          </a:r>
          <a:r>
            <a:rPr lang="en-IN" sz="1800" dirty="0" err="1" smtClean="0">
              <a:solidFill>
                <a:schemeClr val="tx1"/>
              </a:solidFill>
            </a:rPr>
            <a:t>Precipitable</a:t>
          </a:r>
          <a:r>
            <a:rPr lang="en-IN" sz="1800" dirty="0" smtClean="0">
              <a:solidFill>
                <a:schemeClr val="tx1"/>
              </a:solidFill>
            </a:rPr>
            <a:t> Water Vapour (IPWV). </a:t>
          </a:r>
          <a:endParaRPr lang="en-IN" sz="1800" dirty="0">
            <a:solidFill>
              <a:schemeClr val="tx1"/>
            </a:solidFill>
          </a:endParaRPr>
        </a:p>
      </dgm:t>
    </dgm:pt>
    <dgm:pt modelId="{9C78EEE8-E4E0-4273-A8C9-2121BCD9FC66}" type="parTrans" cxnId="{753C73D4-4F1F-4956-9594-743D38574345}">
      <dgm:prSet/>
      <dgm:spPr/>
      <dgm:t>
        <a:bodyPr/>
        <a:lstStyle/>
        <a:p>
          <a:endParaRPr lang="en-US"/>
        </a:p>
      </dgm:t>
    </dgm:pt>
    <dgm:pt modelId="{B92282BA-CCB3-497D-9C40-1AF9AFE4087C}" type="sibTrans" cxnId="{753C73D4-4F1F-4956-9594-743D38574345}">
      <dgm:prSet/>
      <dgm:spPr/>
      <dgm:t>
        <a:bodyPr/>
        <a:lstStyle/>
        <a:p>
          <a:endParaRPr lang="en-US"/>
        </a:p>
      </dgm:t>
    </dgm:pt>
    <dgm:pt modelId="{63B70CAF-6A5D-43BD-A61B-42D5FA8A9ACF}">
      <dgm:prSet custT="1"/>
      <dgm:spPr/>
      <dgm:t>
        <a:bodyPr/>
        <a:lstStyle/>
        <a:p>
          <a:pPr algn="just" rtl="0"/>
          <a:r>
            <a:rPr lang="en-IN" sz="1800" dirty="0" smtClean="0">
              <a:solidFill>
                <a:schemeClr val="tx1"/>
              </a:solidFill>
            </a:rPr>
            <a:t>Commissioning of Aviation Weather Observing Systems (AWOS) at airports and new Greenfield airports.</a:t>
          </a:r>
          <a:endParaRPr lang="en-IN" sz="1800" dirty="0">
            <a:solidFill>
              <a:schemeClr val="tx1"/>
            </a:solidFill>
          </a:endParaRPr>
        </a:p>
      </dgm:t>
    </dgm:pt>
    <dgm:pt modelId="{1505E460-5741-458C-BFC0-D011DEDD3EAE}" type="parTrans" cxnId="{5BD49798-7540-4F84-B473-3C97D541CD27}">
      <dgm:prSet/>
      <dgm:spPr/>
      <dgm:t>
        <a:bodyPr/>
        <a:lstStyle/>
        <a:p>
          <a:endParaRPr lang="en-US"/>
        </a:p>
      </dgm:t>
    </dgm:pt>
    <dgm:pt modelId="{6B9BD999-779D-4585-83FE-F40AAC6ED9FF}" type="sibTrans" cxnId="{5BD49798-7540-4F84-B473-3C97D541CD27}">
      <dgm:prSet/>
      <dgm:spPr/>
      <dgm:t>
        <a:bodyPr/>
        <a:lstStyle/>
        <a:p>
          <a:endParaRPr lang="en-US"/>
        </a:p>
      </dgm:t>
    </dgm:pt>
    <dgm:pt modelId="{53D57878-6482-422C-AC31-E95378A4C1F7}">
      <dgm:prSet custT="1"/>
      <dgm:spPr/>
      <dgm:t>
        <a:bodyPr/>
        <a:lstStyle/>
        <a:p>
          <a:pPr algn="just"/>
          <a:r>
            <a:rPr lang="en-IN" sz="1800" dirty="0" smtClean="0">
              <a:solidFill>
                <a:schemeClr val="tx1"/>
              </a:solidFill>
            </a:rPr>
            <a:t>Commissioning of new environmental monitoring equipments such as </a:t>
          </a:r>
          <a:r>
            <a:rPr lang="en-IN" sz="1800" dirty="0" err="1" smtClean="0">
              <a:solidFill>
                <a:schemeClr val="tx1"/>
              </a:solidFill>
            </a:rPr>
            <a:t>Athelometers</a:t>
          </a:r>
          <a:r>
            <a:rPr lang="en-IN" sz="1800" dirty="0" smtClean="0">
              <a:solidFill>
                <a:schemeClr val="tx1"/>
              </a:solidFill>
            </a:rPr>
            <a:t> (Black Carbon) , </a:t>
          </a:r>
          <a:r>
            <a:rPr lang="en-IN" sz="1800" dirty="0" err="1" smtClean="0">
              <a:solidFill>
                <a:schemeClr val="tx1"/>
              </a:solidFill>
            </a:rPr>
            <a:t>Naphelometers</a:t>
          </a:r>
          <a:r>
            <a:rPr lang="en-IN" sz="1800" dirty="0" smtClean="0">
              <a:solidFill>
                <a:schemeClr val="tx1"/>
              </a:solidFill>
            </a:rPr>
            <a:t>, Green House Gases (GHG) system and UV-VIS Spectrophotometer to improve Environment Monitoring.</a:t>
          </a:r>
          <a:endParaRPr lang="en-US" sz="1800" dirty="0">
            <a:solidFill>
              <a:schemeClr val="tx1"/>
            </a:solidFill>
          </a:endParaRPr>
        </a:p>
      </dgm:t>
    </dgm:pt>
    <dgm:pt modelId="{1D995987-D441-45CE-A62B-3D236C9E582D}" type="parTrans" cxnId="{0D27B9DF-F781-4FC2-BD10-2208E8AE9D01}">
      <dgm:prSet/>
      <dgm:spPr/>
      <dgm:t>
        <a:bodyPr/>
        <a:lstStyle/>
        <a:p>
          <a:endParaRPr lang="en-US"/>
        </a:p>
      </dgm:t>
    </dgm:pt>
    <dgm:pt modelId="{F4FC29DE-DEBC-43A2-B557-F5321A0E29C5}" type="sibTrans" cxnId="{0D27B9DF-F781-4FC2-BD10-2208E8AE9D01}">
      <dgm:prSet/>
      <dgm:spPr/>
      <dgm:t>
        <a:bodyPr/>
        <a:lstStyle/>
        <a:p>
          <a:endParaRPr lang="en-US"/>
        </a:p>
      </dgm:t>
    </dgm:pt>
    <dgm:pt modelId="{C6374DB1-0977-4E5C-A138-0AAF567212E7}">
      <dgm:prSet custT="1"/>
      <dgm:spPr/>
      <dgm:t>
        <a:bodyPr/>
        <a:lstStyle/>
        <a:p>
          <a:pPr algn="just" rtl="0"/>
          <a:r>
            <a:rPr lang="en-GB" sz="1800" dirty="0" smtClean="0">
              <a:solidFill>
                <a:schemeClr val="tx1"/>
              </a:solidFill>
            </a:rPr>
            <a:t>Commissioning of WMO Information System (WIS) Compliance for RTH New Delhi. Designation of RTH New Delhi as Global Information System Centre (GISC).</a:t>
          </a:r>
          <a:endParaRPr lang="en-IN" sz="1800" dirty="0">
            <a:solidFill>
              <a:schemeClr val="tx1"/>
            </a:solidFill>
          </a:endParaRPr>
        </a:p>
      </dgm:t>
    </dgm:pt>
    <dgm:pt modelId="{18A70256-99DC-42E8-89CD-46F38382ABD2}" type="parTrans" cxnId="{82872ADF-07DE-4348-86AA-93E8AE7CFDB4}">
      <dgm:prSet/>
      <dgm:spPr/>
      <dgm:t>
        <a:bodyPr/>
        <a:lstStyle/>
        <a:p>
          <a:endParaRPr lang="en-US"/>
        </a:p>
      </dgm:t>
    </dgm:pt>
    <dgm:pt modelId="{FC521340-C468-4B25-B650-0942D7F269AE}" type="sibTrans" cxnId="{82872ADF-07DE-4348-86AA-93E8AE7CFDB4}">
      <dgm:prSet/>
      <dgm:spPr/>
      <dgm:t>
        <a:bodyPr/>
        <a:lstStyle/>
        <a:p>
          <a:endParaRPr lang="en-US"/>
        </a:p>
      </dgm:t>
    </dgm:pt>
    <dgm:pt modelId="{B1596A77-CA5C-4618-8188-AAF90D886ED0}">
      <dgm:prSet custT="1"/>
      <dgm:spPr/>
      <dgm:t>
        <a:bodyPr/>
        <a:lstStyle/>
        <a:p>
          <a:r>
            <a:rPr lang="en-GB" sz="1800" dirty="0" smtClean="0">
              <a:solidFill>
                <a:schemeClr val="tx1"/>
              </a:solidFill>
            </a:rPr>
            <a:t>Replacement of Old AMSS at 4 Aerodrome Meteorological Offices (AMO) Mumbai, Delhi, Kolkata and Chennai.</a:t>
          </a:r>
          <a:endParaRPr lang="en-US" sz="1800" dirty="0">
            <a:solidFill>
              <a:schemeClr val="tx1"/>
            </a:solidFill>
          </a:endParaRPr>
        </a:p>
      </dgm:t>
    </dgm:pt>
    <dgm:pt modelId="{E9003DF0-1BEF-4259-9735-9D9FAA685FC3}" type="parTrans" cxnId="{AD2B11AD-45CE-4E47-A763-431931B428F1}">
      <dgm:prSet/>
      <dgm:spPr/>
      <dgm:t>
        <a:bodyPr/>
        <a:lstStyle/>
        <a:p>
          <a:endParaRPr lang="en-US"/>
        </a:p>
      </dgm:t>
    </dgm:pt>
    <dgm:pt modelId="{520FC095-8F16-49A2-B478-6984D6CAE1EF}" type="sibTrans" cxnId="{AD2B11AD-45CE-4E47-A763-431931B428F1}">
      <dgm:prSet/>
      <dgm:spPr/>
      <dgm:t>
        <a:bodyPr/>
        <a:lstStyle/>
        <a:p>
          <a:endParaRPr lang="en-US"/>
        </a:p>
      </dgm:t>
    </dgm:pt>
    <dgm:pt modelId="{B2A4BDEC-945E-44C5-A3C8-8C8D1A0152EB}" type="pres">
      <dgm:prSet presAssocID="{CA5D9EB8-8F2C-4AE7-8C34-51543A8D68D4}" presName="linear" presStyleCnt="0">
        <dgm:presLayoutVars>
          <dgm:animLvl val="lvl"/>
          <dgm:resizeHandles val="exact"/>
        </dgm:presLayoutVars>
      </dgm:prSet>
      <dgm:spPr/>
      <dgm:t>
        <a:bodyPr/>
        <a:lstStyle/>
        <a:p>
          <a:endParaRPr lang="en-IN"/>
        </a:p>
      </dgm:t>
    </dgm:pt>
    <dgm:pt modelId="{CDBD2CFB-9F0B-4202-BB3C-282BFF49BD83}" type="pres">
      <dgm:prSet presAssocID="{66F02E93-B174-419A-A393-E823A1A6040C}" presName="parentText" presStyleLbl="node1" presStyleIdx="0" presStyleCnt="7">
        <dgm:presLayoutVars>
          <dgm:chMax val="0"/>
          <dgm:bulletEnabled val="1"/>
        </dgm:presLayoutVars>
      </dgm:prSet>
      <dgm:spPr/>
      <dgm:t>
        <a:bodyPr/>
        <a:lstStyle/>
        <a:p>
          <a:endParaRPr lang="en-IN"/>
        </a:p>
      </dgm:t>
    </dgm:pt>
    <dgm:pt modelId="{5D7E38D1-539B-4712-B1C9-5C42C4568F77}" type="pres">
      <dgm:prSet presAssocID="{5803C626-DD2E-4DF7-9877-C7E1FBB09BB3}" presName="spacer" presStyleCnt="0"/>
      <dgm:spPr/>
    </dgm:pt>
    <dgm:pt modelId="{68C59EAC-D10A-4B39-85A2-E0710391242E}" type="pres">
      <dgm:prSet presAssocID="{53D57878-6482-422C-AC31-E95378A4C1F7}" presName="parentText" presStyleLbl="node1" presStyleIdx="1" presStyleCnt="7">
        <dgm:presLayoutVars>
          <dgm:chMax val="0"/>
          <dgm:bulletEnabled val="1"/>
        </dgm:presLayoutVars>
      </dgm:prSet>
      <dgm:spPr/>
      <dgm:t>
        <a:bodyPr/>
        <a:lstStyle/>
        <a:p>
          <a:endParaRPr lang="en-US"/>
        </a:p>
      </dgm:t>
    </dgm:pt>
    <dgm:pt modelId="{7C422166-66DC-4153-90BB-9D09D71AE0FD}" type="pres">
      <dgm:prSet presAssocID="{F4FC29DE-DEBC-43A2-B557-F5321A0E29C5}" presName="spacer" presStyleCnt="0"/>
      <dgm:spPr/>
    </dgm:pt>
    <dgm:pt modelId="{6CE68C1E-3421-4059-A9AC-B9D70BF5F49B}" type="pres">
      <dgm:prSet presAssocID="{7FE0D37E-CE31-4662-91FC-701FCC9C3F43}" presName="parentText" presStyleLbl="node1" presStyleIdx="2" presStyleCnt="7" custScaleY="79077">
        <dgm:presLayoutVars>
          <dgm:chMax val="0"/>
          <dgm:bulletEnabled val="1"/>
        </dgm:presLayoutVars>
      </dgm:prSet>
      <dgm:spPr/>
      <dgm:t>
        <a:bodyPr/>
        <a:lstStyle/>
        <a:p>
          <a:endParaRPr lang="en-US"/>
        </a:p>
      </dgm:t>
    </dgm:pt>
    <dgm:pt modelId="{5A5FE723-A7D8-49B3-B12F-C8C4D10EA210}" type="pres">
      <dgm:prSet presAssocID="{F77154F6-911E-446E-9347-5A3C53482220}" presName="spacer" presStyleCnt="0"/>
      <dgm:spPr/>
    </dgm:pt>
    <dgm:pt modelId="{F762FB3C-21B8-4361-9394-B41A9BFB0017}" type="pres">
      <dgm:prSet presAssocID="{4A340DCE-D786-473E-800B-EAC7A9D500A2}" presName="parentText" presStyleLbl="node1" presStyleIdx="3" presStyleCnt="7">
        <dgm:presLayoutVars>
          <dgm:chMax val="0"/>
          <dgm:bulletEnabled val="1"/>
        </dgm:presLayoutVars>
      </dgm:prSet>
      <dgm:spPr/>
      <dgm:t>
        <a:bodyPr/>
        <a:lstStyle/>
        <a:p>
          <a:endParaRPr lang="en-US"/>
        </a:p>
      </dgm:t>
    </dgm:pt>
    <dgm:pt modelId="{629C5840-3E68-496D-8CA8-B0141C5035DF}" type="pres">
      <dgm:prSet presAssocID="{B92282BA-CCB3-497D-9C40-1AF9AFE4087C}" presName="spacer" presStyleCnt="0"/>
      <dgm:spPr/>
    </dgm:pt>
    <dgm:pt modelId="{B11442A9-4A4C-4729-89EA-B0B97430337F}" type="pres">
      <dgm:prSet presAssocID="{63B70CAF-6A5D-43BD-A61B-42D5FA8A9ACF}" presName="parentText" presStyleLbl="node1" presStyleIdx="4" presStyleCnt="7">
        <dgm:presLayoutVars>
          <dgm:chMax val="0"/>
          <dgm:bulletEnabled val="1"/>
        </dgm:presLayoutVars>
      </dgm:prSet>
      <dgm:spPr/>
      <dgm:t>
        <a:bodyPr/>
        <a:lstStyle/>
        <a:p>
          <a:endParaRPr lang="en-US"/>
        </a:p>
      </dgm:t>
    </dgm:pt>
    <dgm:pt modelId="{08021465-895F-445E-BB39-E106256A9FAC}" type="pres">
      <dgm:prSet presAssocID="{6B9BD999-779D-4585-83FE-F40AAC6ED9FF}" presName="spacer" presStyleCnt="0"/>
      <dgm:spPr/>
    </dgm:pt>
    <dgm:pt modelId="{0903CE92-CD43-4984-B39C-781064EC6220}" type="pres">
      <dgm:prSet presAssocID="{C6374DB1-0977-4E5C-A138-0AAF567212E7}" presName="parentText" presStyleLbl="node1" presStyleIdx="5" presStyleCnt="7">
        <dgm:presLayoutVars>
          <dgm:chMax val="0"/>
          <dgm:bulletEnabled val="1"/>
        </dgm:presLayoutVars>
      </dgm:prSet>
      <dgm:spPr/>
      <dgm:t>
        <a:bodyPr/>
        <a:lstStyle/>
        <a:p>
          <a:endParaRPr lang="en-US"/>
        </a:p>
      </dgm:t>
    </dgm:pt>
    <dgm:pt modelId="{6FF8AF7A-93FB-4799-94EC-4CA340212400}" type="pres">
      <dgm:prSet presAssocID="{FC521340-C468-4B25-B650-0942D7F269AE}" presName="spacer" presStyleCnt="0"/>
      <dgm:spPr/>
    </dgm:pt>
    <dgm:pt modelId="{2BA660CC-DD77-420F-900E-4372C14E4B97}" type="pres">
      <dgm:prSet presAssocID="{B1596A77-CA5C-4618-8188-AAF90D886ED0}" presName="parentText" presStyleLbl="node1" presStyleIdx="6" presStyleCnt="7">
        <dgm:presLayoutVars>
          <dgm:chMax val="0"/>
          <dgm:bulletEnabled val="1"/>
        </dgm:presLayoutVars>
      </dgm:prSet>
      <dgm:spPr/>
      <dgm:t>
        <a:bodyPr/>
        <a:lstStyle/>
        <a:p>
          <a:endParaRPr lang="en-US"/>
        </a:p>
      </dgm:t>
    </dgm:pt>
  </dgm:ptLst>
  <dgm:cxnLst>
    <dgm:cxn modelId="{FFB9413D-13EE-4227-BEE4-2529FB1DCCBD}" type="presOf" srcId="{53D57878-6482-422C-AC31-E95378A4C1F7}" destId="{68C59EAC-D10A-4B39-85A2-E0710391242E}" srcOrd="0" destOrd="0" presId="urn:microsoft.com/office/officeart/2005/8/layout/vList2"/>
    <dgm:cxn modelId="{78D35739-02D2-41FD-A590-38625335CDE0}" type="presOf" srcId="{7FE0D37E-CE31-4662-91FC-701FCC9C3F43}" destId="{6CE68C1E-3421-4059-A9AC-B9D70BF5F49B}" srcOrd="0" destOrd="0" presId="urn:microsoft.com/office/officeart/2005/8/layout/vList2"/>
    <dgm:cxn modelId="{DA9B44DD-ABF1-409C-AAFF-9149C4B9E6B0}" type="presOf" srcId="{CA5D9EB8-8F2C-4AE7-8C34-51543A8D68D4}" destId="{B2A4BDEC-945E-44C5-A3C8-8C8D1A0152EB}" srcOrd="0" destOrd="0" presId="urn:microsoft.com/office/officeart/2005/8/layout/vList2"/>
    <dgm:cxn modelId="{5BD49798-7540-4F84-B473-3C97D541CD27}" srcId="{CA5D9EB8-8F2C-4AE7-8C34-51543A8D68D4}" destId="{63B70CAF-6A5D-43BD-A61B-42D5FA8A9ACF}" srcOrd="4" destOrd="0" parTransId="{1505E460-5741-458C-BFC0-D011DEDD3EAE}" sibTransId="{6B9BD999-779D-4585-83FE-F40AAC6ED9FF}"/>
    <dgm:cxn modelId="{F6CAE9C0-162B-4D48-B136-E1F3C3866997}" type="presOf" srcId="{4A340DCE-D786-473E-800B-EAC7A9D500A2}" destId="{F762FB3C-21B8-4361-9394-B41A9BFB0017}" srcOrd="0" destOrd="0" presId="urn:microsoft.com/office/officeart/2005/8/layout/vList2"/>
    <dgm:cxn modelId="{753C73D4-4F1F-4956-9594-743D38574345}" srcId="{CA5D9EB8-8F2C-4AE7-8C34-51543A8D68D4}" destId="{4A340DCE-D786-473E-800B-EAC7A9D500A2}" srcOrd="3" destOrd="0" parTransId="{9C78EEE8-E4E0-4273-A8C9-2121BCD9FC66}" sibTransId="{B92282BA-CCB3-497D-9C40-1AF9AFE4087C}"/>
    <dgm:cxn modelId="{B5BC3C3F-926D-4A8E-A00F-1793822C78F1}" type="presOf" srcId="{63B70CAF-6A5D-43BD-A61B-42D5FA8A9ACF}" destId="{B11442A9-4A4C-4729-89EA-B0B97430337F}" srcOrd="0" destOrd="0" presId="urn:microsoft.com/office/officeart/2005/8/layout/vList2"/>
    <dgm:cxn modelId="{223DF238-9B48-44BD-90FB-DC45E40CEF76}" srcId="{CA5D9EB8-8F2C-4AE7-8C34-51543A8D68D4}" destId="{7FE0D37E-CE31-4662-91FC-701FCC9C3F43}" srcOrd="2" destOrd="0" parTransId="{443820F3-27D3-4965-B13A-10F24459DAC0}" sibTransId="{F77154F6-911E-446E-9347-5A3C53482220}"/>
    <dgm:cxn modelId="{C6FE9967-E0A2-4876-A049-42325B77BF58}" srcId="{CA5D9EB8-8F2C-4AE7-8C34-51543A8D68D4}" destId="{66F02E93-B174-419A-A393-E823A1A6040C}" srcOrd="0" destOrd="0" parTransId="{52B4709D-7E5D-4992-BA24-8B1A0A6C3CF0}" sibTransId="{5803C626-DD2E-4DF7-9877-C7E1FBB09BB3}"/>
    <dgm:cxn modelId="{1D0FE738-97EB-4633-BAFD-7F18BA7967E5}" type="presOf" srcId="{66F02E93-B174-419A-A393-E823A1A6040C}" destId="{CDBD2CFB-9F0B-4202-BB3C-282BFF49BD83}" srcOrd="0" destOrd="0" presId="urn:microsoft.com/office/officeart/2005/8/layout/vList2"/>
    <dgm:cxn modelId="{2A526192-7D70-4832-8EAA-94152C2D483B}" type="presOf" srcId="{B1596A77-CA5C-4618-8188-AAF90D886ED0}" destId="{2BA660CC-DD77-420F-900E-4372C14E4B97}" srcOrd="0" destOrd="0" presId="urn:microsoft.com/office/officeart/2005/8/layout/vList2"/>
    <dgm:cxn modelId="{82872ADF-07DE-4348-86AA-93E8AE7CFDB4}" srcId="{CA5D9EB8-8F2C-4AE7-8C34-51543A8D68D4}" destId="{C6374DB1-0977-4E5C-A138-0AAF567212E7}" srcOrd="5" destOrd="0" parTransId="{18A70256-99DC-42E8-89CD-46F38382ABD2}" sibTransId="{FC521340-C468-4B25-B650-0942D7F269AE}"/>
    <dgm:cxn modelId="{F9C0BCB4-AC0B-4494-B083-D399DA0475C7}" type="presOf" srcId="{C6374DB1-0977-4E5C-A138-0AAF567212E7}" destId="{0903CE92-CD43-4984-B39C-781064EC6220}" srcOrd="0" destOrd="0" presId="urn:microsoft.com/office/officeart/2005/8/layout/vList2"/>
    <dgm:cxn modelId="{0D27B9DF-F781-4FC2-BD10-2208E8AE9D01}" srcId="{CA5D9EB8-8F2C-4AE7-8C34-51543A8D68D4}" destId="{53D57878-6482-422C-AC31-E95378A4C1F7}" srcOrd="1" destOrd="0" parTransId="{1D995987-D441-45CE-A62B-3D236C9E582D}" sibTransId="{F4FC29DE-DEBC-43A2-B557-F5321A0E29C5}"/>
    <dgm:cxn modelId="{AD2B11AD-45CE-4E47-A763-431931B428F1}" srcId="{CA5D9EB8-8F2C-4AE7-8C34-51543A8D68D4}" destId="{B1596A77-CA5C-4618-8188-AAF90D886ED0}" srcOrd="6" destOrd="0" parTransId="{E9003DF0-1BEF-4259-9735-9D9FAA685FC3}" sibTransId="{520FC095-8F16-49A2-B478-6984D6CAE1EF}"/>
    <dgm:cxn modelId="{ABACF323-6CE7-4CC7-8347-4552B7C198F3}" type="presParOf" srcId="{B2A4BDEC-945E-44C5-A3C8-8C8D1A0152EB}" destId="{CDBD2CFB-9F0B-4202-BB3C-282BFF49BD83}" srcOrd="0" destOrd="0" presId="urn:microsoft.com/office/officeart/2005/8/layout/vList2"/>
    <dgm:cxn modelId="{2B576912-05E5-40D8-BD0D-8B546AF49EF7}" type="presParOf" srcId="{B2A4BDEC-945E-44C5-A3C8-8C8D1A0152EB}" destId="{5D7E38D1-539B-4712-B1C9-5C42C4568F77}" srcOrd="1" destOrd="0" presId="urn:microsoft.com/office/officeart/2005/8/layout/vList2"/>
    <dgm:cxn modelId="{07B01427-EDD2-4364-936F-B40A3252FE01}" type="presParOf" srcId="{B2A4BDEC-945E-44C5-A3C8-8C8D1A0152EB}" destId="{68C59EAC-D10A-4B39-85A2-E0710391242E}" srcOrd="2" destOrd="0" presId="urn:microsoft.com/office/officeart/2005/8/layout/vList2"/>
    <dgm:cxn modelId="{F8944DCC-75A5-4795-AEC2-D3EBD9050DE2}" type="presParOf" srcId="{B2A4BDEC-945E-44C5-A3C8-8C8D1A0152EB}" destId="{7C422166-66DC-4153-90BB-9D09D71AE0FD}" srcOrd="3" destOrd="0" presId="urn:microsoft.com/office/officeart/2005/8/layout/vList2"/>
    <dgm:cxn modelId="{9CF96532-E693-46F1-AF92-447CC64E8F6D}" type="presParOf" srcId="{B2A4BDEC-945E-44C5-A3C8-8C8D1A0152EB}" destId="{6CE68C1E-3421-4059-A9AC-B9D70BF5F49B}" srcOrd="4" destOrd="0" presId="urn:microsoft.com/office/officeart/2005/8/layout/vList2"/>
    <dgm:cxn modelId="{02136B5F-65A0-49A7-9064-44F7F08351D5}" type="presParOf" srcId="{B2A4BDEC-945E-44C5-A3C8-8C8D1A0152EB}" destId="{5A5FE723-A7D8-49B3-B12F-C8C4D10EA210}" srcOrd="5" destOrd="0" presId="urn:microsoft.com/office/officeart/2005/8/layout/vList2"/>
    <dgm:cxn modelId="{C26AD0D9-3A38-47DC-8ECE-B06E9A04410E}" type="presParOf" srcId="{B2A4BDEC-945E-44C5-A3C8-8C8D1A0152EB}" destId="{F762FB3C-21B8-4361-9394-B41A9BFB0017}" srcOrd="6" destOrd="0" presId="urn:microsoft.com/office/officeart/2005/8/layout/vList2"/>
    <dgm:cxn modelId="{FEE0F571-172A-4837-9D48-B21B6F65EC0D}" type="presParOf" srcId="{B2A4BDEC-945E-44C5-A3C8-8C8D1A0152EB}" destId="{629C5840-3E68-496D-8CA8-B0141C5035DF}" srcOrd="7" destOrd="0" presId="urn:microsoft.com/office/officeart/2005/8/layout/vList2"/>
    <dgm:cxn modelId="{79E68A5B-EECB-4158-BE34-FE9D62C33320}" type="presParOf" srcId="{B2A4BDEC-945E-44C5-A3C8-8C8D1A0152EB}" destId="{B11442A9-4A4C-4729-89EA-B0B97430337F}" srcOrd="8" destOrd="0" presId="urn:microsoft.com/office/officeart/2005/8/layout/vList2"/>
    <dgm:cxn modelId="{D8E5AA15-6723-423A-BE0C-500E16E0215B}" type="presParOf" srcId="{B2A4BDEC-945E-44C5-A3C8-8C8D1A0152EB}" destId="{08021465-895F-445E-BB39-E106256A9FAC}" srcOrd="9" destOrd="0" presId="urn:microsoft.com/office/officeart/2005/8/layout/vList2"/>
    <dgm:cxn modelId="{BF72591F-CDC7-461E-A8B6-E1BFE3A9B4E3}" type="presParOf" srcId="{B2A4BDEC-945E-44C5-A3C8-8C8D1A0152EB}" destId="{0903CE92-CD43-4984-B39C-781064EC6220}" srcOrd="10" destOrd="0" presId="urn:microsoft.com/office/officeart/2005/8/layout/vList2"/>
    <dgm:cxn modelId="{A6B9CF4C-14CC-459D-8463-EE0ABA32A0CA}" type="presParOf" srcId="{B2A4BDEC-945E-44C5-A3C8-8C8D1A0152EB}" destId="{6FF8AF7A-93FB-4799-94EC-4CA340212400}" srcOrd="11" destOrd="0" presId="urn:microsoft.com/office/officeart/2005/8/layout/vList2"/>
    <dgm:cxn modelId="{498A652F-CEFF-4F59-BDC0-7435A2EFDABD}" type="presParOf" srcId="{B2A4BDEC-945E-44C5-A3C8-8C8D1A0152EB}" destId="{2BA660CC-DD77-420F-900E-4372C14E4B97}"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A5D9EB8-8F2C-4AE7-8C34-51543A8D6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6F02E93-B174-419A-A393-E823A1A6040C}">
      <dgm:prSet custT="1"/>
      <dgm:spPr/>
      <dgm:t>
        <a:bodyPr/>
        <a:lstStyle/>
        <a:p>
          <a:pPr algn="just" rtl="0"/>
          <a:r>
            <a:rPr lang="en-GB" sz="2000" b="0" dirty="0" smtClean="0">
              <a:solidFill>
                <a:schemeClr val="tx1"/>
              </a:solidFill>
              <a:latin typeface="+mn-lt"/>
            </a:rPr>
            <a:t>Site selection, Infrastructure development and commissioning of equipments under the project “Integrated Himalayan Meteorology Programme for Western &amp; Central Himalaya” and  “</a:t>
          </a:r>
          <a:r>
            <a:rPr lang="en-US" sz="2000" b="0" dirty="0" smtClean="0">
              <a:solidFill>
                <a:schemeClr val="tx1"/>
              </a:solidFill>
            </a:rPr>
            <a:t>Development of High Impact Severe Weather Warning System”</a:t>
          </a:r>
        </a:p>
      </dgm:t>
    </dgm:pt>
    <dgm:pt modelId="{52B4709D-7E5D-4992-BA24-8B1A0A6C3CF0}" type="parTrans" cxnId="{C6FE9967-E0A2-4876-A049-42325B77BF58}">
      <dgm:prSet/>
      <dgm:spPr/>
      <dgm:t>
        <a:bodyPr/>
        <a:lstStyle/>
        <a:p>
          <a:endParaRPr lang="en-IN"/>
        </a:p>
      </dgm:t>
    </dgm:pt>
    <dgm:pt modelId="{5803C626-DD2E-4DF7-9877-C7E1FBB09BB3}" type="sibTrans" cxnId="{C6FE9967-E0A2-4876-A049-42325B77BF58}">
      <dgm:prSet/>
      <dgm:spPr/>
      <dgm:t>
        <a:bodyPr/>
        <a:lstStyle/>
        <a:p>
          <a:endParaRPr lang="en-IN"/>
        </a:p>
      </dgm:t>
    </dgm:pt>
    <dgm:pt modelId="{63B70CAF-6A5D-43BD-A61B-42D5FA8A9ACF}">
      <dgm:prSet custT="1"/>
      <dgm:spPr/>
      <dgm:t>
        <a:bodyPr/>
        <a:lstStyle/>
        <a:p>
          <a:pPr algn="just" rtl="0"/>
          <a:r>
            <a:rPr lang="en-US" sz="2000" dirty="0" smtClean="0">
              <a:solidFill>
                <a:schemeClr val="tx1"/>
              </a:solidFill>
            </a:rPr>
            <a:t>To establish a state-of the-art  climate data centre with advanced climate data management system.</a:t>
          </a:r>
          <a:endParaRPr lang="en-IN" sz="2000" b="0" dirty="0">
            <a:solidFill>
              <a:schemeClr val="tx1"/>
            </a:solidFill>
          </a:endParaRPr>
        </a:p>
      </dgm:t>
    </dgm:pt>
    <dgm:pt modelId="{1505E460-5741-458C-BFC0-D011DEDD3EAE}" type="parTrans" cxnId="{5BD49798-7540-4F84-B473-3C97D541CD27}">
      <dgm:prSet/>
      <dgm:spPr/>
      <dgm:t>
        <a:bodyPr/>
        <a:lstStyle/>
        <a:p>
          <a:endParaRPr lang="en-US"/>
        </a:p>
      </dgm:t>
    </dgm:pt>
    <dgm:pt modelId="{6B9BD999-779D-4585-83FE-F40AAC6ED9FF}" type="sibTrans" cxnId="{5BD49798-7540-4F84-B473-3C97D541CD27}">
      <dgm:prSet/>
      <dgm:spPr/>
      <dgm:t>
        <a:bodyPr/>
        <a:lstStyle/>
        <a:p>
          <a:endParaRPr lang="en-US"/>
        </a:p>
      </dgm:t>
    </dgm:pt>
    <dgm:pt modelId="{CDCC69D1-5968-417E-A1D5-8F74E3586CB8}">
      <dgm:prSet custT="1"/>
      <dgm:spPr/>
      <dgm:t>
        <a:bodyPr/>
        <a:lstStyle/>
        <a:p>
          <a:pPr algn="just" rtl="0"/>
          <a:r>
            <a:rPr lang="en-US" sz="2000" dirty="0" smtClean="0">
              <a:solidFill>
                <a:schemeClr val="tx1"/>
              </a:solidFill>
            </a:rPr>
            <a:t>Appraisal &amp; Approval of Integrated Meteorological Services for Northeastern Region to improve weather forecast services over the northeastern region covering states namely Arunachal Pradesh, Assam, Meghalaya, Nagaland, Manipur, Mizoram, Tripura &amp; Sikkim. </a:t>
          </a:r>
          <a:endParaRPr lang="en-IN" sz="2000" b="0" dirty="0">
            <a:solidFill>
              <a:schemeClr val="tx1"/>
            </a:solidFill>
          </a:endParaRPr>
        </a:p>
      </dgm:t>
    </dgm:pt>
    <dgm:pt modelId="{0B545975-0A6B-41DB-8DA2-4F6DF509C7DE}" type="parTrans" cxnId="{7371C9BC-BC2D-4C7D-912D-3AF6CA4A7526}">
      <dgm:prSet/>
      <dgm:spPr/>
      <dgm:t>
        <a:bodyPr/>
        <a:lstStyle/>
        <a:p>
          <a:endParaRPr lang="en-US"/>
        </a:p>
      </dgm:t>
    </dgm:pt>
    <dgm:pt modelId="{D59DCEB3-485A-4192-8CEE-84972E8BEFF7}" type="sibTrans" cxnId="{7371C9BC-BC2D-4C7D-912D-3AF6CA4A7526}">
      <dgm:prSet/>
      <dgm:spPr/>
      <dgm:t>
        <a:bodyPr/>
        <a:lstStyle/>
        <a:p>
          <a:endParaRPr lang="en-US"/>
        </a:p>
      </dgm:t>
    </dgm:pt>
    <dgm:pt modelId="{181D19F7-1012-4726-8E91-E0EFA6991B99}">
      <dgm:prSet custT="1"/>
      <dgm:spPr/>
      <dgm:t>
        <a:bodyPr/>
        <a:lstStyle/>
        <a:p>
          <a:pPr rtl="0"/>
          <a:r>
            <a:rPr lang="en-US" sz="2000" dirty="0" smtClean="0">
              <a:solidFill>
                <a:schemeClr val="tx1"/>
              </a:solidFill>
            </a:rPr>
            <a:t>Appraisal &amp; approval of the Scheme “Modernization Phase-II of IMD for further augmentation of observational network &amp; forecasting facilities to make further improvement in weather forecasting. </a:t>
          </a:r>
          <a:endParaRPr lang="en-US" sz="2000" dirty="0">
            <a:solidFill>
              <a:schemeClr val="tx1"/>
            </a:solidFill>
          </a:endParaRPr>
        </a:p>
      </dgm:t>
    </dgm:pt>
    <dgm:pt modelId="{98EAD9AD-A7DD-4914-8EF5-3E37841A24A6}" type="parTrans" cxnId="{EA82A084-0EA4-47FF-B980-821AEFE3395F}">
      <dgm:prSet/>
      <dgm:spPr/>
      <dgm:t>
        <a:bodyPr/>
        <a:lstStyle/>
        <a:p>
          <a:endParaRPr lang="en-US"/>
        </a:p>
      </dgm:t>
    </dgm:pt>
    <dgm:pt modelId="{568B815B-8F05-410A-B3A7-DF744AFAEC50}" type="sibTrans" cxnId="{EA82A084-0EA4-47FF-B980-821AEFE3395F}">
      <dgm:prSet/>
      <dgm:spPr/>
      <dgm:t>
        <a:bodyPr/>
        <a:lstStyle/>
        <a:p>
          <a:endParaRPr lang="en-US"/>
        </a:p>
      </dgm:t>
    </dgm:pt>
    <dgm:pt modelId="{B2A4BDEC-945E-44C5-A3C8-8C8D1A0152EB}" type="pres">
      <dgm:prSet presAssocID="{CA5D9EB8-8F2C-4AE7-8C34-51543A8D68D4}" presName="linear" presStyleCnt="0">
        <dgm:presLayoutVars>
          <dgm:animLvl val="lvl"/>
          <dgm:resizeHandles val="exact"/>
        </dgm:presLayoutVars>
      </dgm:prSet>
      <dgm:spPr/>
      <dgm:t>
        <a:bodyPr/>
        <a:lstStyle/>
        <a:p>
          <a:endParaRPr lang="en-IN"/>
        </a:p>
      </dgm:t>
    </dgm:pt>
    <dgm:pt modelId="{CDBD2CFB-9F0B-4202-BB3C-282BFF49BD83}" type="pres">
      <dgm:prSet presAssocID="{66F02E93-B174-419A-A393-E823A1A6040C}" presName="parentText" presStyleLbl="node1" presStyleIdx="0" presStyleCnt="4">
        <dgm:presLayoutVars>
          <dgm:chMax val="0"/>
          <dgm:bulletEnabled val="1"/>
        </dgm:presLayoutVars>
      </dgm:prSet>
      <dgm:spPr/>
      <dgm:t>
        <a:bodyPr/>
        <a:lstStyle/>
        <a:p>
          <a:endParaRPr lang="en-IN"/>
        </a:p>
      </dgm:t>
    </dgm:pt>
    <dgm:pt modelId="{5D7E38D1-539B-4712-B1C9-5C42C4568F77}" type="pres">
      <dgm:prSet presAssocID="{5803C626-DD2E-4DF7-9877-C7E1FBB09BB3}" presName="spacer" presStyleCnt="0"/>
      <dgm:spPr/>
    </dgm:pt>
    <dgm:pt modelId="{B11442A9-4A4C-4729-89EA-B0B97430337F}" type="pres">
      <dgm:prSet presAssocID="{63B70CAF-6A5D-43BD-A61B-42D5FA8A9ACF}" presName="parentText" presStyleLbl="node1" presStyleIdx="1" presStyleCnt="4" custScaleY="54526">
        <dgm:presLayoutVars>
          <dgm:chMax val="0"/>
          <dgm:bulletEnabled val="1"/>
        </dgm:presLayoutVars>
      </dgm:prSet>
      <dgm:spPr/>
      <dgm:t>
        <a:bodyPr/>
        <a:lstStyle/>
        <a:p>
          <a:endParaRPr lang="en-US"/>
        </a:p>
      </dgm:t>
    </dgm:pt>
    <dgm:pt modelId="{2547AFD0-92E0-4580-8AF2-9478534BEAA8}" type="pres">
      <dgm:prSet presAssocID="{6B9BD999-779D-4585-83FE-F40AAC6ED9FF}" presName="spacer" presStyleCnt="0"/>
      <dgm:spPr/>
    </dgm:pt>
    <dgm:pt modelId="{A768095D-058E-4C89-B4F2-AA13BEED36B6}" type="pres">
      <dgm:prSet presAssocID="{CDCC69D1-5968-417E-A1D5-8F74E3586CB8}" presName="parentText" presStyleLbl="node1" presStyleIdx="2" presStyleCnt="4">
        <dgm:presLayoutVars>
          <dgm:chMax val="0"/>
          <dgm:bulletEnabled val="1"/>
        </dgm:presLayoutVars>
      </dgm:prSet>
      <dgm:spPr/>
      <dgm:t>
        <a:bodyPr/>
        <a:lstStyle/>
        <a:p>
          <a:endParaRPr lang="en-US"/>
        </a:p>
      </dgm:t>
    </dgm:pt>
    <dgm:pt modelId="{A4A14AB1-60EB-4484-9886-71E3E5ED5365}" type="pres">
      <dgm:prSet presAssocID="{D59DCEB3-485A-4192-8CEE-84972E8BEFF7}" presName="spacer" presStyleCnt="0"/>
      <dgm:spPr/>
    </dgm:pt>
    <dgm:pt modelId="{4EC5E4AF-4EEA-4966-B3BE-85CC37DD3133}" type="pres">
      <dgm:prSet presAssocID="{181D19F7-1012-4726-8E91-E0EFA6991B99}" presName="parentText" presStyleLbl="node1" presStyleIdx="3" presStyleCnt="4">
        <dgm:presLayoutVars>
          <dgm:chMax val="0"/>
          <dgm:bulletEnabled val="1"/>
        </dgm:presLayoutVars>
      </dgm:prSet>
      <dgm:spPr/>
      <dgm:t>
        <a:bodyPr/>
        <a:lstStyle/>
        <a:p>
          <a:endParaRPr lang="en-US"/>
        </a:p>
      </dgm:t>
    </dgm:pt>
  </dgm:ptLst>
  <dgm:cxnLst>
    <dgm:cxn modelId="{5BD49798-7540-4F84-B473-3C97D541CD27}" srcId="{CA5D9EB8-8F2C-4AE7-8C34-51543A8D68D4}" destId="{63B70CAF-6A5D-43BD-A61B-42D5FA8A9ACF}" srcOrd="1" destOrd="0" parTransId="{1505E460-5741-458C-BFC0-D011DEDD3EAE}" sibTransId="{6B9BD999-779D-4585-83FE-F40AAC6ED9FF}"/>
    <dgm:cxn modelId="{EE862D7C-CB15-48D3-93F2-C338794AA828}" type="presOf" srcId="{63B70CAF-6A5D-43BD-A61B-42D5FA8A9ACF}" destId="{B11442A9-4A4C-4729-89EA-B0B97430337F}" srcOrd="0" destOrd="0" presId="urn:microsoft.com/office/officeart/2005/8/layout/vList2"/>
    <dgm:cxn modelId="{EA82A084-0EA4-47FF-B980-821AEFE3395F}" srcId="{CA5D9EB8-8F2C-4AE7-8C34-51543A8D68D4}" destId="{181D19F7-1012-4726-8E91-E0EFA6991B99}" srcOrd="3" destOrd="0" parTransId="{98EAD9AD-A7DD-4914-8EF5-3E37841A24A6}" sibTransId="{568B815B-8F05-410A-B3A7-DF744AFAEC50}"/>
    <dgm:cxn modelId="{C62B3AAA-A425-48FC-BD9A-EB9112F4332D}" type="presOf" srcId="{CA5D9EB8-8F2C-4AE7-8C34-51543A8D68D4}" destId="{B2A4BDEC-945E-44C5-A3C8-8C8D1A0152EB}" srcOrd="0" destOrd="0" presId="urn:microsoft.com/office/officeart/2005/8/layout/vList2"/>
    <dgm:cxn modelId="{C6FE9967-E0A2-4876-A049-42325B77BF58}" srcId="{CA5D9EB8-8F2C-4AE7-8C34-51543A8D68D4}" destId="{66F02E93-B174-419A-A393-E823A1A6040C}" srcOrd="0" destOrd="0" parTransId="{52B4709D-7E5D-4992-BA24-8B1A0A6C3CF0}" sibTransId="{5803C626-DD2E-4DF7-9877-C7E1FBB09BB3}"/>
    <dgm:cxn modelId="{2F7566D4-46C3-4032-BB62-772B9CDAF0EF}" type="presOf" srcId="{CDCC69D1-5968-417E-A1D5-8F74E3586CB8}" destId="{A768095D-058E-4C89-B4F2-AA13BEED36B6}" srcOrd="0" destOrd="0" presId="urn:microsoft.com/office/officeart/2005/8/layout/vList2"/>
    <dgm:cxn modelId="{D07FB9AF-3345-4306-9D83-E77CDCF946A5}" type="presOf" srcId="{181D19F7-1012-4726-8E91-E0EFA6991B99}" destId="{4EC5E4AF-4EEA-4966-B3BE-85CC37DD3133}" srcOrd="0" destOrd="0" presId="urn:microsoft.com/office/officeart/2005/8/layout/vList2"/>
    <dgm:cxn modelId="{7371C9BC-BC2D-4C7D-912D-3AF6CA4A7526}" srcId="{CA5D9EB8-8F2C-4AE7-8C34-51543A8D68D4}" destId="{CDCC69D1-5968-417E-A1D5-8F74E3586CB8}" srcOrd="2" destOrd="0" parTransId="{0B545975-0A6B-41DB-8DA2-4F6DF509C7DE}" sibTransId="{D59DCEB3-485A-4192-8CEE-84972E8BEFF7}"/>
    <dgm:cxn modelId="{5FFDD763-67C0-4638-B57A-FC8C629A1335}" type="presOf" srcId="{66F02E93-B174-419A-A393-E823A1A6040C}" destId="{CDBD2CFB-9F0B-4202-BB3C-282BFF49BD83}" srcOrd="0" destOrd="0" presId="urn:microsoft.com/office/officeart/2005/8/layout/vList2"/>
    <dgm:cxn modelId="{8865C794-2949-4D82-A289-D7B42E98F187}" type="presParOf" srcId="{B2A4BDEC-945E-44C5-A3C8-8C8D1A0152EB}" destId="{CDBD2CFB-9F0B-4202-BB3C-282BFF49BD83}" srcOrd="0" destOrd="0" presId="urn:microsoft.com/office/officeart/2005/8/layout/vList2"/>
    <dgm:cxn modelId="{BA61C245-F77B-4E78-8D93-B48AE806B063}" type="presParOf" srcId="{B2A4BDEC-945E-44C5-A3C8-8C8D1A0152EB}" destId="{5D7E38D1-539B-4712-B1C9-5C42C4568F77}" srcOrd="1" destOrd="0" presId="urn:microsoft.com/office/officeart/2005/8/layout/vList2"/>
    <dgm:cxn modelId="{905FAACA-74C7-4B08-9D6C-D8FCDCB7CE6D}" type="presParOf" srcId="{B2A4BDEC-945E-44C5-A3C8-8C8D1A0152EB}" destId="{B11442A9-4A4C-4729-89EA-B0B97430337F}" srcOrd="2" destOrd="0" presId="urn:microsoft.com/office/officeart/2005/8/layout/vList2"/>
    <dgm:cxn modelId="{79DFAA8C-A0F7-47D9-9FC4-4BBDF88A9D92}" type="presParOf" srcId="{B2A4BDEC-945E-44C5-A3C8-8C8D1A0152EB}" destId="{2547AFD0-92E0-4580-8AF2-9478534BEAA8}" srcOrd="3" destOrd="0" presId="urn:microsoft.com/office/officeart/2005/8/layout/vList2"/>
    <dgm:cxn modelId="{0D1C2FCB-EDF4-43E8-9136-3008CF5E2221}" type="presParOf" srcId="{B2A4BDEC-945E-44C5-A3C8-8C8D1A0152EB}" destId="{A768095D-058E-4C89-B4F2-AA13BEED36B6}" srcOrd="4" destOrd="0" presId="urn:microsoft.com/office/officeart/2005/8/layout/vList2"/>
    <dgm:cxn modelId="{8854CCF4-4D7B-4A13-8A11-E2EFCA8ED94E}" type="presParOf" srcId="{B2A4BDEC-945E-44C5-A3C8-8C8D1A0152EB}" destId="{A4A14AB1-60EB-4484-9886-71E3E5ED5365}" srcOrd="5" destOrd="0" presId="urn:microsoft.com/office/officeart/2005/8/layout/vList2"/>
    <dgm:cxn modelId="{66CFF3CD-525F-4C82-AAC8-B32E167412F7}" type="presParOf" srcId="{B2A4BDEC-945E-44C5-A3C8-8C8D1A0152EB}" destId="{4EC5E4AF-4EEA-4966-B3BE-85CC37DD3133}"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0A8D9DF-B5EF-4F93-9F5D-04742C423668}"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0421B63-1DA7-4A77-A7E1-54DC51F69D68}">
      <dgm:prSet custT="1"/>
      <dgm:spPr/>
      <dgm:t>
        <a:bodyPr/>
        <a:lstStyle/>
        <a:p>
          <a:r>
            <a:rPr lang="en-US" sz="2400" dirty="0" smtClean="0">
              <a:solidFill>
                <a:schemeClr val="tx1"/>
              </a:solidFill>
            </a:rPr>
            <a:t>Analysis of SFM </a:t>
          </a:r>
          <a:r>
            <a:rPr lang="en-US" sz="2400" dirty="0" err="1" smtClean="0">
              <a:solidFill>
                <a:schemeClr val="tx1"/>
              </a:solidFill>
            </a:rPr>
            <a:t>hindcasts</a:t>
          </a:r>
          <a:r>
            <a:rPr lang="en-US" sz="2400" dirty="0" smtClean="0">
              <a:solidFill>
                <a:schemeClr val="tx1"/>
              </a:solidFill>
            </a:rPr>
            <a:t> and forecasts will be done to develop forecasting tools for the monsoon rainfall over India, winter rainfall  over north India and northeast monsoon rainfall over South Peninsula.</a:t>
          </a:r>
          <a:endParaRPr lang="en-IN" sz="2400" dirty="0">
            <a:solidFill>
              <a:schemeClr val="tx1"/>
            </a:solidFill>
          </a:endParaRPr>
        </a:p>
      </dgm:t>
    </dgm:pt>
    <dgm:pt modelId="{53DCBD2F-AAF8-4BE7-9EBD-ED4C6C0057FD}" type="parTrans" cxnId="{1497DCA8-6DE6-42C4-8D2C-1DB0B213187F}">
      <dgm:prSet/>
      <dgm:spPr/>
      <dgm:t>
        <a:bodyPr/>
        <a:lstStyle/>
        <a:p>
          <a:endParaRPr lang="en-US"/>
        </a:p>
      </dgm:t>
    </dgm:pt>
    <dgm:pt modelId="{8B7A19AE-D74D-40DC-ACF1-D17778038206}" type="sibTrans" cxnId="{1497DCA8-6DE6-42C4-8D2C-1DB0B213187F}">
      <dgm:prSet/>
      <dgm:spPr/>
      <dgm:t>
        <a:bodyPr/>
        <a:lstStyle/>
        <a:p>
          <a:endParaRPr lang="en-US"/>
        </a:p>
      </dgm:t>
    </dgm:pt>
    <dgm:pt modelId="{C63FA8F7-27F4-4F10-870C-7AB18D23D7BB}">
      <dgm:prSet custT="1"/>
      <dgm:spPr/>
      <dgm:t>
        <a:bodyPr/>
        <a:lstStyle/>
        <a:p>
          <a:r>
            <a:rPr lang="en-US" altLang="en-US" sz="2400" dirty="0" smtClean="0">
              <a:solidFill>
                <a:schemeClr val="tx1"/>
              </a:solidFill>
            </a:rPr>
            <a:t>Computation of global verification statistics of SFM </a:t>
          </a:r>
          <a:r>
            <a:rPr lang="en-US" altLang="en-US" sz="2400" dirty="0" err="1" smtClean="0">
              <a:solidFill>
                <a:schemeClr val="tx1"/>
              </a:solidFill>
            </a:rPr>
            <a:t>hindcasts</a:t>
          </a:r>
          <a:r>
            <a:rPr lang="en-US" altLang="en-US" sz="2400" dirty="0" smtClean="0">
              <a:solidFill>
                <a:schemeClr val="tx1"/>
              </a:solidFill>
            </a:rPr>
            <a:t> and to i</a:t>
          </a:r>
          <a:r>
            <a:rPr lang="en-US" sz="2400" dirty="0" smtClean="0">
              <a:solidFill>
                <a:schemeClr val="tx1"/>
              </a:solidFill>
            </a:rPr>
            <a:t>ncrease the number of ensemble members in the SFM </a:t>
          </a:r>
          <a:r>
            <a:rPr lang="en-US" sz="2400" dirty="0" err="1" smtClean="0">
              <a:solidFill>
                <a:schemeClr val="tx1"/>
              </a:solidFill>
            </a:rPr>
            <a:t>hindcasts</a:t>
          </a:r>
          <a:r>
            <a:rPr lang="en-US" sz="2400" dirty="0" smtClean="0">
              <a:solidFill>
                <a:schemeClr val="tx1"/>
              </a:solidFill>
            </a:rPr>
            <a:t> and forecasts from 10 to 20 members.</a:t>
          </a:r>
          <a:endParaRPr lang="en-US" altLang="en-US" sz="2400" dirty="0" smtClean="0">
            <a:solidFill>
              <a:schemeClr val="tx1"/>
            </a:solidFill>
          </a:endParaRPr>
        </a:p>
      </dgm:t>
    </dgm:pt>
    <dgm:pt modelId="{2BFF9ADC-FE83-459C-8DA2-4DD3924C2133}" type="parTrans" cxnId="{7C8BB779-5A30-49D9-BC5C-675B191645E3}">
      <dgm:prSet/>
      <dgm:spPr/>
      <dgm:t>
        <a:bodyPr/>
        <a:lstStyle/>
        <a:p>
          <a:endParaRPr lang="en-US"/>
        </a:p>
      </dgm:t>
    </dgm:pt>
    <dgm:pt modelId="{9035C80F-A9CC-415C-877C-5D881B67EDB7}" type="sibTrans" cxnId="{7C8BB779-5A30-49D9-BC5C-675B191645E3}">
      <dgm:prSet/>
      <dgm:spPr/>
      <dgm:t>
        <a:bodyPr/>
        <a:lstStyle/>
        <a:p>
          <a:endParaRPr lang="en-US"/>
        </a:p>
      </dgm:t>
    </dgm:pt>
    <dgm:pt modelId="{00BBF080-42A9-4F46-9F38-918BC998BD0E}">
      <dgm:prSet custT="1"/>
      <dgm:spPr/>
      <dgm:t>
        <a:bodyPr/>
        <a:lstStyle/>
        <a:p>
          <a:r>
            <a:rPr lang="en-US" sz="2400" dirty="0" smtClean="0">
              <a:solidFill>
                <a:schemeClr val="tx1"/>
              </a:solidFill>
            </a:rPr>
            <a:t>Conducting sensitive studies and </a:t>
          </a:r>
          <a:r>
            <a:rPr lang="en-US" sz="2400" dirty="0" err="1" smtClean="0">
              <a:solidFill>
                <a:schemeClr val="tx1"/>
              </a:solidFill>
            </a:rPr>
            <a:t>teleconnection</a:t>
          </a:r>
          <a:r>
            <a:rPr lang="en-US" sz="2400" dirty="0" smtClean="0">
              <a:solidFill>
                <a:schemeClr val="tx1"/>
              </a:solidFill>
            </a:rPr>
            <a:t> studies using the model simulated climate fields.</a:t>
          </a:r>
        </a:p>
      </dgm:t>
    </dgm:pt>
    <dgm:pt modelId="{3A06E3BC-0774-4A4A-AD42-DD408D9D93C9}" type="parTrans" cxnId="{9BA8E9E8-1348-4C95-8A64-91A0298E77BD}">
      <dgm:prSet/>
      <dgm:spPr/>
      <dgm:t>
        <a:bodyPr/>
        <a:lstStyle/>
        <a:p>
          <a:endParaRPr lang="en-US"/>
        </a:p>
      </dgm:t>
    </dgm:pt>
    <dgm:pt modelId="{3CC51968-9120-475D-95E9-6E227CCF70F9}" type="sibTrans" cxnId="{9BA8E9E8-1348-4C95-8A64-91A0298E77BD}">
      <dgm:prSet/>
      <dgm:spPr/>
      <dgm:t>
        <a:bodyPr/>
        <a:lstStyle/>
        <a:p>
          <a:endParaRPr lang="en-US"/>
        </a:p>
      </dgm:t>
    </dgm:pt>
    <dgm:pt modelId="{E57A5D7E-8134-4EE8-8466-CD8B5003B4EC}" type="pres">
      <dgm:prSet presAssocID="{80A8D9DF-B5EF-4F93-9F5D-04742C423668}" presName="Name0" presStyleCnt="0">
        <dgm:presLayoutVars>
          <dgm:dir/>
          <dgm:animLvl val="lvl"/>
          <dgm:resizeHandles val="exact"/>
        </dgm:presLayoutVars>
      </dgm:prSet>
      <dgm:spPr/>
      <dgm:t>
        <a:bodyPr/>
        <a:lstStyle/>
        <a:p>
          <a:endParaRPr lang="en-US"/>
        </a:p>
      </dgm:t>
    </dgm:pt>
    <dgm:pt modelId="{193C345A-633E-4912-B9DF-4F969C7DAD70}" type="pres">
      <dgm:prSet presAssocID="{00BBF080-42A9-4F46-9F38-918BC998BD0E}" presName="boxAndChildren" presStyleCnt="0"/>
      <dgm:spPr/>
    </dgm:pt>
    <dgm:pt modelId="{4EDE6DD0-5AF5-4FD3-AD93-D982467122A0}" type="pres">
      <dgm:prSet presAssocID="{00BBF080-42A9-4F46-9F38-918BC998BD0E}" presName="parentTextBox" presStyleLbl="node1" presStyleIdx="0" presStyleCnt="3" custScaleY="1285832"/>
      <dgm:spPr/>
      <dgm:t>
        <a:bodyPr/>
        <a:lstStyle/>
        <a:p>
          <a:endParaRPr lang="en-US"/>
        </a:p>
      </dgm:t>
    </dgm:pt>
    <dgm:pt modelId="{68C96D85-7FC5-4D82-B23F-077D0476297A}" type="pres">
      <dgm:prSet presAssocID="{9035C80F-A9CC-415C-877C-5D881B67EDB7}" presName="sp" presStyleCnt="0"/>
      <dgm:spPr/>
    </dgm:pt>
    <dgm:pt modelId="{A6963A83-B3E3-47D9-AE92-607780B7E876}" type="pres">
      <dgm:prSet presAssocID="{C63FA8F7-27F4-4F10-870C-7AB18D23D7BB}" presName="arrowAndChildren" presStyleCnt="0"/>
      <dgm:spPr/>
    </dgm:pt>
    <dgm:pt modelId="{5EE8437C-2620-4847-B490-7E82ED85C3CF}" type="pres">
      <dgm:prSet presAssocID="{C63FA8F7-27F4-4F10-870C-7AB18D23D7BB}" presName="parentTextArrow" presStyleLbl="node1" presStyleIdx="1" presStyleCnt="3" custScaleY="2000000"/>
      <dgm:spPr/>
      <dgm:t>
        <a:bodyPr/>
        <a:lstStyle/>
        <a:p>
          <a:endParaRPr lang="en-US"/>
        </a:p>
      </dgm:t>
    </dgm:pt>
    <dgm:pt modelId="{70DC2CC0-3C0D-4CEF-B1B3-2AF974499C68}" type="pres">
      <dgm:prSet presAssocID="{8B7A19AE-D74D-40DC-ACF1-D17778038206}" presName="sp" presStyleCnt="0"/>
      <dgm:spPr/>
    </dgm:pt>
    <dgm:pt modelId="{85FD72FB-739A-44B2-8ACF-0690E2D4CA32}" type="pres">
      <dgm:prSet presAssocID="{80421B63-1DA7-4A77-A7E1-54DC51F69D68}" presName="arrowAndChildren" presStyleCnt="0"/>
      <dgm:spPr/>
    </dgm:pt>
    <dgm:pt modelId="{B24B2A28-A058-4FD4-863F-F6116ACA26AA}" type="pres">
      <dgm:prSet presAssocID="{80421B63-1DA7-4A77-A7E1-54DC51F69D68}" presName="parentTextArrow" presStyleLbl="node1" presStyleIdx="2" presStyleCnt="3" custScaleY="2000000"/>
      <dgm:spPr/>
      <dgm:t>
        <a:bodyPr/>
        <a:lstStyle/>
        <a:p>
          <a:endParaRPr lang="en-US"/>
        </a:p>
      </dgm:t>
    </dgm:pt>
  </dgm:ptLst>
  <dgm:cxnLst>
    <dgm:cxn modelId="{7C8BB779-5A30-49D9-BC5C-675B191645E3}" srcId="{80A8D9DF-B5EF-4F93-9F5D-04742C423668}" destId="{C63FA8F7-27F4-4F10-870C-7AB18D23D7BB}" srcOrd="1" destOrd="0" parTransId="{2BFF9ADC-FE83-459C-8DA2-4DD3924C2133}" sibTransId="{9035C80F-A9CC-415C-877C-5D881B67EDB7}"/>
    <dgm:cxn modelId="{9BA8E9E8-1348-4C95-8A64-91A0298E77BD}" srcId="{80A8D9DF-B5EF-4F93-9F5D-04742C423668}" destId="{00BBF080-42A9-4F46-9F38-918BC998BD0E}" srcOrd="2" destOrd="0" parTransId="{3A06E3BC-0774-4A4A-AD42-DD408D9D93C9}" sibTransId="{3CC51968-9120-475D-95E9-6E227CCF70F9}"/>
    <dgm:cxn modelId="{B56462A1-2487-4D33-A84A-041AEA0252A8}" type="presOf" srcId="{80421B63-1DA7-4A77-A7E1-54DC51F69D68}" destId="{B24B2A28-A058-4FD4-863F-F6116ACA26AA}" srcOrd="0" destOrd="0" presId="urn:microsoft.com/office/officeart/2005/8/layout/process4"/>
    <dgm:cxn modelId="{B1639EEF-26E1-4C2C-B035-D4CF8555E9C4}" type="presOf" srcId="{C63FA8F7-27F4-4F10-870C-7AB18D23D7BB}" destId="{5EE8437C-2620-4847-B490-7E82ED85C3CF}" srcOrd="0" destOrd="0" presId="urn:microsoft.com/office/officeart/2005/8/layout/process4"/>
    <dgm:cxn modelId="{1497DCA8-6DE6-42C4-8D2C-1DB0B213187F}" srcId="{80A8D9DF-B5EF-4F93-9F5D-04742C423668}" destId="{80421B63-1DA7-4A77-A7E1-54DC51F69D68}" srcOrd="0" destOrd="0" parTransId="{53DCBD2F-AAF8-4BE7-9EBD-ED4C6C0057FD}" sibTransId="{8B7A19AE-D74D-40DC-ACF1-D17778038206}"/>
    <dgm:cxn modelId="{1D27437F-528D-414B-A7CA-2679B7D8EBBC}" type="presOf" srcId="{80A8D9DF-B5EF-4F93-9F5D-04742C423668}" destId="{E57A5D7E-8134-4EE8-8466-CD8B5003B4EC}" srcOrd="0" destOrd="0" presId="urn:microsoft.com/office/officeart/2005/8/layout/process4"/>
    <dgm:cxn modelId="{51483270-1F15-43BF-9B18-A2675C1E3809}" type="presOf" srcId="{00BBF080-42A9-4F46-9F38-918BC998BD0E}" destId="{4EDE6DD0-5AF5-4FD3-AD93-D982467122A0}" srcOrd="0" destOrd="0" presId="urn:microsoft.com/office/officeart/2005/8/layout/process4"/>
    <dgm:cxn modelId="{8D90497E-6CB0-46A0-BEB7-C460E7EF7EEF}" type="presParOf" srcId="{E57A5D7E-8134-4EE8-8466-CD8B5003B4EC}" destId="{193C345A-633E-4912-B9DF-4F969C7DAD70}" srcOrd="0" destOrd="0" presId="urn:microsoft.com/office/officeart/2005/8/layout/process4"/>
    <dgm:cxn modelId="{B5D512E0-E2ED-494B-B612-ADB7AECB2667}" type="presParOf" srcId="{193C345A-633E-4912-B9DF-4F969C7DAD70}" destId="{4EDE6DD0-5AF5-4FD3-AD93-D982467122A0}" srcOrd="0" destOrd="0" presId="urn:microsoft.com/office/officeart/2005/8/layout/process4"/>
    <dgm:cxn modelId="{2E292495-BE74-4C18-8067-897AFB4B0561}" type="presParOf" srcId="{E57A5D7E-8134-4EE8-8466-CD8B5003B4EC}" destId="{68C96D85-7FC5-4D82-B23F-077D0476297A}" srcOrd="1" destOrd="0" presId="urn:microsoft.com/office/officeart/2005/8/layout/process4"/>
    <dgm:cxn modelId="{40BBE6E3-2E39-41AC-9532-24E60A95A552}" type="presParOf" srcId="{E57A5D7E-8134-4EE8-8466-CD8B5003B4EC}" destId="{A6963A83-B3E3-47D9-AE92-607780B7E876}" srcOrd="2" destOrd="0" presId="urn:microsoft.com/office/officeart/2005/8/layout/process4"/>
    <dgm:cxn modelId="{28F85586-9D22-48C0-96D7-2169EF92EF66}" type="presParOf" srcId="{A6963A83-B3E3-47D9-AE92-607780B7E876}" destId="{5EE8437C-2620-4847-B490-7E82ED85C3CF}" srcOrd="0" destOrd="0" presId="urn:microsoft.com/office/officeart/2005/8/layout/process4"/>
    <dgm:cxn modelId="{FC7884F6-594B-45D1-9491-8299A3883034}" type="presParOf" srcId="{E57A5D7E-8134-4EE8-8466-CD8B5003B4EC}" destId="{70DC2CC0-3C0D-4CEF-B1B3-2AF974499C68}" srcOrd="3" destOrd="0" presId="urn:microsoft.com/office/officeart/2005/8/layout/process4"/>
    <dgm:cxn modelId="{9E733473-B53C-427D-B810-C7C3C44E8838}" type="presParOf" srcId="{E57A5D7E-8134-4EE8-8466-CD8B5003B4EC}" destId="{85FD72FB-739A-44B2-8ACF-0690E2D4CA32}" srcOrd="4" destOrd="0" presId="urn:microsoft.com/office/officeart/2005/8/layout/process4"/>
    <dgm:cxn modelId="{BCD85AD9-DF4A-49FB-B770-324C5B29ABCF}" type="presParOf" srcId="{85FD72FB-739A-44B2-8ACF-0690E2D4CA32}" destId="{B24B2A28-A058-4FD4-863F-F6116ACA26AA}"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09E6568-95AE-4C74-855A-24D00B9376F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E12480A-9CF8-464B-9C4A-8937015A5DCE}">
      <dgm:prSet custT="1"/>
      <dgm:spPr/>
      <dgm:t>
        <a:bodyPr/>
        <a:lstStyle/>
        <a:p>
          <a:pPr rtl="0"/>
          <a:r>
            <a:rPr lang="en-US" sz="2400" dirty="0" smtClean="0">
              <a:solidFill>
                <a:schemeClr val="tx1"/>
              </a:solidFill>
            </a:rPr>
            <a:t>Study on the various rainfall features such as long term climatology, variability (such as active and break monsoon events, monsoon onset and advance, heavy rainfall events etc.) using high resolution daily gridded rainfall.</a:t>
          </a:r>
          <a:endParaRPr lang="en-US" sz="2400" dirty="0">
            <a:solidFill>
              <a:schemeClr val="tx1"/>
            </a:solidFill>
          </a:endParaRPr>
        </a:p>
      </dgm:t>
    </dgm:pt>
    <dgm:pt modelId="{EEE728AB-DBE9-4D2D-9D7C-7D7D1DB4B4FD}" type="parTrans" cxnId="{D29495AA-EB5B-4D7D-A13D-C7474C6CB089}">
      <dgm:prSet/>
      <dgm:spPr/>
      <dgm:t>
        <a:bodyPr/>
        <a:lstStyle/>
        <a:p>
          <a:endParaRPr lang="en-US"/>
        </a:p>
      </dgm:t>
    </dgm:pt>
    <dgm:pt modelId="{4C11C749-1C70-46B2-BC9A-401FEF1EF637}" type="sibTrans" cxnId="{D29495AA-EB5B-4D7D-A13D-C7474C6CB089}">
      <dgm:prSet/>
      <dgm:spPr/>
      <dgm:t>
        <a:bodyPr/>
        <a:lstStyle/>
        <a:p>
          <a:endParaRPr lang="en-US"/>
        </a:p>
      </dgm:t>
    </dgm:pt>
    <dgm:pt modelId="{F32E8B64-729B-4872-B2FD-D68D67D9B693}">
      <dgm:prSet custT="1"/>
      <dgm:spPr/>
      <dgm:t>
        <a:bodyPr/>
        <a:lstStyle/>
        <a:p>
          <a:pPr rtl="0"/>
          <a:r>
            <a:rPr lang="en-US" sz="2400" dirty="0" smtClean="0">
              <a:solidFill>
                <a:schemeClr val="tx1"/>
              </a:solidFill>
            </a:rPr>
            <a:t>Implementation of drought monitoring tool using high resolution gridded standardized precipitation index.</a:t>
          </a:r>
          <a:endParaRPr lang="en-US" sz="2400" dirty="0">
            <a:solidFill>
              <a:schemeClr val="tx1"/>
            </a:solidFill>
          </a:endParaRPr>
        </a:p>
      </dgm:t>
    </dgm:pt>
    <dgm:pt modelId="{92630A80-1F17-4126-8CE0-1A3CB79B504F}" type="parTrans" cxnId="{2991CB11-F08D-43A4-AE5B-161F36234BB2}">
      <dgm:prSet/>
      <dgm:spPr/>
      <dgm:t>
        <a:bodyPr/>
        <a:lstStyle/>
        <a:p>
          <a:endParaRPr lang="en-US"/>
        </a:p>
      </dgm:t>
    </dgm:pt>
    <dgm:pt modelId="{DE3F74C5-31F1-481F-82ED-D1E582DCB6A7}" type="sibTrans" cxnId="{2991CB11-F08D-43A4-AE5B-161F36234BB2}">
      <dgm:prSet/>
      <dgm:spPr/>
      <dgm:t>
        <a:bodyPr/>
        <a:lstStyle/>
        <a:p>
          <a:endParaRPr lang="en-US"/>
        </a:p>
      </dgm:t>
    </dgm:pt>
    <dgm:pt modelId="{E0AF0A2B-ED6F-45AB-867D-FC457D739D8A}">
      <dgm:prSet custT="1"/>
      <dgm:spPr/>
      <dgm:t>
        <a:bodyPr/>
        <a:lstStyle/>
        <a:p>
          <a:pPr rtl="0"/>
          <a:r>
            <a:rPr lang="en-US" sz="2400" dirty="0" smtClean="0">
              <a:solidFill>
                <a:schemeClr val="tx1"/>
              </a:solidFill>
            </a:rPr>
            <a:t>Implementation of tools for extended range prediction and seasonal prediction at subdivision scale through analysis of CFSv2 models developed under monsoon mission for extended and long range prediction.</a:t>
          </a:r>
          <a:endParaRPr lang="en-US" sz="2400" dirty="0">
            <a:solidFill>
              <a:schemeClr val="tx1"/>
            </a:solidFill>
          </a:endParaRPr>
        </a:p>
      </dgm:t>
    </dgm:pt>
    <dgm:pt modelId="{FB5D02EF-4FC2-4C57-A287-819778D7A436}" type="parTrans" cxnId="{F1A202F9-72EF-4C4D-A5CC-605A839950A9}">
      <dgm:prSet/>
      <dgm:spPr/>
      <dgm:t>
        <a:bodyPr/>
        <a:lstStyle/>
        <a:p>
          <a:endParaRPr lang="en-US"/>
        </a:p>
      </dgm:t>
    </dgm:pt>
    <dgm:pt modelId="{9105762A-5C40-4C70-80FB-B46A79412326}" type="sibTrans" cxnId="{F1A202F9-72EF-4C4D-A5CC-605A839950A9}">
      <dgm:prSet/>
      <dgm:spPr/>
      <dgm:t>
        <a:bodyPr/>
        <a:lstStyle/>
        <a:p>
          <a:endParaRPr lang="en-US"/>
        </a:p>
      </dgm:t>
    </dgm:pt>
    <dgm:pt modelId="{D39E57E5-A2ED-4DD4-9800-D602E4F1F1B2}" type="pres">
      <dgm:prSet presAssocID="{C09E6568-95AE-4C74-855A-24D00B9376F7}" presName="Name0" presStyleCnt="0">
        <dgm:presLayoutVars>
          <dgm:dir/>
          <dgm:animLvl val="lvl"/>
          <dgm:resizeHandles val="exact"/>
        </dgm:presLayoutVars>
      </dgm:prSet>
      <dgm:spPr/>
      <dgm:t>
        <a:bodyPr/>
        <a:lstStyle/>
        <a:p>
          <a:endParaRPr lang="en-US"/>
        </a:p>
      </dgm:t>
    </dgm:pt>
    <dgm:pt modelId="{3012806E-A312-4849-A31F-3F599D93A5C8}" type="pres">
      <dgm:prSet presAssocID="{E0AF0A2B-ED6F-45AB-867D-FC457D739D8A}" presName="boxAndChildren" presStyleCnt="0"/>
      <dgm:spPr/>
    </dgm:pt>
    <dgm:pt modelId="{7CAE2AA3-1CB5-4BC9-8022-E4A5B51C03D7}" type="pres">
      <dgm:prSet presAssocID="{E0AF0A2B-ED6F-45AB-867D-FC457D739D8A}" presName="parentTextBox" presStyleLbl="node1" presStyleIdx="0" presStyleCnt="3" custScaleY="243674"/>
      <dgm:spPr/>
      <dgm:t>
        <a:bodyPr/>
        <a:lstStyle/>
        <a:p>
          <a:endParaRPr lang="en-US"/>
        </a:p>
      </dgm:t>
    </dgm:pt>
    <dgm:pt modelId="{80FA0010-BC2D-44C4-AE75-3042DE09F69D}" type="pres">
      <dgm:prSet presAssocID="{DE3F74C5-31F1-481F-82ED-D1E582DCB6A7}" presName="sp" presStyleCnt="0"/>
      <dgm:spPr/>
    </dgm:pt>
    <dgm:pt modelId="{6325F5C6-A06D-404C-A99C-23208698E164}" type="pres">
      <dgm:prSet presAssocID="{F32E8B64-729B-4872-B2FD-D68D67D9B693}" presName="arrowAndChildren" presStyleCnt="0"/>
      <dgm:spPr/>
    </dgm:pt>
    <dgm:pt modelId="{534FA36D-2D60-4435-9CFC-EFCD357FA555}" type="pres">
      <dgm:prSet presAssocID="{F32E8B64-729B-4872-B2FD-D68D67D9B693}" presName="parentTextArrow" presStyleLbl="node1" presStyleIdx="1" presStyleCnt="3"/>
      <dgm:spPr/>
      <dgm:t>
        <a:bodyPr/>
        <a:lstStyle/>
        <a:p>
          <a:endParaRPr lang="en-US"/>
        </a:p>
      </dgm:t>
    </dgm:pt>
    <dgm:pt modelId="{311BAB32-F0E3-4CF8-87FF-1BB86EDF82A7}" type="pres">
      <dgm:prSet presAssocID="{4C11C749-1C70-46B2-BC9A-401FEF1EF637}" presName="sp" presStyleCnt="0"/>
      <dgm:spPr/>
    </dgm:pt>
    <dgm:pt modelId="{AF984056-1B2D-4401-9BF4-0B729C9E5EE3}" type="pres">
      <dgm:prSet presAssocID="{BE12480A-9CF8-464B-9C4A-8937015A5DCE}" presName="arrowAndChildren" presStyleCnt="0"/>
      <dgm:spPr/>
    </dgm:pt>
    <dgm:pt modelId="{339E73F7-F89A-4481-8138-F8EEDD5FDB0E}" type="pres">
      <dgm:prSet presAssocID="{BE12480A-9CF8-464B-9C4A-8937015A5DCE}" presName="parentTextArrow" presStyleLbl="node1" presStyleIdx="2" presStyleCnt="3" custScaleY="196920"/>
      <dgm:spPr/>
      <dgm:t>
        <a:bodyPr/>
        <a:lstStyle/>
        <a:p>
          <a:endParaRPr lang="en-US"/>
        </a:p>
      </dgm:t>
    </dgm:pt>
  </dgm:ptLst>
  <dgm:cxnLst>
    <dgm:cxn modelId="{2991CB11-F08D-43A4-AE5B-161F36234BB2}" srcId="{C09E6568-95AE-4C74-855A-24D00B9376F7}" destId="{F32E8B64-729B-4872-B2FD-D68D67D9B693}" srcOrd="1" destOrd="0" parTransId="{92630A80-1F17-4126-8CE0-1A3CB79B504F}" sibTransId="{DE3F74C5-31F1-481F-82ED-D1E582DCB6A7}"/>
    <dgm:cxn modelId="{08139C8C-4F5B-4A4D-8F0B-BC17778C72DE}" type="presOf" srcId="{F32E8B64-729B-4872-B2FD-D68D67D9B693}" destId="{534FA36D-2D60-4435-9CFC-EFCD357FA555}" srcOrd="0" destOrd="0" presId="urn:microsoft.com/office/officeart/2005/8/layout/process4"/>
    <dgm:cxn modelId="{D29495AA-EB5B-4D7D-A13D-C7474C6CB089}" srcId="{C09E6568-95AE-4C74-855A-24D00B9376F7}" destId="{BE12480A-9CF8-464B-9C4A-8937015A5DCE}" srcOrd="0" destOrd="0" parTransId="{EEE728AB-DBE9-4D2D-9D7C-7D7D1DB4B4FD}" sibTransId="{4C11C749-1C70-46B2-BC9A-401FEF1EF637}"/>
    <dgm:cxn modelId="{1C8C9E31-4956-4DB2-96D3-36A095CC1D12}" type="presOf" srcId="{C09E6568-95AE-4C74-855A-24D00B9376F7}" destId="{D39E57E5-A2ED-4DD4-9800-D602E4F1F1B2}" srcOrd="0" destOrd="0" presId="urn:microsoft.com/office/officeart/2005/8/layout/process4"/>
    <dgm:cxn modelId="{F1A202F9-72EF-4C4D-A5CC-605A839950A9}" srcId="{C09E6568-95AE-4C74-855A-24D00B9376F7}" destId="{E0AF0A2B-ED6F-45AB-867D-FC457D739D8A}" srcOrd="2" destOrd="0" parTransId="{FB5D02EF-4FC2-4C57-A287-819778D7A436}" sibTransId="{9105762A-5C40-4C70-80FB-B46A79412326}"/>
    <dgm:cxn modelId="{232CD972-47A5-4514-951B-A609F1EA9EBE}" type="presOf" srcId="{E0AF0A2B-ED6F-45AB-867D-FC457D739D8A}" destId="{7CAE2AA3-1CB5-4BC9-8022-E4A5B51C03D7}" srcOrd="0" destOrd="0" presId="urn:microsoft.com/office/officeart/2005/8/layout/process4"/>
    <dgm:cxn modelId="{E7C3AE6D-3585-4D01-9181-7556BAD56230}" type="presOf" srcId="{BE12480A-9CF8-464B-9C4A-8937015A5DCE}" destId="{339E73F7-F89A-4481-8138-F8EEDD5FDB0E}" srcOrd="0" destOrd="0" presId="urn:microsoft.com/office/officeart/2005/8/layout/process4"/>
    <dgm:cxn modelId="{536BED91-907C-4F5E-A253-F29FCCF3DD26}" type="presParOf" srcId="{D39E57E5-A2ED-4DD4-9800-D602E4F1F1B2}" destId="{3012806E-A312-4849-A31F-3F599D93A5C8}" srcOrd="0" destOrd="0" presId="urn:microsoft.com/office/officeart/2005/8/layout/process4"/>
    <dgm:cxn modelId="{65AD8AA3-6636-4A50-A2BF-51179154FF6B}" type="presParOf" srcId="{3012806E-A312-4849-A31F-3F599D93A5C8}" destId="{7CAE2AA3-1CB5-4BC9-8022-E4A5B51C03D7}" srcOrd="0" destOrd="0" presId="urn:microsoft.com/office/officeart/2005/8/layout/process4"/>
    <dgm:cxn modelId="{C1BACE93-85EA-4538-8E92-4EF51D868950}" type="presParOf" srcId="{D39E57E5-A2ED-4DD4-9800-D602E4F1F1B2}" destId="{80FA0010-BC2D-44C4-AE75-3042DE09F69D}" srcOrd="1" destOrd="0" presId="urn:microsoft.com/office/officeart/2005/8/layout/process4"/>
    <dgm:cxn modelId="{D1B38528-3BE7-42A2-B7F7-4B62093E0118}" type="presParOf" srcId="{D39E57E5-A2ED-4DD4-9800-D602E4F1F1B2}" destId="{6325F5C6-A06D-404C-A99C-23208698E164}" srcOrd="2" destOrd="0" presId="urn:microsoft.com/office/officeart/2005/8/layout/process4"/>
    <dgm:cxn modelId="{7F27C920-6DB5-459E-883F-3B5471E3B55B}" type="presParOf" srcId="{6325F5C6-A06D-404C-A99C-23208698E164}" destId="{534FA36D-2D60-4435-9CFC-EFCD357FA555}" srcOrd="0" destOrd="0" presId="urn:microsoft.com/office/officeart/2005/8/layout/process4"/>
    <dgm:cxn modelId="{2DBBBD4E-66A9-480C-A038-619FB980A99B}" type="presParOf" srcId="{D39E57E5-A2ED-4DD4-9800-D602E4F1F1B2}" destId="{311BAB32-F0E3-4CF8-87FF-1BB86EDF82A7}" srcOrd="3" destOrd="0" presId="urn:microsoft.com/office/officeart/2005/8/layout/process4"/>
    <dgm:cxn modelId="{222E4972-D16C-4B3B-BC2F-9B0C88A66699}" type="presParOf" srcId="{D39E57E5-A2ED-4DD4-9800-D602E4F1F1B2}" destId="{AF984056-1B2D-4401-9BF4-0B729C9E5EE3}" srcOrd="4" destOrd="0" presId="urn:microsoft.com/office/officeart/2005/8/layout/process4"/>
    <dgm:cxn modelId="{BD207AE3-6DEA-4673-89D1-22D9D46BE930}" type="presParOf" srcId="{AF984056-1B2D-4401-9BF4-0B729C9E5EE3}" destId="{339E73F7-F89A-4481-8138-F8EEDD5FDB0E}"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0A8D9DF-B5EF-4F93-9F5D-04742C4236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7F141E-1D75-43B7-9B97-02D9A6677BD7}">
      <dgm:prSet custT="1"/>
      <dgm:spPr/>
      <dgm:t>
        <a:bodyPr/>
        <a:lstStyle/>
        <a:p>
          <a:pPr algn="just" rtl="0"/>
          <a:r>
            <a:rPr lang="en-US" altLang="en-US" sz="2400" dirty="0" smtClean="0">
              <a:solidFill>
                <a:schemeClr val="tx1"/>
              </a:solidFill>
            </a:rPr>
            <a:t>Daily high resolution rainfall data at spatial grid of 0.25º X 0.25º for the period 1901-2013 was provided  to many research groups and sold to user community. </a:t>
          </a:r>
          <a:endParaRPr lang="en-US" sz="2400" dirty="0">
            <a:solidFill>
              <a:schemeClr val="tx1"/>
            </a:solidFill>
          </a:endParaRPr>
        </a:p>
      </dgm:t>
    </dgm:pt>
    <dgm:pt modelId="{042DB238-CC2A-4E1A-B3A3-FD98923AD3B9}" type="parTrans" cxnId="{FEC32B39-5EFB-49EE-813D-A50662CD6BFF}">
      <dgm:prSet/>
      <dgm:spPr/>
      <dgm:t>
        <a:bodyPr/>
        <a:lstStyle/>
        <a:p>
          <a:endParaRPr lang="en-US"/>
        </a:p>
      </dgm:t>
    </dgm:pt>
    <dgm:pt modelId="{3A6114F9-D975-46CC-B43F-FC68881556CE}" type="sibTrans" cxnId="{FEC32B39-5EFB-49EE-813D-A50662CD6BFF}">
      <dgm:prSet/>
      <dgm:spPr/>
      <dgm:t>
        <a:bodyPr/>
        <a:lstStyle/>
        <a:p>
          <a:endParaRPr lang="en-US"/>
        </a:p>
      </dgm:t>
    </dgm:pt>
    <dgm:pt modelId="{07813F8F-CA51-4E9A-A20A-EF445B606766}">
      <dgm:prSet custT="1"/>
      <dgm:spPr/>
      <dgm:t>
        <a:bodyPr/>
        <a:lstStyle/>
        <a:p>
          <a:pPr algn="just"/>
          <a:r>
            <a:rPr lang="en-US" altLang="en-US" sz="2400" dirty="0" smtClean="0">
              <a:solidFill>
                <a:schemeClr val="tx1"/>
              </a:solidFill>
            </a:rPr>
            <a:t>Experimental Monthly and seasonal global forecasts for temperature and rainfall was prepared every month and made available through IMD website.</a:t>
          </a:r>
        </a:p>
      </dgm:t>
    </dgm:pt>
    <dgm:pt modelId="{6668005F-77D9-4E7E-B714-1901BB674ACA}" type="parTrans" cxnId="{0DEFCC5C-7CA9-4BFD-9BE6-19CDB6B12995}">
      <dgm:prSet/>
      <dgm:spPr/>
      <dgm:t>
        <a:bodyPr/>
        <a:lstStyle/>
        <a:p>
          <a:endParaRPr lang="en-US"/>
        </a:p>
      </dgm:t>
    </dgm:pt>
    <dgm:pt modelId="{C809712F-0C4D-40C5-A136-E9E7440EDB0E}" type="sibTrans" cxnId="{0DEFCC5C-7CA9-4BFD-9BE6-19CDB6B12995}">
      <dgm:prSet/>
      <dgm:spPr/>
      <dgm:t>
        <a:bodyPr/>
        <a:lstStyle/>
        <a:p>
          <a:endParaRPr lang="en-US"/>
        </a:p>
      </dgm:t>
    </dgm:pt>
    <dgm:pt modelId="{4F4EA00B-E0CB-49D6-AD32-CCC08C5F7C79}">
      <dgm:prSet custT="1"/>
      <dgm:spPr/>
      <dgm:t>
        <a:bodyPr/>
        <a:lstStyle/>
        <a:p>
          <a:pPr algn="just"/>
          <a:r>
            <a:rPr lang="en-US" altLang="en-US" sz="2400" dirty="0" smtClean="0">
              <a:solidFill>
                <a:schemeClr val="tx1"/>
              </a:solidFill>
            </a:rPr>
            <a:t>Issued climate outlook for south Asian countries</a:t>
          </a:r>
        </a:p>
      </dgm:t>
    </dgm:pt>
    <dgm:pt modelId="{25865251-62BC-47D0-8760-2C375E84CB96}" type="parTrans" cxnId="{AB303754-C802-4F73-B198-9616F27912A7}">
      <dgm:prSet/>
      <dgm:spPr/>
      <dgm:t>
        <a:bodyPr/>
        <a:lstStyle/>
        <a:p>
          <a:endParaRPr lang="en-US"/>
        </a:p>
      </dgm:t>
    </dgm:pt>
    <dgm:pt modelId="{8133CAAC-9596-44E8-B1E2-59494466781C}" type="sibTrans" cxnId="{AB303754-C802-4F73-B198-9616F27912A7}">
      <dgm:prSet/>
      <dgm:spPr/>
      <dgm:t>
        <a:bodyPr/>
        <a:lstStyle/>
        <a:p>
          <a:endParaRPr lang="en-US"/>
        </a:p>
      </dgm:t>
    </dgm:pt>
    <dgm:pt modelId="{2E7551D6-5837-4A15-93BD-B0E94FE2646F}">
      <dgm:prSet custT="1"/>
      <dgm:spPr/>
      <dgm:t>
        <a:bodyPr/>
        <a:lstStyle/>
        <a:p>
          <a:pPr algn="just" rtl="0"/>
          <a:r>
            <a:rPr lang="en-US" altLang="en-US" sz="2400" dirty="0" smtClean="0">
              <a:solidFill>
                <a:schemeClr val="tx1"/>
              </a:solidFill>
            </a:rPr>
            <a:t>The real time gridded data till Aug, 2014 prepared.</a:t>
          </a:r>
          <a:endParaRPr lang="en-US" sz="2400" dirty="0">
            <a:solidFill>
              <a:schemeClr val="tx1"/>
            </a:solidFill>
          </a:endParaRPr>
        </a:p>
      </dgm:t>
    </dgm:pt>
    <dgm:pt modelId="{2F964BDC-CAB5-4EEB-9707-76FD97925527}" type="parTrans" cxnId="{063A9D96-6798-4951-BD3D-449188A968A7}">
      <dgm:prSet/>
      <dgm:spPr/>
      <dgm:t>
        <a:bodyPr/>
        <a:lstStyle/>
        <a:p>
          <a:endParaRPr lang="en-US"/>
        </a:p>
      </dgm:t>
    </dgm:pt>
    <dgm:pt modelId="{C0889E79-4CE9-415D-98AF-80A0D2F3CB3B}" type="sibTrans" cxnId="{063A9D96-6798-4951-BD3D-449188A968A7}">
      <dgm:prSet/>
      <dgm:spPr/>
      <dgm:t>
        <a:bodyPr/>
        <a:lstStyle/>
        <a:p>
          <a:endParaRPr lang="en-US"/>
        </a:p>
      </dgm:t>
    </dgm:pt>
    <dgm:pt modelId="{3BB0DFD9-4BAA-4B21-AC1D-F0456995EDB9}" type="pres">
      <dgm:prSet presAssocID="{80A8D9DF-B5EF-4F93-9F5D-04742C423668}" presName="linear" presStyleCnt="0">
        <dgm:presLayoutVars>
          <dgm:animLvl val="lvl"/>
          <dgm:resizeHandles val="exact"/>
        </dgm:presLayoutVars>
      </dgm:prSet>
      <dgm:spPr/>
      <dgm:t>
        <a:bodyPr/>
        <a:lstStyle/>
        <a:p>
          <a:endParaRPr lang="en-US"/>
        </a:p>
      </dgm:t>
    </dgm:pt>
    <dgm:pt modelId="{FB92FD11-8AA3-4D99-A130-928B6FA45926}" type="pres">
      <dgm:prSet presAssocID="{747F141E-1D75-43B7-9B97-02D9A6677BD7}" presName="parentText" presStyleLbl="node1" presStyleIdx="0" presStyleCnt="4" custScaleY="182181">
        <dgm:presLayoutVars>
          <dgm:chMax val="0"/>
          <dgm:bulletEnabled val="1"/>
        </dgm:presLayoutVars>
      </dgm:prSet>
      <dgm:spPr/>
      <dgm:t>
        <a:bodyPr/>
        <a:lstStyle/>
        <a:p>
          <a:endParaRPr lang="en-US"/>
        </a:p>
      </dgm:t>
    </dgm:pt>
    <dgm:pt modelId="{2A5A2667-59FC-4A5D-AE75-13648EC2526F}" type="pres">
      <dgm:prSet presAssocID="{3A6114F9-D975-46CC-B43F-FC68881556CE}" presName="spacer" presStyleCnt="0"/>
      <dgm:spPr/>
    </dgm:pt>
    <dgm:pt modelId="{E4AF2693-83DC-4FDE-96BC-E1057716CCDE}" type="pres">
      <dgm:prSet presAssocID="{2E7551D6-5837-4A15-93BD-B0E94FE2646F}" presName="parentText" presStyleLbl="node1" presStyleIdx="1" presStyleCnt="4">
        <dgm:presLayoutVars>
          <dgm:chMax val="0"/>
          <dgm:bulletEnabled val="1"/>
        </dgm:presLayoutVars>
      </dgm:prSet>
      <dgm:spPr/>
      <dgm:t>
        <a:bodyPr/>
        <a:lstStyle/>
        <a:p>
          <a:endParaRPr lang="en-US"/>
        </a:p>
      </dgm:t>
    </dgm:pt>
    <dgm:pt modelId="{7019EC55-FD01-43F9-82D7-2F4D429070A8}" type="pres">
      <dgm:prSet presAssocID="{C0889E79-4CE9-415D-98AF-80A0D2F3CB3B}" presName="spacer" presStyleCnt="0"/>
      <dgm:spPr/>
    </dgm:pt>
    <dgm:pt modelId="{7CDEFF52-79CA-41A9-981A-3502922E83C0}" type="pres">
      <dgm:prSet presAssocID="{07813F8F-CA51-4E9A-A20A-EF445B606766}" presName="parentText" presStyleLbl="node1" presStyleIdx="2" presStyleCnt="4" custScaleY="139148">
        <dgm:presLayoutVars>
          <dgm:chMax val="0"/>
          <dgm:bulletEnabled val="1"/>
        </dgm:presLayoutVars>
      </dgm:prSet>
      <dgm:spPr/>
      <dgm:t>
        <a:bodyPr/>
        <a:lstStyle/>
        <a:p>
          <a:endParaRPr lang="en-US"/>
        </a:p>
      </dgm:t>
    </dgm:pt>
    <dgm:pt modelId="{3B822B81-CA96-4987-90F2-A8FF0C349D6D}" type="pres">
      <dgm:prSet presAssocID="{C809712F-0C4D-40C5-A136-E9E7440EDB0E}" presName="spacer" presStyleCnt="0"/>
      <dgm:spPr/>
    </dgm:pt>
    <dgm:pt modelId="{9E44322C-9687-44CB-A0C4-30708E1B91CF}" type="pres">
      <dgm:prSet presAssocID="{4F4EA00B-E0CB-49D6-AD32-CCC08C5F7C79}" presName="parentText" presStyleLbl="node1" presStyleIdx="3" presStyleCnt="4" custScaleY="72699">
        <dgm:presLayoutVars>
          <dgm:chMax val="0"/>
          <dgm:bulletEnabled val="1"/>
        </dgm:presLayoutVars>
      </dgm:prSet>
      <dgm:spPr/>
      <dgm:t>
        <a:bodyPr/>
        <a:lstStyle/>
        <a:p>
          <a:endParaRPr lang="en-US"/>
        </a:p>
      </dgm:t>
    </dgm:pt>
  </dgm:ptLst>
  <dgm:cxnLst>
    <dgm:cxn modelId="{A8217E4F-322E-4535-A275-44DF8D67E81B}" type="presOf" srcId="{80A8D9DF-B5EF-4F93-9F5D-04742C423668}" destId="{3BB0DFD9-4BAA-4B21-AC1D-F0456995EDB9}" srcOrd="0" destOrd="0" presId="urn:microsoft.com/office/officeart/2005/8/layout/vList2"/>
    <dgm:cxn modelId="{A8B467B7-3A6A-40E6-87F1-617384685784}" type="presOf" srcId="{747F141E-1D75-43B7-9B97-02D9A6677BD7}" destId="{FB92FD11-8AA3-4D99-A130-928B6FA45926}" srcOrd="0" destOrd="0" presId="urn:microsoft.com/office/officeart/2005/8/layout/vList2"/>
    <dgm:cxn modelId="{6B31741E-6737-47FB-8B9C-C5FC575384D4}" type="presOf" srcId="{4F4EA00B-E0CB-49D6-AD32-CCC08C5F7C79}" destId="{9E44322C-9687-44CB-A0C4-30708E1B91CF}" srcOrd="0" destOrd="0" presId="urn:microsoft.com/office/officeart/2005/8/layout/vList2"/>
    <dgm:cxn modelId="{AB303754-C802-4F73-B198-9616F27912A7}" srcId="{80A8D9DF-B5EF-4F93-9F5D-04742C423668}" destId="{4F4EA00B-E0CB-49D6-AD32-CCC08C5F7C79}" srcOrd="3" destOrd="0" parTransId="{25865251-62BC-47D0-8760-2C375E84CB96}" sibTransId="{8133CAAC-9596-44E8-B1E2-59494466781C}"/>
    <dgm:cxn modelId="{A2A9A98A-4387-4BDA-B763-C0918BBDBE82}" type="presOf" srcId="{2E7551D6-5837-4A15-93BD-B0E94FE2646F}" destId="{E4AF2693-83DC-4FDE-96BC-E1057716CCDE}" srcOrd="0" destOrd="0" presId="urn:microsoft.com/office/officeart/2005/8/layout/vList2"/>
    <dgm:cxn modelId="{0DEFCC5C-7CA9-4BFD-9BE6-19CDB6B12995}" srcId="{80A8D9DF-B5EF-4F93-9F5D-04742C423668}" destId="{07813F8F-CA51-4E9A-A20A-EF445B606766}" srcOrd="2" destOrd="0" parTransId="{6668005F-77D9-4E7E-B714-1901BB674ACA}" sibTransId="{C809712F-0C4D-40C5-A136-E9E7440EDB0E}"/>
    <dgm:cxn modelId="{FEC32B39-5EFB-49EE-813D-A50662CD6BFF}" srcId="{80A8D9DF-B5EF-4F93-9F5D-04742C423668}" destId="{747F141E-1D75-43B7-9B97-02D9A6677BD7}" srcOrd="0" destOrd="0" parTransId="{042DB238-CC2A-4E1A-B3A3-FD98923AD3B9}" sibTransId="{3A6114F9-D975-46CC-B43F-FC68881556CE}"/>
    <dgm:cxn modelId="{E099B254-5838-4B30-9BE5-8D540E0047AF}" type="presOf" srcId="{07813F8F-CA51-4E9A-A20A-EF445B606766}" destId="{7CDEFF52-79CA-41A9-981A-3502922E83C0}" srcOrd="0" destOrd="0" presId="urn:microsoft.com/office/officeart/2005/8/layout/vList2"/>
    <dgm:cxn modelId="{063A9D96-6798-4951-BD3D-449188A968A7}" srcId="{80A8D9DF-B5EF-4F93-9F5D-04742C423668}" destId="{2E7551D6-5837-4A15-93BD-B0E94FE2646F}" srcOrd="1" destOrd="0" parTransId="{2F964BDC-CAB5-4EEB-9707-76FD97925527}" sibTransId="{C0889E79-4CE9-415D-98AF-80A0D2F3CB3B}"/>
    <dgm:cxn modelId="{EBE04CFA-8AA3-479C-8B0C-360D21B91E6D}" type="presParOf" srcId="{3BB0DFD9-4BAA-4B21-AC1D-F0456995EDB9}" destId="{FB92FD11-8AA3-4D99-A130-928B6FA45926}" srcOrd="0" destOrd="0" presId="urn:microsoft.com/office/officeart/2005/8/layout/vList2"/>
    <dgm:cxn modelId="{54843FE0-DFF9-4B09-A994-A74C474DFFC3}" type="presParOf" srcId="{3BB0DFD9-4BAA-4B21-AC1D-F0456995EDB9}" destId="{2A5A2667-59FC-4A5D-AE75-13648EC2526F}" srcOrd="1" destOrd="0" presId="urn:microsoft.com/office/officeart/2005/8/layout/vList2"/>
    <dgm:cxn modelId="{AA94FD5F-B453-4B8F-860C-5E65174872E0}" type="presParOf" srcId="{3BB0DFD9-4BAA-4B21-AC1D-F0456995EDB9}" destId="{E4AF2693-83DC-4FDE-96BC-E1057716CCDE}" srcOrd="2" destOrd="0" presId="urn:microsoft.com/office/officeart/2005/8/layout/vList2"/>
    <dgm:cxn modelId="{31CAF27B-1901-4D5D-9825-2E8439592BD0}" type="presParOf" srcId="{3BB0DFD9-4BAA-4B21-AC1D-F0456995EDB9}" destId="{7019EC55-FD01-43F9-82D7-2F4D429070A8}" srcOrd="3" destOrd="0" presId="urn:microsoft.com/office/officeart/2005/8/layout/vList2"/>
    <dgm:cxn modelId="{B63721DC-877C-431B-8345-B6F21F461400}" type="presParOf" srcId="{3BB0DFD9-4BAA-4B21-AC1D-F0456995EDB9}" destId="{7CDEFF52-79CA-41A9-981A-3502922E83C0}" srcOrd="4" destOrd="0" presId="urn:microsoft.com/office/officeart/2005/8/layout/vList2"/>
    <dgm:cxn modelId="{B4925C98-773F-48B4-B18E-1B0F78F79A3A}" type="presParOf" srcId="{3BB0DFD9-4BAA-4B21-AC1D-F0456995EDB9}" destId="{3B822B81-CA96-4987-90F2-A8FF0C349D6D}" srcOrd="5" destOrd="0" presId="urn:microsoft.com/office/officeart/2005/8/layout/vList2"/>
    <dgm:cxn modelId="{6457F0F9-20BD-49C4-BE03-2C7010D66AA9}" type="presParOf" srcId="{3BB0DFD9-4BAA-4B21-AC1D-F0456995EDB9}" destId="{9E44322C-9687-44CB-A0C4-30708E1B91CF}"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91D02F0-4823-4D41-8DED-056F51BBF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F0251C-4D93-4E91-B3F8-C09A7BBE248E}">
      <dgm:prSet custT="1"/>
      <dgm:spPr/>
      <dgm:t>
        <a:bodyPr/>
        <a:lstStyle/>
        <a:p>
          <a:pPr algn="just" rtl="0"/>
          <a:r>
            <a:rPr lang="en-US" sz="2000" b="0" dirty="0" smtClean="0">
              <a:solidFill>
                <a:schemeClr val="tx1"/>
              </a:solidFill>
            </a:rPr>
            <a:t>Special  forecasting services for </a:t>
          </a:r>
          <a:r>
            <a:rPr lang="en-US" sz="2000" b="0" dirty="0" err="1" smtClean="0">
              <a:solidFill>
                <a:schemeClr val="tx1"/>
              </a:solidFill>
            </a:rPr>
            <a:t>Chardham</a:t>
          </a:r>
          <a:r>
            <a:rPr lang="en-US" sz="2000" b="0" dirty="0" smtClean="0">
              <a:solidFill>
                <a:schemeClr val="tx1"/>
              </a:solidFill>
            </a:rPr>
            <a:t> &amp; </a:t>
          </a:r>
          <a:r>
            <a:rPr lang="en-US" sz="2000" b="0" dirty="0" err="1" smtClean="0">
              <a:solidFill>
                <a:schemeClr val="tx1"/>
              </a:solidFill>
            </a:rPr>
            <a:t>Hemkund</a:t>
          </a:r>
          <a:r>
            <a:rPr lang="en-US" sz="2000" b="0" dirty="0" smtClean="0">
              <a:solidFill>
                <a:schemeClr val="tx1"/>
              </a:solidFill>
            </a:rPr>
            <a:t> sahib .</a:t>
          </a:r>
          <a:endParaRPr lang="en-US" sz="2000" b="0" dirty="0">
            <a:solidFill>
              <a:schemeClr val="tx1"/>
            </a:solidFill>
          </a:endParaRPr>
        </a:p>
      </dgm:t>
    </dgm:pt>
    <dgm:pt modelId="{2BBFFCA1-BE2D-4A52-A526-6A70C018BFDF}" type="parTrans" cxnId="{48DDCEBB-FF08-4DCC-8C5E-EE845A3C571A}">
      <dgm:prSet/>
      <dgm:spPr/>
      <dgm:t>
        <a:bodyPr/>
        <a:lstStyle/>
        <a:p>
          <a:endParaRPr lang="en-US"/>
        </a:p>
      </dgm:t>
    </dgm:pt>
    <dgm:pt modelId="{5B4DD1B4-CF3B-4EA5-B30E-FFC1B963B601}" type="sibTrans" cxnId="{48DDCEBB-FF08-4DCC-8C5E-EE845A3C571A}">
      <dgm:prSet/>
      <dgm:spPr/>
      <dgm:t>
        <a:bodyPr/>
        <a:lstStyle/>
        <a:p>
          <a:endParaRPr lang="en-US"/>
        </a:p>
      </dgm:t>
    </dgm:pt>
    <dgm:pt modelId="{1AB6C4A9-116E-43D6-9946-305F88AACF77}">
      <dgm:prSet custT="1"/>
      <dgm:spPr/>
      <dgm:t>
        <a:bodyPr/>
        <a:lstStyle/>
        <a:p>
          <a:pPr algn="just" rtl="0"/>
          <a:r>
            <a:rPr lang="en-US" sz="2000" b="0" dirty="0" smtClean="0">
              <a:solidFill>
                <a:schemeClr val="tx1"/>
              </a:solidFill>
            </a:rPr>
            <a:t>Special forecast for </a:t>
          </a:r>
          <a:r>
            <a:rPr lang="en-US" sz="2000" b="0" dirty="0" err="1" smtClean="0">
              <a:solidFill>
                <a:schemeClr val="tx1"/>
              </a:solidFill>
            </a:rPr>
            <a:t>Shri</a:t>
          </a:r>
          <a:r>
            <a:rPr lang="en-US" sz="2000" b="0" dirty="0" smtClean="0">
              <a:solidFill>
                <a:schemeClr val="tx1"/>
              </a:solidFill>
            </a:rPr>
            <a:t>  </a:t>
          </a:r>
          <a:r>
            <a:rPr lang="en-US" sz="2000" b="0" dirty="0" err="1" smtClean="0">
              <a:solidFill>
                <a:schemeClr val="tx1"/>
              </a:solidFill>
            </a:rPr>
            <a:t>Amarnathji</a:t>
          </a:r>
          <a:r>
            <a:rPr lang="en-US" sz="2000" b="0" dirty="0" smtClean="0">
              <a:solidFill>
                <a:schemeClr val="tx1"/>
              </a:solidFill>
            </a:rPr>
            <a:t> </a:t>
          </a:r>
          <a:r>
            <a:rPr lang="en-US" sz="2000" b="0" dirty="0" err="1" smtClean="0">
              <a:solidFill>
                <a:schemeClr val="tx1"/>
              </a:solidFill>
            </a:rPr>
            <a:t>yatra</a:t>
          </a:r>
          <a:r>
            <a:rPr lang="en-US" sz="2000" b="0" dirty="0" smtClean="0">
              <a:solidFill>
                <a:schemeClr val="tx1"/>
              </a:solidFill>
            </a:rPr>
            <a:t> issued and disseminated to users.</a:t>
          </a:r>
          <a:endParaRPr lang="en-US" sz="2000" b="0" dirty="0">
            <a:solidFill>
              <a:schemeClr val="tx1"/>
            </a:solidFill>
          </a:endParaRPr>
        </a:p>
      </dgm:t>
    </dgm:pt>
    <dgm:pt modelId="{CFB51758-56AD-45FB-95E3-63E417E5B3CB}" type="parTrans" cxnId="{F6550FE5-7DDE-49DB-9D14-7625BE6AFD3A}">
      <dgm:prSet/>
      <dgm:spPr/>
      <dgm:t>
        <a:bodyPr/>
        <a:lstStyle/>
        <a:p>
          <a:endParaRPr lang="en-US"/>
        </a:p>
      </dgm:t>
    </dgm:pt>
    <dgm:pt modelId="{CEC57423-61DF-4DA6-B3D2-2AEA9AA5399A}" type="sibTrans" cxnId="{F6550FE5-7DDE-49DB-9D14-7625BE6AFD3A}">
      <dgm:prSet/>
      <dgm:spPr/>
      <dgm:t>
        <a:bodyPr/>
        <a:lstStyle/>
        <a:p>
          <a:endParaRPr lang="en-US"/>
        </a:p>
      </dgm:t>
    </dgm:pt>
    <dgm:pt modelId="{80C8313C-A070-4FD7-AD6D-D12E62B16153}">
      <dgm:prSet custT="1"/>
      <dgm:spPr/>
      <dgm:t>
        <a:bodyPr/>
        <a:lstStyle/>
        <a:p>
          <a:pPr algn="just" rtl="0"/>
          <a:r>
            <a:rPr lang="en-US" sz="2000" b="0" dirty="0" smtClean="0">
              <a:solidFill>
                <a:schemeClr val="tx1"/>
              </a:solidFill>
            </a:rPr>
            <a:t>Issued </a:t>
          </a:r>
          <a:r>
            <a:rPr lang="en-US" sz="2000" b="0" dirty="0" err="1" smtClean="0">
              <a:solidFill>
                <a:schemeClr val="tx1"/>
              </a:solidFill>
            </a:rPr>
            <a:t>mesoscale</a:t>
          </a:r>
          <a:r>
            <a:rPr lang="en-US" sz="2000" b="0" dirty="0" smtClean="0">
              <a:solidFill>
                <a:schemeClr val="tx1"/>
              </a:solidFill>
            </a:rPr>
            <a:t> weather forecast for </a:t>
          </a:r>
          <a:r>
            <a:rPr lang="en-US" sz="2000" b="1" dirty="0" smtClean="0">
              <a:solidFill>
                <a:schemeClr val="tx1"/>
              </a:solidFill>
            </a:rPr>
            <a:t>15 High altitude of </a:t>
          </a:r>
          <a:r>
            <a:rPr lang="en-US" sz="2000" b="1" dirty="0" err="1" smtClean="0">
              <a:solidFill>
                <a:schemeClr val="tx1"/>
              </a:solidFill>
            </a:rPr>
            <a:t>Uttarakhand</a:t>
          </a:r>
          <a:r>
            <a:rPr lang="en-US" sz="2000" b="1" dirty="0" smtClean="0">
              <a:solidFill>
                <a:schemeClr val="tx1"/>
              </a:solidFill>
            </a:rPr>
            <a:t> </a:t>
          </a:r>
          <a:r>
            <a:rPr lang="en-US" sz="2000" b="0" dirty="0" smtClean="0">
              <a:solidFill>
                <a:schemeClr val="tx1"/>
              </a:solidFill>
            </a:rPr>
            <a:t>to all concerned state Government authorities</a:t>
          </a:r>
          <a:r>
            <a:rPr lang="en-US" sz="2000" b="0" i="1" dirty="0" smtClean="0">
              <a:solidFill>
                <a:schemeClr val="tx1"/>
              </a:solidFill>
            </a:rPr>
            <a:t> </a:t>
          </a:r>
          <a:r>
            <a:rPr lang="en-US" sz="2000" b="0" dirty="0" smtClean="0">
              <a:solidFill>
                <a:schemeClr val="tx1"/>
              </a:solidFill>
            </a:rPr>
            <a:t>by SMS &amp; emails.</a:t>
          </a:r>
          <a:endParaRPr lang="en-US" sz="2000" b="0" dirty="0">
            <a:solidFill>
              <a:schemeClr val="tx1"/>
            </a:solidFill>
          </a:endParaRPr>
        </a:p>
      </dgm:t>
    </dgm:pt>
    <dgm:pt modelId="{44214623-2599-4731-A17E-1741AF5BFEC0}" type="parTrans" cxnId="{E08D455F-A263-4BB1-90E5-E40E65435DDC}">
      <dgm:prSet/>
      <dgm:spPr/>
      <dgm:t>
        <a:bodyPr/>
        <a:lstStyle/>
        <a:p>
          <a:endParaRPr lang="en-US"/>
        </a:p>
      </dgm:t>
    </dgm:pt>
    <dgm:pt modelId="{7C44EF4F-FC4C-432A-8765-726B1FD5E069}" type="sibTrans" cxnId="{E08D455F-A263-4BB1-90E5-E40E65435DDC}">
      <dgm:prSet/>
      <dgm:spPr/>
      <dgm:t>
        <a:bodyPr/>
        <a:lstStyle/>
        <a:p>
          <a:endParaRPr lang="en-US"/>
        </a:p>
      </dgm:t>
    </dgm:pt>
    <dgm:pt modelId="{81D7DF61-71B7-4A05-B7D3-906A8A6B6C35}">
      <dgm:prSet custT="1"/>
      <dgm:spPr/>
      <dgm:t>
        <a:bodyPr/>
        <a:lstStyle/>
        <a:p>
          <a:pPr algn="just" rtl="0"/>
          <a:r>
            <a:rPr lang="en-US" sz="2000" b="0" dirty="0" smtClean="0">
              <a:solidFill>
                <a:schemeClr val="tx1"/>
              </a:solidFill>
            </a:rPr>
            <a:t>New Infrastructure created in </a:t>
          </a:r>
          <a:r>
            <a:rPr lang="en-US" sz="2000" b="0" dirty="0" err="1" smtClean="0">
              <a:solidFill>
                <a:schemeClr val="tx1"/>
              </a:solidFill>
            </a:rPr>
            <a:t>Dehradun</a:t>
          </a:r>
          <a:endParaRPr lang="en-US" sz="2000" b="0" dirty="0" smtClean="0">
            <a:solidFill>
              <a:schemeClr val="tx1"/>
            </a:solidFill>
          </a:endParaRPr>
        </a:p>
      </dgm:t>
    </dgm:pt>
    <dgm:pt modelId="{17F35CA6-0BD1-40A8-8CA6-DD4410577C74}" type="parTrans" cxnId="{4AAE8262-B909-4CDD-85ED-225716B49961}">
      <dgm:prSet/>
      <dgm:spPr/>
      <dgm:t>
        <a:bodyPr/>
        <a:lstStyle/>
        <a:p>
          <a:endParaRPr lang="en-US"/>
        </a:p>
      </dgm:t>
    </dgm:pt>
    <dgm:pt modelId="{581A1FEC-DFA6-425A-A0FF-9B52D61B5035}" type="sibTrans" cxnId="{4AAE8262-B909-4CDD-85ED-225716B49961}">
      <dgm:prSet/>
      <dgm:spPr/>
      <dgm:t>
        <a:bodyPr/>
        <a:lstStyle/>
        <a:p>
          <a:endParaRPr lang="en-US"/>
        </a:p>
      </dgm:t>
    </dgm:pt>
    <dgm:pt modelId="{1BEE0D58-E0EB-475D-A0BE-A56CC4AD00A0}" type="pres">
      <dgm:prSet presAssocID="{991D02F0-4823-4D41-8DED-056F51BBF590}" presName="linear" presStyleCnt="0">
        <dgm:presLayoutVars>
          <dgm:animLvl val="lvl"/>
          <dgm:resizeHandles val="exact"/>
        </dgm:presLayoutVars>
      </dgm:prSet>
      <dgm:spPr/>
      <dgm:t>
        <a:bodyPr/>
        <a:lstStyle/>
        <a:p>
          <a:endParaRPr lang="en-US"/>
        </a:p>
      </dgm:t>
    </dgm:pt>
    <dgm:pt modelId="{F0B54374-F4D2-48BC-B581-90FEDCC59D04}" type="pres">
      <dgm:prSet presAssocID="{3BF0251C-4D93-4E91-B3F8-C09A7BBE248E}" presName="parentText" presStyleLbl="node1" presStyleIdx="0" presStyleCnt="4" custScaleY="70814">
        <dgm:presLayoutVars>
          <dgm:chMax val="0"/>
          <dgm:bulletEnabled val="1"/>
        </dgm:presLayoutVars>
      </dgm:prSet>
      <dgm:spPr/>
      <dgm:t>
        <a:bodyPr/>
        <a:lstStyle/>
        <a:p>
          <a:endParaRPr lang="en-US"/>
        </a:p>
      </dgm:t>
    </dgm:pt>
    <dgm:pt modelId="{68D4955F-477D-4422-ADD3-E17A6FA623B7}" type="pres">
      <dgm:prSet presAssocID="{5B4DD1B4-CF3B-4EA5-B30E-FFC1B963B601}" presName="spacer" presStyleCnt="0"/>
      <dgm:spPr/>
    </dgm:pt>
    <dgm:pt modelId="{3CE5131D-D858-4C6A-8B89-E007D6658CEF}" type="pres">
      <dgm:prSet presAssocID="{1AB6C4A9-116E-43D6-9946-305F88AACF77}" presName="parentText" presStyleLbl="node1" presStyleIdx="1" presStyleCnt="4">
        <dgm:presLayoutVars>
          <dgm:chMax val="0"/>
          <dgm:bulletEnabled val="1"/>
        </dgm:presLayoutVars>
      </dgm:prSet>
      <dgm:spPr/>
      <dgm:t>
        <a:bodyPr/>
        <a:lstStyle/>
        <a:p>
          <a:endParaRPr lang="en-US"/>
        </a:p>
      </dgm:t>
    </dgm:pt>
    <dgm:pt modelId="{24FFBF50-37DD-41FA-80D9-D586F3E9D038}" type="pres">
      <dgm:prSet presAssocID="{CEC57423-61DF-4DA6-B3D2-2AEA9AA5399A}" presName="spacer" presStyleCnt="0"/>
      <dgm:spPr/>
    </dgm:pt>
    <dgm:pt modelId="{70A62119-BFE5-4FA3-B8B3-27EC4FAF50B3}" type="pres">
      <dgm:prSet presAssocID="{80C8313C-A070-4FD7-AD6D-D12E62B16153}" presName="parentText" presStyleLbl="node1" presStyleIdx="2" presStyleCnt="4" custScaleY="123904">
        <dgm:presLayoutVars>
          <dgm:chMax val="0"/>
          <dgm:bulletEnabled val="1"/>
        </dgm:presLayoutVars>
      </dgm:prSet>
      <dgm:spPr/>
      <dgm:t>
        <a:bodyPr/>
        <a:lstStyle/>
        <a:p>
          <a:endParaRPr lang="en-US"/>
        </a:p>
      </dgm:t>
    </dgm:pt>
    <dgm:pt modelId="{3479945E-5447-48D5-A92F-33F69BDAB683}" type="pres">
      <dgm:prSet presAssocID="{7C44EF4F-FC4C-432A-8765-726B1FD5E069}" presName="spacer" presStyleCnt="0"/>
      <dgm:spPr/>
    </dgm:pt>
    <dgm:pt modelId="{DFED1652-03D1-4170-BACD-00DA61A4A3E8}" type="pres">
      <dgm:prSet presAssocID="{81D7DF61-71B7-4A05-B7D3-906A8A6B6C35}" presName="parentText" presStyleLbl="node1" presStyleIdx="3" presStyleCnt="4">
        <dgm:presLayoutVars>
          <dgm:chMax val="0"/>
          <dgm:bulletEnabled val="1"/>
        </dgm:presLayoutVars>
      </dgm:prSet>
      <dgm:spPr/>
      <dgm:t>
        <a:bodyPr/>
        <a:lstStyle/>
        <a:p>
          <a:endParaRPr lang="en-US"/>
        </a:p>
      </dgm:t>
    </dgm:pt>
  </dgm:ptLst>
  <dgm:cxnLst>
    <dgm:cxn modelId="{48DDCEBB-FF08-4DCC-8C5E-EE845A3C571A}" srcId="{991D02F0-4823-4D41-8DED-056F51BBF590}" destId="{3BF0251C-4D93-4E91-B3F8-C09A7BBE248E}" srcOrd="0" destOrd="0" parTransId="{2BBFFCA1-BE2D-4A52-A526-6A70C018BFDF}" sibTransId="{5B4DD1B4-CF3B-4EA5-B30E-FFC1B963B601}"/>
    <dgm:cxn modelId="{4AAE8262-B909-4CDD-85ED-225716B49961}" srcId="{991D02F0-4823-4D41-8DED-056F51BBF590}" destId="{81D7DF61-71B7-4A05-B7D3-906A8A6B6C35}" srcOrd="3" destOrd="0" parTransId="{17F35CA6-0BD1-40A8-8CA6-DD4410577C74}" sibTransId="{581A1FEC-DFA6-425A-A0FF-9B52D61B5035}"/>
    <dgm:cxn modelId="{882BA26A-FF55-4C7F-A8E0-6EABBFCDAC9C}" type="presOf" srcId="{3BF0251C-4D93-4E91-B3F8-C09A7BBE248E}" destId="{F0B54374-F4D2-48BC-B581-90FEDCC59D04}" srcOrd="0" destOrd="0" presId="urn:microsoft.com/office/officeart/2005/8/layout/vList2"/>
    <dgm:cxn modelId="{E08D455F-A263-4BB1-90E5-E40E65435DDC}" srcId="{991D02F0-4823-4D41-8DED-056F51BBF590}" destId="{80C8313C-A070-4FD7-AD6D-D12E62B16153}" srcOrd="2" destOrd="0" parTransId="{44214623-2599-4731-A17E-1741AF5BFEC0}" sibTransId="{7C44EF4F-FC4C-432A-8765-726B1FD5E069}"/>
    <dgm:cxn modelId="{C9B75337-159D-4C9A-8972-145ED7BF85F4}" type="presOf" srcId="{1AB6C4A9-116E-43D6-9946-305F88AACF77}" destId="{3CE5131D-D858-4C6A-8B89-E007D6658CEF}" srcOrd="0" destOrd="0" presId="urn:microsoft.com/office/officeart/2005/8/layout/vList2"/>
    <dgm:cxn modelId="{64597E8E-AB7C-4905-993C-08E4016F392D}" type="presOf" srcId="{81D7DF61-71B7-4A05-B7D3-906A8A6B6C35}" destId="{DFED1652-03D1-4170-BACD-00DA61A4A3E8}" srcOrd="0" destOrd="0" presId="urn:microsoft.com/office/officeart/2005/8/layout/vList2"/>
    <dgm:cxn modelId="{326A25B6-2FA8-4B76-89D2-02D4A024E5EB}" type="presOf" srcId="{991D02F0-4823-4D41-8DED-056F51BBF590}" destId="{1BEE0D58-E0EB-475D-A0BE-A56CC4AD00A0}" srcOrd="0" destOrd="0" presId="urn:microsoft.com/office/officeart/2005/8/layout/vList2"/>
    <dgm:cxn modelId="{570CDA3E-D842-426E-8CDA-DF347514C4C1}" type="presOf" srcId="{80C8313C-A070-4FD7-AD6D-D12E62B16153}" destId="{70A62119-BFE5-4FA3-B8B3-27EC4FAF50B3}" srcOrd="0" destOrd="0" presId="urn:microsoft.com/office/officeart/2005/8/layout/vList2"/>
    <dgm:cxn modelId="{F6550FE5-7DDE-49DB-9D14-7625BE6AFD3A}" srcId="{991D02F0-4823-4D41-8DED-056F51BBF590}" destId="{1AB6C4A9-116E-43D6-9946-305F88AACF77}" srcOrd="1" destOrd="0" parTransId="{CFB51758-56AD-45FB-95E3-63E417E5B3CB}" sibTransId="{CEC57423-61DF-4DA6-B3D2-2AEA9AA5399A}"/>
    <dgm:cxn modelId="{59A2A465-2056-4528-9512-4F633AAA3B7C}" type="presParOf" srcId="{1BEE0D58-E0EB-475D-A0BE-A56CC4AD00A0}" destId="{F0B54374-F4D2-48BC-B581-90FEDCC59D04}" srcOrd="0" destOrd="0" presId="urn:microsoft.com/office/officeart/2005/8/layout/vList2"/>
    <dgm:cxn modelId="{03EFAA2F-25CB-4278-A9DF-F4AD7B346073}" type="presParOf" srcId="{1BEE0D58-E0EB-475D-A0BE-A56CC4AD00A0}" destId="{68D4955F-477D-4422-ADD3-E17A6FA623B7}" srcOrd="1" destOrd="0" presId="urn:microsoft.com/office/officeart/2005/8/layout/vList2"/>
    <dgm:cxn modelId="{D86498D3-BE19-48C4-BE99-1A3517365879}" type="presParOf" srcId="{1BEE0D58-E0EB-475D-A0BE-A56CC4AD00A0}" destId="{3CE5131D-D858-4C6A-8B89-E007D6658CEF}" srcOrd="2" destOrd="0" presId="urn:microsoft.com/office/officeart/2005/8/layout/vList2"/>
    <dgm:cxn modelId="{51E3ACED-2CE0-4BFB-B3A8-9BA2B92E30D9}" type="presParOf" srcId="{1BEE0D58-E0EB-475D-A0BE-A56CC4AD00A0}" destId="{24FFBF50-37DD-41FA-80D9-D586F3E9D038}" srcOrd="3" destOrd="0" presId="urn:microsoft.com/office/officeart/2005/8/layout/vList2"/>
    <dgm:cxn modelId="{3925BBDF-6FF1-414A-BD88-634697DD9230}" type="presParOf" srcId="{1BEE0D58-E0EB-475D-A0BE-A56CC4AD00A0}" destId="{70A62119-BFE5-4FA3-B8B3-27EC4FAF50B3}" srcOrd="4" destOrd="0" presId="urn:microsoft.com/office/officeart/2005/8/layout/vList2"/>
    <dgm:cxn modelId="{CDFD5D85-CBAC-402D-BBA0-371DE6D3F8E4}" type="presParOf" srcId="{1BEE0D58-E0EB-475D-A0BE-A56CC4AD00A0}" destId="{3479945E-5447-48D5-A92F-33F69BDAB683}" srcOrd="5" destOrd="0" presId="urn:microsoft.com/office/officeart/2005/8/layout/vList2"/>
    <dgm:cxn modelId="{272CB8A2-5D8D-4DBE-B4F4-31E45B630D0B}" type="presParOf" srcId="{1BEE0D58-E0EB-475D-A0BE-A56CC4AD00A0}" destId="{DFED1652-03D1-4170-BACD-00DA61A4A3E8}"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C59EE-40E3-4576-B889-3211C2C6EF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C91E72FB-88EB-49AA-B026-9B37B1D560CA}">
      <dgm:prSet custT="1"/>
      <dgm:spPr/>
      <dgm:t>
        <a:bodyPr/>
        <a:lstStyle/>
        <a:p>
          <a:pPr algn="just" rtl="0"/>
          <a:r>
            <a:rPr lang="en-US" sz="2000" dirty="0" smtClean="0">
              <a:solidFill>
                <a:schemeClr val="tx1"/>
              </a:solidFill>
              <a:latin typeface="+mn-lt"/>
              <a:cs typeface="Arial" charset="0"/>
            </a:rPr>
            <a:t>INSAT-3D Earth Station project completed. </a:t>
          </a:r>
          <a:r>
            <a:rPr lang="en-IN" sz="2000" dirty="0" smtClean="0">
              <a:solidFill>
                <a:schemeClr val="tx1"/>
              </a:solidFill>
              <a:latin typeface="+mn-lt"/>
            </a:rPr>
            <a:t>All images and products received through INSAT-3D satellite disseminated on IMD website.</a:t>
          </a:r>
          <a:endParaRPr lang="en-IN" sz="2000" dirty="0">
            <a:solidFill>
              <a:schemeClr val="tx1"/>
            </a:solidFill>
            <a:latin typeface="+mn-lt"/>
          </a:endParaRPr>
        </a:p>
      </dgm:t>
    </dgm:pt>
    <dgm:pt modelId="{E2A25672-29EC-4500-9F2F-9D24106F2892}" type="parTrans" cxnId="{D7EF994A-C3FB-47C7-94E3-F9C5AAF67FE1}">
      <dgm:prSet/>
      <dgm:spPr/>
      <dgm:t>
        <a:bodyPr/>
        <a:lstStyle/>
        <a:p>
          <a:endParaRPr lang="en-IN"/>
        </a:p>
      </dgm:t>
    </dgm:pt>
    <dgm:pt modelId="{FFAEF0BC-69EA-4CE2-850D-3CB2C4D4633E}" type="sibTrans" cxnId="{D7EF994A-C3FB-47C7-94E3-F9C5AAF67FE1}">
      <dgm:prSet/>
      <dgm:spPr/>
      <dgm:t>
        <a:bodyPr/>
        <a:lstStyle/>
        <a:p>
          <a:endParaRPr lang="en-IN"/>
        </a:p>
      </dgm:t>
    </dgm:pt>
    <dgm:pt modelId="{8A21FCB8-0D20-40DC-936F-4E877AC8F32E}">
      <dgm:prSet custT="1"/>
      <dgm:spPr/>
      <dgm:t>
        <a:bodyPr/>
        <a:lstStyle/>
        <a:p>
          <a:pPr algn="just" rtl="0"/>
          <a:r>
            <a:rPr lang="en-IN" sz="2000" dirty="0" smtClean="0">
              <a:solidFill>
                <a:schemeClr val="tx1"/>
              </a:solidFill>
              <a:latin typeface="+mn-lt"/>
            </a:rPr>
            <a:t>Results analyzed and report prepared for the joint CAL/VAL campaign held during December, 2013 at </a:t>
          </a:r>
          <a:r>
            <a:rPr lang="en-IN" sz="2000" dirty="0" err="1" smtClean="0">
              <a:solidFill>
                <a:schemeClr val="tx1"/>
              </a:solidFill>
              <a:latin typeface="+mn-lt"/>
            </a:rPr>
            <a:t>Jaisalmer</a:t>
          </a:r>
          <a:r>
            <a:rPr lang="en-IN" sz="2000" dirty="0" smtClean="0">
              <a:solidFill>
                <a:schemeClr val="tx1"/>
              </a:solidFill>
              <a:latin typeface="+mn-lt"/>
            </a:rPr>
            <a:t>, Rajasthan to characterize the site for INSAT-3D by ISRO , NPL, IITM and IMD . </a:t>
          </a:r>
          <a:endParaRPr lang="en-IN" sz="2000" dirty="0">
            <a:solidFill>
              <a:schemeClr val="tx1"/>
            </a:solidFill>
            <a:latin typeface="+mn-lt"/>
          </a:endParaRPr>
        </a:p>
      </dgm:t>
    </dgm:pt>
    <dgm:pt modelId="{0AC9D880-3431-442B-BE57-B7251F0962CA}" type="parTrans" cxnId="{3B7998C6-F4D1-4A2C-897A-18C36C97DB79}">
      <dgm:prSet/>
      <dgm:spPr/>
      <dgm:t>
        <a:bodyPr/>
        <a:lstStyle/>
        <a:p>
          <a:endParaRPr lang="en-IN"/>
        </a:p>
      </dgm:t>
    </dgm:pt>
    <dgm:pt modelId="{E8F2C447-C43C-4EDF-BC5B-30904319CAE4}" type="sibTrans" cxnId="{3B7998C6-F4D1-4A2C-897A-18C36C97DB79}">
      <dgm:prSet/>
      <dgm:spPr/>
      <dgm:t>
        <a:bodyPr/>
        <a:lstStyle/>
        <a:p>
          <a:endParaRPr lang="en-IN"/>
        </a:p>
      </dgm:t>
    </dgm:pt>
    <dgm:pt modelId="{D1956D17-2BBB-46CB-ABDB-B6FA47235DEC}">
      <dgm:prSet custT="1"/>
      <dgm:spPr/>
      <dgm:t>
        <a:bodyPr/>
        <a:lstStyle/>
        <a:p>
          <a:pPr algn="just" rtl="0"/>
          <a:r>
            <a:rPr lang="en-US" sz="2000" dirty="0" smtClean="0">
              <a:solidFill>
                <a:schemeClr val="tx1"/>
              </a:solidFill>
              <a:latin typeface="+mn-lt"/>
              <a:cs typeface="Arial" charset="0"/>
            </a:rPr>
            <a:t>Images and products provided for special requirements e.g. </a:t>
          </a:r>
          <a:r>
            <a:rPr lang="en-US" sz="2000" dirty="0" err="1" smtClean="0">
              <a:solidFill>
                <a:schemeClr val="tx1"/>
              </a:solidFill>
              <a:latin typeface="+mn-lt"/>
              <a:cs typeface="Arial" charset="0"/>
            </a:rPr>
            <a:t>Amarnath</a:t>
          </a:r>
          <a:r>
            <a:rPr lang="en-US" sz="2000" dirty="0" smtClean="0">
              <a:solidFill>
                <a:schemeClr val="tx1"/>
              </a:solidFill>
              <a:latin typeface="+mn-lt"/>
              <a:cs typeface="Arial" charset="0"/>
            </a:rPr>
            <a:t> </a:t>
          </a:r>
          <a:r>
            <a:rPr lang="en-US" sz="2000" dirty="0" err="1" smtClean="0">
              <a:solidFill>
                <a:schemeClr val="tx1"/>
              </a:solidFill>
              <a:latin typeface="+mn-lt"/>
              <a:cs typeface="Arial" charset="0"/>
            </a:rPr>
            <a:t>Yatra</a:t>
          </a:r>
          <a:r>
            <a:rPr lang="en-US" sz="2000" dirty="0" smtClean="0">
              <a:solidFill>
                <a:schemeClr val="tx1"/>
              </a:solidFill>
              <a:latin typeface="+mn-lt"/>
              <a:cs typeface="Arial" charset="0"/>
            </a:rPr>
            <a:t>, </a:t>
          </a:r>
          <a:r>
            <a:rPr lang="en-US" sz="2000" dirty="0" err="1" smtClean="0">
              <a:solidFill>
                <a:schemeClr val="tx1"/>
              </a:solidFill>
              <a:latin typeface="+mn-lt"/>
              <a:cs typeface="Arial" charset="0"/>
            </a:rPr>
            <a:t>Vaishno</a:t>
          </a:r>
          <a:r>
            <a:rPr lang="en-US" sz="2000" dirty="0" smtClean="0">
              <a:solidFill>
                <a:schemeClr val="tx1"/>
              </a:solidFill>
              <a:latin typeface="+mn-lt"/>
              <a:cs typeface="Arial" charset="0"/>
            </a:rPr>
            <a:t> Devi etc. </a:t>
          </a:r>
          <a:endParaRPr lang="en-IN" sz="2000" dirty="0">
            <a:solidFill>
              <a:schemeClr val="tx1"/>
            </a:solidFill>
            <a:latin typeface="+mn-lt"/>
          </a:endParaRPr>
        </a:p>
      </dgm:t>
    </dgm:pt>
    <dgm:pt modelId="{43237AAA-5A9C-4FD8-A98F-A96D0276892A}" type="parTrans" cxnId="{7154EA82-C0DD-427A-A1EF-5CFED8961252}">
      <dgm:prSet/>
      <dgm:spPr/>
      <dgm:t>
        <a:bodyPr/>
        <a:lstStyle/>
        <a:p>
          <a:endParaRPr lang="en-US"/>
        </a:p>
      </dgm:t>
    </dgm:pt>
    <dgm:pt modelId="{499BFD3D-5CF4-4E3F-929A-2D870B060E8A}" type="sibTrans" cxnId="{7154EA82-C0DD-427A-A1EF-5CFED8961252}">
      <dgm:prSet/>
      <dgm:spPr/>
      <dgm:t>
        <a:bodyPr/>
        <a:lstStyle/>
        <a:p>
          <a:endParaRPr lang="en-US"/>
        </a:p>
      </dgm:t>
    </dgm:pt>
    <dgm:pt modelId="{BDA61C90-C40F-42D1-8558-A79964DDF699}">
      <dgm:prSet custT="1"/>
      <dgm:spPr/>
      <dgm:t>
        <a:bodyPr/>
        <a:lstStyle/>
        <a:p>
          <a:pPr algn="just" rtl="0"/>
          <a:r>
            <a:rPr lang="en-US" sz="2000" dirty="0" smtClean="0">
              <a:solidFill>
                <a:schemeClr val="tx1"/>
              </a:solidFill>
              <a:latin typeface="+mn-lt"/>
              <a:cs typeface="Arial" charset="0"/>
            </a:rPr>
            <a:t>Validation of OLR, SST, AMV, Fog and vertical profiles of temperature done and validation of other parameters is in progress.</a:t>
          </a:r>
          <a:endParaRPr lang="en-IN" sz="2000" dirty="0">
            <a:solidFill>
              <a:schemeClr val="tx1"/>
            </a:solidFill>
            <a:latin typeface="+mn-lt"/>
          </a:endParaRPr>
        </a:p>
      </dgm:t>
    </dgm:pt>
    <dgm:pt modelId="{332A9E95-6508-4B2E-9EE2-7131FA3021D1}" type="parTrans" cxnId="{34B4A093-9831-4B85-8159-6E8FB2576DC9}">
      <dgm:prSet/>
      <dgm:spPr/>
      <dgm:t>
        <a:bodyPr/>
        <a:lstStyle/>
        <a:p>
          <a:endParaRPr lang="en-US"/>
        </a:p>
      </dgm:t>
    </dgm:pt>
    <dgm:pt modelId="{CEFB40F5-3E51-4CE5-8A8C-845E681D3538}" type="sibTrans" cxnId="{34B4A093-9831-4B85-8159-6E8FB2576DC9}">
      <dgm:prSet/>
      <dgm:spPr/>
      <dgm:t>
        <a:bodyPr/>
        <a:lstStyle/>
        <a:p>
          <a:endParaRPr lang="en-US"/>
        </a:p>
      </dgm:t>
    </dgm:pt>
    <dgm:pt modelId="{802C8FF3-3954-4EFE-A1C4-ED4358429631}">
      <dgm:prSet custT="1"/>
      <dgm:spPr/>
      <dgm:t>
        <a:bodyPr/>
        <a:lstStyle/>
        <a:p>
          <a:pPr algn="just" rtl="0"/>
          <a:r>
            <a:rPr lang="en-US" sz="2000" dirty="0" smtClean="0">
              <a:solidFill>
                <a:schemeClr val="tx1"/>
              </a:solidFill>
            </a:rPr>
            <a:t>178 CWDS installed in </a:t>
          </a:r>
          <a:r>
            <a:rPr lang="en-US" sz="2000" dirty="0" err="1" smtClean="0">
              <a:solidFill>
                <a:schemeClr val="tx1"/>
              </a:solidFill>
            </a:rPr>
            <a:t>Tamilnadu</a:t>
          </a:r>
          <a:r>
            <a:rPr lang="en-US" sz="2000" dirty="0" smtClean="0">
              <a:solidFill>
                <a:schemeClr val="tx1"/>
              </a:solidFill>
            </a:rPr>
            <a:t> region and further installation is in progress.</a:t>
          </a:r>
          <a:endParaRPr lang="en-IN" sz="2000" dirty="0">
            <a:solidFill>
              <a:schemeClr val="tx1"/>
            </a:solidFill>
            <a:latin typeface="+mn-lt"/>
          </a:endParaRPr>
        </a:p>
      </dgm:t>
    </dgm:pt>
    <dgm:pt modelId="{14905F02-C045-43DB-BC93-C188D6BD8490}" type="parTrans" cxnId="{993560F1-F896-40A9-90E5-8FD6A191BCC6}">
      <dgm:prSet/>
      <dgm:spPr/>
      <dgm:t>
        <a:bodyPr/>
        <a:lstStyle/>
        <a:p>
          <a:endParaRPr lang="en-US"/>
        </a:p>
      </dgm:t>
    </dgm:pt>
    <dgm:pt modelId="{25276C0B-485A-4A6D-A3B3-BD6BE170DC83}" type="sibTrans" cxnId="{993560F1-F896-40A9-90E5-8FD6A191BCC6}">
      <dgm:prSet/>
      <dgm:spPr/>
      <dgm:t>
        <a:bodyPr/>
        <a:lstStyle/>
        <a:p>
          <a:endParaRPr lang="en-US"/>
        </a:p>
      </dgm:t>
    </dgm:pt>
    <dgm:pt modelId="{32397659-05D7-4240-820E-040110A6AC90}">
      <dgm:prSet custT="1"/>
      <dgm:spPr/>
      <dgm:t>
        <a:bodyPr/>
        <a:lstStyle/>
        <a:p>
          <a:pPr rtl="0"/>
          <a:r>
            <a:rPr lang="en-US" sz="2000" dirty="0" smtClean="0">
              <a:solidFill>
                <a:schemeClr val="tx1"/>
              </a:solidFill>
            </a:rPr>
            <a:t>NOAA/</a:t>
          </a:r>
          <a:r>
            <a:rPr lang="en-US" sz="2000" dirty="0" err="1" smtClean="0">
              <a:solidFill>
                <a:schemeClr val="tx1"/>
              </a:solidFill>
            </a:rPr>
            <a:t>Metop</a:t>
          </a:r>
          <a:r>
            <a:rPr lang="en-US" sz="2000" dirty="0" smtClean="0">
              <a:solidFill>
                <a:schemeClr val="tx1"/>
              </a:solidFill>
            </a:rPr>
            <a:t> data is being sent to RARS group of WMO and in turn RARS data of other global stations is being received.</a:t>
          </a:r>
          <a:endParaRPr lang="en-US" sz="2000" dirty="0">
            <a:solidFill>
              <a:schemeClr val="tx1"/>
            </a:solidFill>
          </a:endParaRPr>
        </a:p>
      </dgm:t>
    </dgm:pt>
    <dgm:pt modelId="{7EF255DA-22D6-474F-AB12-CEF1A5BEFB2A}" type="parTrans" cxnId="{19C1DEC3-1D2C-49F4-A352-CB12E67844FC}">
      <dgm:prSet/>
      <dgm:spPr/>
      <dgm:t>
        <a:bodyPr/>
        <a:lstStyle/>
        <a:p>
          <a:endParaRPr lang="en-US"/>
        </a:p>
      </dgm:t>
    </dgm:pt>
    <dgm:pt modelId="{8883F0E7-A20E-439C-ACE0-2264604B9994}" type="sibTrans" cxnId="{19C1DEC3-1D2C-49F4-A352-CB12E67844FC}">
      <dgm:prSet/>
      <dgm:spPr/>
      <dgm:t>
        <a:bodyPr/>
        <a:lstStyle/>
        <a:p>
          <a:endParaRPr lang="en-US"/>
        </a:p>
      </dgm:t>
    </dgm:pt>
    <dgm:pt modelId="{2D710CBA-0AED-44A7-80F7-6478E4945773}" type="pres">
      <dgm:prSet presAssocID="{207C59EE-40E3-4576-B889-3211C2C6EF59}" presName="linear" presStyleCnt="0">
        <dgm:presLayoutVars>
          <dgm:animLvl val="lvl"/>
          <dgm:resizeHandles val="exact"/>
        </dgm:presLayoutVars>
      </dgm:prSet>
      <dgm:spPr/>
      <dgm:t>
        <a:bodyPr/>
        <a:lstStyle/>
        <a:p>
          <a:endParaRPr lang="en-IN"/>
        </a:p>
      </dgm:t>
    </dgm:pt>
    <dgm:pt modelId="{8A4A5A1B-CB03-4410-940E-74B6C3935003}" type="pres">
      <dgm:prSet presAssocID="{C91E72FB-88EB-49AA-B026-9B37B1D560CA}" presName="parentText" presStyleLbl="node1" presStyleIdx="0" presStyleCnt="6">
        <dgm:presLayoutVars>
          <dgm:chMax val="0"/>
          <dgm:bulletEnabled val="1"/>
        </dgm:presLayoutVars>
      </dgm:prSet>
      <dgm:spPr/>
      <dgm:t>
        <a:bodyPr/>
        <a:lstStyle/>
        <a:p>
          <a:endParaRPr lang="en-IN"/>
        </a:p>
      </dgm:t>
    </dgm:pt>
    <dgm:pt modelId="{E3FECD51-99BF-4937-9C3E-06860EEB6225}" type="pres">
      <dgm:prSet presAssocID="{FFAEF0BC-69EA-4CE2-850D-3CB2C4D4633E}" presName="spacer" presStyleCnt="0"/>
      <dgm:spPr/>
    </dgm:pt>
    <dgm:pt modelId="{C9B1A315-3513-40A3-A39A-F2A1EF71B593}" type="pres">
      <dgm:prSet presAssocID="{D1956D17-2BBB-46CB-ABDB-B6FA47235DEC}" presName="parentText" presStyleLbl="node1" presStyleIdx="1" presStyleCnt="6" custScaleY="80259">
        <dgm:presLayoutVars>
          <dgm:chMax val="0"/>
          <dgm:bulletEnabled val="1"/>
        </dgm:presLayoutVars>
      </dgm:prSet>
      <dgm:spPr/>
      <dgm:t>
        <a:bodyPr/>
        <a:lstStyle/>
        <a:p>
          <a:endParaRPr lang="en-US"/>
        </a:p>
      </dgm:t>
    </dgm:pt>
    <dgm:pt modelId="{91FE02B2-EA69-47E4-A80E-8B8915FEF6B3}" type="pres">
      <dgm:prSet presAssocID="{499BFD3D-5CF4-4E3F-929A-2D870B060E8A}" presName="spacer" presStyleCnt="0"/>
      <dgm:spPr/>
    </dgm:pt>
    <dgm:pt modelId="{AB8541A0-574F-44BF-BC2A-6F6E9176CEDA}" type="pres">
      <dgm:prSet presAssocID="{BDA61C90-C40F-42D1-8558-A79964DDF699}" presName="parentText" presStyleLbl="node1" presStyleIdx="2" presStyleCnt="6">
        <dgm:presLayoutVars>
          <dgm:chMax val="0"/>
          <dgm:bulletEnabled val="1"/>
        </dgm:presLayoutVars>
      </dgm:prSet>
      <dgm:spPr/>
      <dgm:t>
        <a:bodyPr/>
        <a:lstStyle/>
        <a:p>
          <a:endParaRPr lang="en-US"/>
        </a:p>
      </dgm:t>
    </dgm:pt>
    <dgm:pt modelId="{BD01E60B-7E53-4737-837C-AE3E13E24BFC}" type="pres">
      <dgm:prSet presAssocID="{CEFB40F5-3E51-4CE5-8A8C-845E681D3538}" presName="spacer" presStyleCnt="0"/>
      <dgm:spPr/>
    </dgm:pt>
    <dgm:pt modelId="{85B34122-4258-449E-B4D4-3F3B69F7D924}" type="pres">
      <dgm:prSet presAssocID="{8A21FCB8-0D20-40DC-936F-4E877AC8F32E}" presName="parentText" presStyleLbl="node1" presStyleIdx="3" presStyleCnt="6" custScaleY="124527">
        <dgm:presLayoutVars>
          <dgm:chMax val="0"/>
          <dgm:bulletEnabled val="1"/>
        </dgm:presLayoutVars>
      </dgm:prSet>
      <dgm:spPr/>
      <dgm:t>
        <a:bodyPr/>
        <a:lstStyle/>
        <a:p>
          <a:endParaRPr lang="en-IN"/>
        </a:p>
      </dgm:t>
    </dgm:pt>
    <dgm:pt modelId="{E6C411DE-D261-483B-9E4F-F54B43839900}" type="pres">
      <dgm:prSet presAssocID="{E8F2C447-C43C-4EDF-BC5B-30904319CAE4}" presName="spacer" presStyleCnt="0"/>
      <dgm:spPr/>
    </dgm:pt>
    <dgm:pt modelId="{72D7A9EF-B07A-42AF-9280-ABA6F1219030}" type="pres">
      <dgm:prSet presAssocID="{802C8FF3-3954-4EFE-A1C4-ED4358429631}" presName="parentText" presStyleLbl="node1" presStyleIdx="4" presStyleCnt="6" custScaleY="61962">
        <dgm:presLayoutVars>
          <dgm:chMax val="0"/>
          <dgm:bulletEnabled val="1"/>
        </dgm:presLayoutVars>
      </dgm:prSet>
      <dgm:spPr/>
      <dgm:t>
        <a:bodyPr/>
        <a:lstStyle/>
        <a:p>
          <a:endParaRPr lang="en-US"/>
        </a:p>
      </dgm:t>
    </dgm:pt>
    <dgm:pt modelId="{D47A2F07-FD6B-4574-A733-70BE809D9AF5}" type="pres">
      <dgm:prSet presAssocID="{25276C0B-485A-4A6D-A3B3-BD6BE170DC83}" presName="spacer" presStyleCnt="0"/>
      <dgm:spPr/>
    </dgm:pt>
    <dgm:pt modelId="{AEE9CA4B-E169-4EDD-BC48-210D75B92D6C}" type="pres">
      <dgm:prSet presAssocID="{32397659-05D7-4240-820E-040110A6AC90}" presName="parentText" presStyleLbl="node1" presStyleIdx="5" presStyleCnt="6">
        <dgm:presLayoutVars>
          <dgm:chMax val="0"/>
          <dgm:bulletEnabled val="1"/>
        </dgm:presLayoutVars>
      </dgm:prSet>
      <dgm:spPr/>
      <dgm:t>
        <a:bodyPr/>
        <a:lstStyle/>
        <a:p>
          <a:endParaRPr lang="en-US"/>
        </a:p>
      </dgm:t>
    </dgm:pt>
  </dgm:ptLst>
  <dgm:cxnLst>
    <dgm:cxn modelId="{3B7998C6-F4D1-4A2C-897A-18C36C97DB79}" srcId="{207C59EE-40E3-4576-B889-3211C2C6EF59}" destId="{8A21FCB8-0D20-40DC-936F-4E877AC8F32E}" srcOrd="3" destOrd="0" parTransId="{0AC9D880-3431-442B-BE57-B7251F0962CA}" sibTransId="{E8F2C447-C43C-4EDF-BC5B-30904319CAE4}"/>
    <dgm:cxn modelId="{5769C483-1399-4C2E-8B77-9439263B1FDA}" type="presOf" srcId="{207C59EE-40E3-4576-B889-3211C2C6EF59}" destId="{2D710CBA-0AED-44A7-80F7-6478E4945773}" srcOrd="0" destOrd="0" presId="urn:microsoft.com/office/officeart/2005/8/layout/vList2"/>
    <dgm:cxn modelId="{7154EA82-C0DD-427A-A1EF-5CFED8961252}" srcId="{207C59EE-40E3-4576-B889-3211C2C6EF59}" destId="{D1956D17-2BBB-46CB-ABDB-B6FA47235DEC}" srcOrd="1" destOrd="0" parTransId="{43237AAA-5A9C-4FD8-A98F-A96D0276892A}" sibTransId="{499BFD3D-5CF4-4E3F-929A-2D870B060E8A}"/>
    <dgm:cxn modelId="{7ECAE115-DD2B-4F19-ABCA-A318037B3DFB}" type="presOf" srcId="{D1956D17-2BBB-46CB-ABDB-B6FA47235DEC}" destId="{C9B1A315-3513-40A3-A39A-F2A1EF71B593}" srcOrd="0" destOrd="0" presId="urn:microsoft.com/office/officeart/2005/8/layout/vList2"/>
    <dgm:cxn modelId="{993560F1-F896-40A9-90E5-8FD6A191BCC6}" srcId="{207C59EE-40E3-4576-B889-3211C2C6EF59}" destId="{802C8FF3-3954-4EFE-A1C4-ED4358429631}" srcOrd="4" destOrd="0" parTransId="{14905F02-C045-43DB-BC93-C188D6BD8490}" sibTransId="{25276C0B-485A-4A6D-A3B3-BD6BE170DC83}"/>
    <dgm:cxn modelId="{953BDAFA-7D3E-4552-BA7E-DBF990B262E8}" type="presOf" srcId="{802C8FF3-3954-4EFE-A1C4-ED4358429631}" destId="{72D7A9EF-B07A-42AF-9280-ABA6F1219030}" srcOrd="0" destOrd="0" presId="urn:microsoft.com/office/officeart/2005/8/layout/vList2"/>
    <dgm:cxn modelId="{1CCC576C-47DE-430E-B76F-25F366860599}" type="presOf" srcId="{BDA61C90-C40F-42D1-8558-A79964DDF699}" destId="{AB8541A0-574F-44BF-BC2A-6F6E9176CEDA}" srcOrd="0" destOrd="0" presId="urn:microsoft.com/office/officeart/2005/8/layout/vList2"/>
    <dgm:cxn modelId="{19C1DEC3-1D2C-49F4-A352-CB12E67844FC}" srcId="{207C59EE-40E3-4576-B889-3211C2C6EF59}" destId="{32397659-05D7-4240-820E-040110A6AC90}" srcOrd="5" destOrd="0" parTransId="{7EF255DA-22D6-474F-AB12-CEF1A5BEFB2A}" sibTransId="{8883F0E7-A20E-439C-ACE0-2264604B9994}"/>
    <dgm:cxn modelId="{832F5EC2-B99B-4930-8791-0D85B0F18251}" type="presOf" srcId="{8A21FCB8-0D20-40DC-936F-4E877AC8F32E}" destId="{85B34122-4258-449E-B4D4-3F3B69F7D924}" srcOrd="0" destOrd="0" presId="urn:microsoft.com/office/officeart/2005/8/layout/vList2"/>
    <dgm:cxn modelId="{01F3940B-0BA5-4BB6-BD8E-C97FBDEC688B}" type="presOf" srcId="{C91E72FB-88EB-49AA-B026-9B37B1D560CA}" destId="{8A4A5A1B-CB03-4410-940E-74B6C3935003}" srcOrd="0" destOrd="0" presId="urn:microsoft.com/office/officeart/2005/8/layout/vList2"/>
    <dgm:cxn modelId="{3C7DB0FF-7536-43B6-A3E5-7D769489CC3F}" type="presOf" srcId="{32397659-05D7-4240-820E-040110A6AC90}" destId="{AEE9CA4B-E169-4EDD-BC48-210D75B92D6C}" srcOrd="0" destOrd="0" presId="urn:microsoft.com/office/officeart/2005/8/layout/vList2"/>
    <dgm:cxn modelId="{34B4A093-9831-4B85-8159-6E8FB2576DC9}" srcId="{207C59EE-40E3-4576-B889-3211C2C6EF59}" destId="{BDA61C90-C40F-42D1-8558-A79964DDF699}" srcOrd="2" destOrd="0" parTransId="{332A9E95-6508-4B2E-9EE2-7131FA3021D1}" sibTransId="{CEFB40F5-3E51-4CE5-8A8C-845E681D3538}"/>
    <dgm:cxn modelId="{D7EF994A-C3FB-47C7-94E3-F9C5AAF67FE1}" srcId="{207C59EE-40E3-4576-B889-3211C2C6EF59}" destId="{C91E72FB-88EB-49AA-B026-9B37B1D560CA}" srcOrd="0" destOrd="0" parTransId="{E2A25672-29EC-4500-9F2F-9D24106F2892}" sibTransId="{FFAEF0BC-69EA-4CE2-850D-3CB2C4D4633E}"/>
    <dgm:cxn modelId="{C32B812B-85EE-495E-AA82-9B0DFB504206}" type="presParOf" srcId="{2D710CBA-0AED-44A7-80F7-6478E4945773}" destId="{8A4A5A1B-CB03-4410-940E-74B6C3935003}" srcOrd="0" destOrd="0" presId="urn:microsoft.com/office/officeart/2005/8/layout/vList2"/>
    <dgm:cxn modelId="{A1668F64-2822-4A78-8162-F9E58C6ABB42}" type="presParOf" srcId="{2D710CBA-0AED-44A7-80F7-6478E4945773}" destId="{E3FECD51-99BF-4937-9C3E-06860EEB6225}" srcOrd="1" destOrd="0" presId="urn:microsoft.com/office/officeart/2005/8/layout/vList2"/>
    <dgm:cxn modelId="{463A027A-1396-41BA-95A4-E15DD9138B34}" type="presParOf" srcId="{2D710CBA-0AED-44A7-80F7-6478E4945773}" destId="{C9B1A315-3513-40A3-A39A-F2A1EF71B593}" srcOrd="2" destOrd="0" presId="urn:microsoft.com/office/officeart/2005/8/layout/vList2"/>
    <dgm:cxn modelId="{E2B7D066-4F85-47D1-852F-A36197376E2B}" type="presParOf" srcId="{2D710CBA-0AED-44A7-80F7-6478E4945773}" destId="{91FE02B2-EA69-47E4-A80E-8B8915FEF6B3}" srcOrd="3" destOrd="0" presId="urn:microsoft.com/office/officeart/2005/8/layout/vList2"/>
    <dgm:cxn modelId="{9807B5D9-9D9D-41DF-9818-3BFE225FD6D8}" type="presParOf" srcId="{2D710CBA-0AED-44A7-80F7-6478E4945773}" destId="{AB8541A0-574F-44BF-BC2A-6F6E9176CEDA}" srcOrd="4" destOrd="0" presId="urn:microsoft.com/office/officeart/2005/8/layout/vList2"/>
    <dgm:cxn modelId="{1F3E35B2-3512-48DA-AE1D-6D8AB611EBE6}" type="presParOf" srcId="{2D710CBA-0AED-44A7-80F7-6478E4945773}" destId="{BD01E60B-7E53-4737-837C-AE3E13E24BFC}" srcOrd="5" destOrd="0" presId="urn:microsoft.com/office/officeart/2005/8/layout/vList2"/>
    <dgm:cxn modelId="{2409DA0B-9A51-4E8A-B052-BAE1E5D82DC9}" type="presParOf" srcId="{2D710CBA-0AED-44A7-80F7-6478E4945773}" destId="{85B34122-4258-449E-B4D4-3F3B69F7D924}" srcOrd="6" destOrd="0" presId="urn:microsoft.com/office/officeart/2005/8/layout/vList2"/>
    <dgm:cxn modelId="{DD27B308-A1A8-402E-9053-F13EB16048F3}" type="presParOf" srcId="{2D710CBA-0AED-44A7-80F7-6478E4945773}" destId="{E6C411DE-D261-483B-9E4F-F54B43839900}" srcOrd="7" destOrd="0" presId="urn:microsoft.com/office/officeart/2005/8/layout/vList2"/>
    <dgm:cxn modelId="{64F1D0F8-3480-4F7D-9A4C-C400F97BF755}" type="presParOf" srcId="{2D710CBA-0AED-44A7-80F7-6478E4945773}" destId="{72D7A9EF-B07A-42AF-9280-ABA6F1219030}" srcOrd="8" destOrd="0" presId="urn:microsoft.com/office/officeart/2005/8/layout/vList2"/>
    <dgm:cxn modelId="{613E7CC9-D336-40B8-A0F1-6E70B85C570A}" type="presParOf" srcId="{2D710CBA-0AED-44A7-80F7-6478E4945773}" destId="{D47A2F07-FD6B-4574-A733-70BE809D9AF5}" srcOrd="9" destOrd="0" presId="urn:microsoft.com/office/officeart/2005/8/layout/vList2"/>
    <dgm:cxn modelId="{E512ED5B-E349-4767-B682-A3A7027609A2}" type="presParOf" srcId="{2D710CBA-0AED-44A7-80F7-6478E4945773}" destId="{AEE9CA4B-E169-4EDD-BC48-210D75B92D6C}" srcOrd="1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8C8AAA6-130C-4145-B2C6-2F0BB1EA08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27B258-F590-47EE-A7B3-6572ABD73A92}">
      <dgm:prSet custT="1"/>
      <dgm:spPr/>
      <dgm:t>
        <a:bodyPr/>
        <a:lstStyle/>
        <a:p>
          <a:pPr algn="just" rtl="0"/>
          <a:r>
            <a:rPr lang="en-US" sz="1800" dirty="0" err="1" smtClean="0">
              <a:solidFill>
                <a:schemeClr val="tx1"/>
              </a:solidFill>
            </a:rPr>
            <a:t>Upgradation</a:t>
          </a:r>
          <a:r>
            <a:rPr lang="en-US" sz="1800" dirty="0" smtClean="0">
              <a:solidFill>
                <a:schemeClr val="tx1"/>
              </a:solidFill>
            </a:rPr>
            <a:t> of Internet bandwidths from 45 Mbps to 60 Mbps  for smooth operation of IMD website and internet services at  HQ</a:t>
          </a:r>
          <a:endParaRPr lang="en-US" sz="1800" dirty="0">
            <a:solidFill>
              <a:schemeClr val="tx1"/>
            </a:solidFill>
          </a:endParaRPr>
        </a:p>
      </dgm:t>
    </dgm:pt>
    <dgm:pt modelId="{6B42CB87-B6D0-4E22-B96E-841DE9690074}" type="parTrans" cxnId="{CE890518-1064-4CEA-AB05-823CF5BD506C}">
      <dgm:prSet/>
      <dgm:spPr/>
      <dgm:t>
        <a:bodyPr/>
        <a:lstStyle/>
        <a:p>
          <a:endParaRPr lang="en-US"/>
        </a:p>
      </dgm:t>
    </dgm:pt>
    <dgm:pt modelId="{C6389D4D-B177-4AE1-95DC-3FB0BC3A89A9}" type="sibTrans" cxnId="{CE890518-1064-4CEA-AB05-823CF5BD506C}">
      <dgm:prSet/>
      <dgm:spPr/>
      <dgm:t>
        <a:bodyPr/>
        <a:lstStyle/>
        <a:p>
          <a:endParaRPr lang="en-US"/>
        </a:p>
      </dgm:t>
    </dgm:pt>
    <dgm:pt modelId="{6901FF1D-58CC-4476-A807-6FFC36A47569}">
      <dgm:prSet custT="1"/>
      <dgm:spPr/>
      <dgm:t>
        <a:bodyPr/>
        <a:lstStyle/>
        <a:p>
          <a:pPr algn="just" rtl="0"/>
          <a:r>
            <a:rPr lang="en-US" sz="1800" dirty="0" smtClean="0">
              <a:solidFill>
                <a:schemeClr val="tx1"/>
              </a:solidFill>
            </a:rPr>
            <a:t>Exchange of  RARS data between </a:t>
          </a:r>
          <a:r>
            <a:rPr lang="en-US" sz="1800" b="1" dirty="0" smtClean="0">
              <a:solidFill>
                <a:schemeClr val="tx1"/>
              </a:solidFill>
            </a:rPr>
            <a:t>JMA and NCMRWF / NWP </a:t>
          </a:r>
          <a:r>
            <a:rPr lang="en-US" sz="1800" dirty="0" smtClean="0">
              <a:solidFill>
                <a:schemeClr val="tx1"/>
              </a:solidFill>
            </a:rPr>
            <a:t>through GTS (RTH New Delhi).</a:t>
          </a:r>
          <a:endParaRPr lang="en-US" sz="1800" dirty="0">
            <a:solidFill>
              <a:schemeClr val="tx1"/>
            </a:solidFill>
          </a:endParaRPr>
        </a:p>
      </dgm:t>
    </dgm:pt>
    <dgm:pt modelId="{5938D30D-B31D-436C-B117-3E78E8270F5C}" type="parTrans" cxnId="{2F869869-65D9-48A3-92BA-2C76A9221483}">
      <dgm:prSet/>
      <dgm:spPr/>
      <dgm:t>
        <a:bodyPr/>
        <a:lstStyle/>
        <a:p>
          <a:endParaRPr lang="en-US"/>
        </a:p>
      </dgm:t>
    </dgm:pt>
    <dgm:pt modelId="{0F8228E5-17FE-4F22-BD7E-E8CAE28BB861}" type="sibTrans" cxnId="{2F869869-65D9-48A3-92BA-2C76A9221483}">
      <dgm:prSet/>
      <dgm:spPr/>
      <dgm:t>
        <a:bodyPr/>
        <a:lstStyle/>
        <a:p>
          <a:endParaRPr lang="en-US"/>
        </a:p>
      </dgm:t>
    </dgm:pt>
    <dgm:pt modelId="{4810987E-9C9E-4454-8E56-5A3681626689}">
      <dgm:prSet custT="1"/>
      <dgm:spPr/>
      <dgm:t>
        <a:bodyPr/>
        <a:lstStyle/>
        <a:p>
          <a:pPr algn="just" rtl="0"/>
          <a:r>
            <a:rPr lang="en-US" sz="1800" dirty="0" smtClean="0">
              <a:solidFill>
                <a:schemeClr val="tx1"/>
              </a:solidFill>
            </a:rPr>
            <a:t>M.C. Bhubaneswar equipped with NKN connectivity and </a:t>
          </a:r>
          <a:r>
            <a:rPr lang="en-US" sz="1800" dirty="0" err="1" smtClean="0">
              <a:solidFill>
                <a:schemeClr val="tx1"/>
              </a:solidFill>
            </a:rPr>
            <a:t>Synergie</a:t>
          </a:r>
          <a:r>
            <a:rPr lang="en-US" sz="1800" dirty="0" smtClean="0">
              <a:solidFill>
                <a:schemeClr val="tx1"/>
              </a:solidFill>
            </a:rPr>
            <a:t> systems installed  at M.C. </a:t>
          </a:r>
          <a:r>
            <a:rPr lang="en-US" sz="1800" dirty="0" err="1" smtClean="0">
              <a:solidFill>
                <a:schemeClr val="tx1"/>
              </a:solidFill>
            </a:rPr>
            <a:t>Jaipur</a:t>
          </a:r>
          <a:r>
            <a:rPr lang="en-US" sz="1800" dirty="0" smtClean="0">
              <a:solidFill>
                <a:schemeClr val="tx1"/>
              </a:solidFill>
            </a:rPr>
            <a:t> and M.C. </a:t>
          </a:r>
          <a:r>
            <a:rPr lang="en-US" sz="1800" dirty="0" err="1" smtClean="0">
              <a:solidFill>
                <a:schemeClr val="tx1"/>
              </a:solidFill>
            </a:rPr>
            <a:t>Dehradun</a:t>
          </a:r>
          <a:r>
            <a:rPr lang="en-US" sz="1800" dirty="0" smtClean="0">
              <a:solidFill>
                <a:schemeClr val="tx1"/>
              </a:solidFill>
            </a:rPr>
            <a:t>.</a:t>
          </a:r>
          <a:endParaRPr lang="en-US" sz="1800" dirty="0">
            <a:solidFill>
              <a:schemeClr val="tx1"/>
            </a:solidFill>
          </a:endParaRPr>
        </a:p>
      </dgm:t>
    </dgm:pt>
    <dgm:pt modelId="{83207B8B-25D0-4C70-AC28-4B8DCA2DD843}" type="parTrans" cxnId="{557A8DB5-5003-49FD-9043-115BD40F638E}">
      <dgm:prSet/>
      <dgm:spPr/>
      <dgm:t>
        <a:bodyPr/>
        <a:lstStyle/>
        <a:p>
          <a:endParaRPr lang="en-US"/>
        </a:p>
      </dgm:t>
    </dgm:pt>
    <dgm:pt modelId="{5197930F-8B8B-4E11-B9C7-AC92776A5D01}" type="sibTrans" cxnId="{557A8DB5-5003-49FD-9043-115BD40F638E}">
      <dgm:prSet/>
      <dgm:spPr/>
      <dgm:t>
        <a:bodyPr/>
        <a:lstStyle/>
        <a:p>
          <a:endParaRPr lang="en-US"/>
        </a:p>
      </dgm:t>
    </dgm:pt>
    <dgm:pt modelId="{A2C1A979-1086-4BF5-993A-459D5E04C543}">
      <dgm:prSet custT="1"/>
      <dgm:spPr/>
      <dgm:t>
        <a:bodyPr/>
        <a:lstStyle/>
        <a:p>
          <a:pPr algn="just" rtl="0"/>
          <a:r>
            <a:rPr lang="en-US" sz="1800" dirty="0" smtClean="0">
              <a:solidFill>
                <a:schemeClr val="tx1"/>
              </a:solidFill>
            </a:rPr>
            <a:t>Creation &amp; uploading of Special </a:t>
          </a:r>
          <a:r>
            <a:rPr lang="en-US" sz="1800" dirty="0" err="1" smtClean="0">
              <a:solidFill>
                <a:schemeClr val="tx1"/>
              </a:solidFill>
            </a:rPr>
            <a:t>Yatra</a:t>
          </a:r>
          <a:r>
            <a:rPr lang="en-US" sz="1800" dirty="0" smtClean="0">
              <a:solidFill>
                <a:schemeClr val="tx1"/>
              </a:solidFill>
            </a:rPr>
            <a:t> Web Page on IMD's Website  for </a:t>
          </a:r>
          <a:r>
            <a:rPr lang="en-US" sz="1800" dirty="0" err="1" smtClean="0">
              <a:solidFill>
                <a:schemeClr val="tx1"/>
              </a:solidFill>
            </a:rPr>
            <a:t>enroute</a:t>
          </a:r>
          <a:r>
            <a:rPr lang="en-US" sz="1800" dirty="0" smtClean="0">
              <a:solidFill>
                <a:schemeClr val="tx1"/>
              </a:solidFill>
            </a:rPr>
            <a:t> Satellite Images and NWP products relevant to </a:t>
          </a:r>
          <a:r>
            <a:rPr lang="en-US" sz="1800" dirty="0" err="1" smtClean="0">
              <a:solidFill>
                <a:schemeClr val="tx1"/>
              </a:solidFill>
            </a:rPr>
            <a:t>Yatra</a:t>
          </a:r>
          <a:r>
            <a:rPr lang="en-US" sz="1800" dirty="0" smtClean="0">
              <a:solidFill>
                <a:schemeClr val="tx1"/>
              </a:solidFill>
            </a:rPr>
            <a:t>.</a:t>
          </a:r>
          <a:endParaRPr lang="en-US" sz="1800" dirty="0">
            <a:solidFill>
              <a:schemeClr val="tx1"/>
            </a:solidFill>
          </a:endParaRPr>
        </a:p>
      </dgm:t>
    </dgm:pt>
    <dgm:pt modelId="{2001B348-5604-4667-A8AE-4B97081951AB}" type="parTrans" cxnId="{95087A19-C442-42B4-AE50-13888538311D}">
      <dgm:prSet/>
      <dgm:spPr/>
      <dgm:t>
        <a:bodyPr/>
        <a:lstStyle/>
        <a:p>
          <a:endParaRPr lang="en-US"/>
        </a:p>
      </dgm:t>
    </dgm:pt>
    <dgm:pt modelId="{69E74179-52F2-4AE0-ADB2-A715D216AA9B}" type="sibTrans" cxnId="{95087A19-C442-42B4-AE50-13888538311D}">
      <dgm:prSet/>
      <dgm:spPr/>
      <dgm:t>
        <a:bodyPr/>
        <a:lstStyle/>
        <a:p>
          <a:endParaRPr lang="en-US"/>
        </a:p>
      </dgm:t>
    </dgm:pt>
    <dgm:pt modelId="{6E00C0D1-9B94-4DD3-A94B-BCBBCAD6B36F}">
      <dgm:prSet custT="1"/>
      <dgm:spPr/>
      <dgm:t>
        <a:bodyPr/>
        <a:lstStyle/>
        <a:p>
          <a:pPr algn="just" rtl="0"/>
          <a:r>
            <a:rPr lang="en-US" sz="1800" dirty="0" smtClean="0">
              <a:solidFill>
                <a:schemeClr val="tx1"/>
              </a:solidFill>
            </a:rPr>
            <a:t>Header for Drifting buoy, XBT and XCTD created for </a:t>
          </a:r>
          <a:r>
            <a:rPr lang="en-US" sz="1800" b="1" dirty="0" smtClean="0">
              <a:solidFill>
                <a:schemeClr val="tx1"/>
              </a:solidFill>
            </a:rPr>
            <a:t>INCOIS</a:t>
          </a:r>
          <a:r>
            <a:rPr lang="en-US" sz="1800" dirty="0" smtClean="0">
              <a:solidFill>
                <a:schemeClr val="tx1"/>
              </a:solidFill>
            </a:rPr>
            <a:t> enabling GTS transmission of data through RTH New Delhi .</a:t>
          </a:r>
          <a:endParaRPr lang="en-US" sz="1800" dirty="0">
            <a:solidFill>
              <a:schemeClr val="tx1"/>
            </a:solidFill>
          </a:endParaRPr>
        </a:p>
      </dgm:t>
    </dgm:pt>
    <dgm:pt modelId="{EC1258E0-3921-470D-9DEB-DF446EA0566B}" type="parTrans" cxnId="{35F96920-BC0E-45BC-BCE1-7180B43DB498}">
      <dgm:prSet/>
      <dgm:spPr/>
      <dgm:t>
        <a:bodyPr/>
        <a:lstStyle/>
        <a:p>
          <a:endParaRPr lang="en-US"/>
        </a:p>
      </dgm:t>
    </dgm:pt>
    <dgm:pt modelId="{B1019E93-93FD-4693-82C6-5704C6EF4DBC}" type="sibTrans" cxnId="{35F96920-BC0E-45BC-BCE1-7180B43DB498}">
      <dgm:prSet/>
      <dgm:spPr/>
      <dgm:t>
        <a:bodyPr/>
        <a:lstStyle/>
        <a:p>
          <a:endParaRPr lang="en-US"/>
        </a:p>
      </dgm:t>
    </dgm:pt>
    <dgm:pt modelId="{66CAE38B-B4E1-4D54-ACB6-42573140E0FD}">
      <dgm:prSet custT="1"/>
      <dgm:spPr/>
      <dgm:t>
        <a:bodyPr/>
        <a:lstStyle/>
        <a:p>
          <a:pPr algn="just" rtl="0"/>
          <a:r>
            <a:rPr lang="en-US" sz="1800" dirty="0" smtClean="0">
              <a:solidFill>
                <a:schemeClr val="tx1"/>
              </a:solidFill>
            </a:rPr>
            <a:t>AMC  of MFI system was awarded for one more year   </a:t>
          </a:r>
          <a:r>
            <a:rPr lang="en-US" sz="1800" dirty="0" err="1" smtClean="0">
              <a:solidFill>
                <a:schemeClr val="tx1"/>
              </a:solidFill>
            </a:rPr>
            <a:t>w.e.f</a:t>
          </a:r>
          <a:r>
            <a:rPr lang="en-US" sz="1800" dirty="0" smtClean="0">
              <a:solidFill>
                <a:schemeClr val="tx1"/>
              </a:solidFill>
            </a:rPr>
            <a:t>. 14 July, 2014.</a:t>
          </a:r>
          <a:endParaRPr lang="en-US" sz="1800" dirty="0">
            <a:solidFill>
              <a:schemeClr val="tx1"/>
            </a:solidFill>
          </a:endParaRPr>
        </a:p>
      </dgm:t>
    </dgm:pt>
    <dgm:pt modelId="{435CD85C-4D89-400D-8B49-5741634F3E7D}" type="parTrans" cxnId="{F9868E0B-CBE8-4FD5-9D71-C419C7CBB8CF}">
      <dgm:prSet/>
      <dgm:spPr/>
      <dgm:t>
        <a:bodyPr/>
        <a:lstStyle/>
        <a:p>
          <a:endParaRPr lang="en-US"/>
        </a:p>
      </dgm:t>
    </dgm:pt>
    <dgm:pt modelId="{73DDED67-68E5-4CE8-B342-BD34E9897CFF}" type="sibTrans" cxnId="{F9868E0B-CBE8-4FD5-9D71-C419C7CBB8CF}">
      <dgm:prSet/>
      <dgm:spPr/>
      <dgm:t>
        <a:bodyPr/>
        <a:lstStyle/>
        <a:p>
          <a:endParaRPr lang="en-US"/>
        </a:p>
      </dgm:t>
    </dgm:pt>
    <dgm:pt modelId="{6ED7BA6E-9364-4DBA-8DBB-D80D5BA5CC51}">
      <dgm:prSet custT="1"/>
      <dgm:spPr/>
      <dgm:t>
        <a:bodyPr/>
        <a:lstStyle/>
        <a:p>
          <a:pPr algn="just" rtl="0"/>
          <a:r>
            <a:rPr lang="en-US" sz="1800" dirty="0" smtClean="0">
              <a:solidFill>
                <a:schemeClr val="tx1"/>
              </a:solidFill>
            </a:rPr>
            <a:t>National and international data /products (like NWP, SADIS, </a:t>
          </a:r>
          <a:r>
            <a:rPr lang="en-US" sz="1800" dirty="0" err="1" smtClean="0">
              <a:solidFill>
                <a:schemeClr val="tx1"/>
              </a:solidFill>
            </a:rPr>
            <a:t>Synop</a:t>
          </a:r>
          <a:r>
            <a:rPr lang="en-US" sz="1800" dirty="0" smtClean="0">
              <a:solidFill>
                <a:schemeClr val="tx1"/>
              </a:solidFill>
            </a:rPr>
            <a:t>, METAR &amp; TAF,   Upper Air, SIGMET,  Satellite bulletins, IWB, Regional inferences etc.) routed to </a:t>
          </a:r>
          <a:r>
            <a:rPr lang="en-US" sz="1800" b="1" dirty="0" smtClean="0">
              <a:solidFill>
                <a:schemeClr val="tx1"/>
              </a:solidFill>
            </a:rPr>
            <a:t>INMAC (Indian Navy) Kochi</a:t>
          </a:r>
          <a:endParaRPr lang="en-US" sz="1800" b="1" dirty="0">
            <a:solidFill>
              <a:schemeClr val="tx1"/>
            </a:solidFill>
          </a:endParaRPr>
        </a:p>
      </dgm:t>
    </dgm:pt>
    <dgm:pt modelId="{4B9B056D-2C6D-4425-8EFC-E9EF280F6A35}" type="parTrans" cxnId="{C74C6E34-F8A7-433F-AE98-6AAD6E125081}">
      <dgm:prSet/>
      <dgm:spPr/>
      <dgm:t>
        <a:bodyPr/>
        <a:lstStyle/>
        <a:p>
          <a:endParaRPr lang="en-US"/>
        </a:p>
      </dgm:t>
    </dgm:pt>
    <dgm:pt modelId="{DD77898E-7ADA-4433-A791-9EF38AA4AE46}" type="sibTrans" cxnId="{C74C6E34-F8A7-433F-AE98-6AAD6E125081}">
      <dgm:prSet/>
      <dgm:spPr/>
      <dgm:t>
        <a:bodyPr/>
        <a:lstStyle/>
        <a:p>
          <a:endParaRPr lang="en-US"/>
        </a:p>
      </dgm:t>
    </dgm:pt>
    <dgm:pt modelId="{01E102E6-F5A1-404D-9F2D-026DD4F32BDB}" type="pres">
      <dgm:prSet presAssocID="{28C8AAA6-130C-4145-B2C6-2F0BB1EA0834}" presName="linear" presStyleCnt="0">
        <dgm:presLayoutVars>
          <dgm:animLvl val="lvl"/>
          <dgm:resizeHandles val="exact"/>
        </dgm:presLayoutVars>
      </dgm:prSet>
      <dgm:spPr/>
      <dgm:t>
        <a:bodyPr/>
        <a:lstStyle/>
        <a:p>
          <a:endParaRPr lang="en-US"/>
        </a:p>
      </dgm:t>
    </dgm:pt>
    <dgm:pt modelId="{1BCAD110-2908-48B1-ABA7-6F525D27C88D}" type="pres">
      <dgm:prSet presAssocID="{1527B258-F590-47EE-A7B3-6572ABD73A92}" presName="parentText" presStyleLbl="node1" presStyleIdx="0" presStyleCnt="7">
        <dgm:presLayoutVars>
          <dgm:chMax val="0"/>
          <dgm:bulletEnabled val="1"/>
        </dgm:presLayoutVars>
      </dgm:prSet>
      <dgm:spPr/>
      <dgm:t>
        <a:bodyPr/>
        <a:lstStyle/>
        <a:p>
          <a:endParaRPr lang="en-US"/>
        </a:p>
      </dgm:t>
    </dgm:pt>
    <dgm:pt modelId="{592F137F-BE6E-49F2-B061-7D67CDE8BB47}" type="pres">
      <dgm:prSet presAssocID="{C6389D4D-B177-4AE1-95DC-3FB0BC3A89A9}" presName="spacer" presStyleCnt="0"/>
      <dgm:spPr/>
    </dgm:pt>
    <dgm:pt modelId="{1A7904FB-7218-4513-9FEC-345299B7BF7A}" type="pres">
      <dgm:prSet presAssocID="{6901FF1D-58CC-4476-A807-6FFC36A47569}" presName="parentText" presStyleLbl="node1" presStyleIdx="1" presStyleCnt="7" custScaleY="80065">
        <dgm:presLayoutVars>
          <dgm:chMax val="0"/>
          <dgm:bulletEnabled val="1"/>
        </dgm:presLayoutVars>
      </dgm:prSet>
      <dgm:spPr/>
      <dgm:t>
        <a:bodyPr/>
        <a:lstStyle/>
        <a:p>
          <a:endParaRPr lang="en-US"/>
        </a:p>
      </dgm:t>
    </dgm:pt>
    <dgm:pt modelId="{2D2D97BD-E800-4407-AE33-393FD46CF3F6}" type="pres">
      <dgm:prSet presAssocID="{0F8228E5-17FE-4F22-BD7E-E8CAE28BB861}" presName="spacer" presStyleCnt="0"/>
      <dgm:spPr/>
    </dgm:pt>
    <dgm:pt modelId="{0CF0EFD3-28CB-4B88-BE44-5EC0D27322C8}" type="pres">
      <dgm:prSet presAssocID="{6E00C0D1-9B94-4DD3-A94B-BCBBCAD6B36F}" presName="parentText" presStyleLbl="node1" presStyleIdx="2" presStyleCnt="7">
        <dgm:presLayoutVars>
          <dgm:chMax val="0"/>
          <dgm:bulletEnabled val="1"/>
        </dgm:presLayoutVars>
      </dgm:prSet>
      <dgm:spPr/>
      <dgm:t>
        <a:bodyPr/>
        <a:lstStyle/>
        <a:p>
          <a:endParaRPr lang="en-US"/>
        </a:p>
      </dgm:t>
    </dgm:pt>
    <dgm:pt modelId="{DDD57873-D810-4259-AF8D-12C7AF47334A}" type="pres">
      <dgm:prSet presAssocID="{B1019E93-93FD-4693-82C6-5704C6EF4DBC}" presName="spacer" presStyleCnt="0"/>
      <dgm:spPr/>
    </dgm:pt>
    <dgm:pt modelId="{D4DCCF41-5336-4991-BF62-CF15DCCC607B}" type="pres">
      <dgm:prSet presAssocID="{6ED7BA6E-9364-4DBA-8DBB-D80D5BA5CC51}" presName="parentText" presStyleLbl="node1" presStyleIdx="3" presStyleCnt="7" custScaleY="117968">
        <dgm:presLayoutVars>
          <dgm:chMax val="0"/>
          <dgm:bulletEnabled val="1"/>
        </dgm:presLayoutVars>
      </dgm:prSet>
      <dgm:spPr/>
      <dgm:t>
        <a:bodyPr/>
        <a:lstStyle/>
        <a:p>
          <a:endParaRPr lang="en-US"/>
        </a:p>
      </dgm:t>
    </dgm:pt>
    <dgm:pt modelId="{7AE70E51-C40A-4391-A9DF-D409501712BD}" type="pres">
      <dgm:prSet presAssocID="{DD77898E-7ADA-4433-A791-9EF38AA4AE46}" presName="spacer" presStyleCnt="0"/>
      <dgm:spPr/>
    </dgm:pt>
    <dgm:pt modelId="{3B1FFF0E-7DA1-43C9-AE52-D9D669DF93B5}" type="pres">
      <dgm:prSet presAssocID="{66CAE38B-B4E1-4D54-ACB6-42573140E0FD}" presName="parentText" presStyleLbl="node1" presStyleIdx="4" presStyleCnt="7" custScaleY="70813">
        <dgm:presLayoutVars>
          <dgm:chMax val="0"/>
          <dgm:bulletEnabled val="1"/>
        </dgm:presLayoutVars>
      </dgm:prSet>
      <dgm:spPr/>
      <dgm:t>
        <a:bodyPr/>
        <a:lstStyle/>
        <a:p>
          <a:endParaRPr lang="en-US"/>
        </a:p>
      </dgm:t>
    </dgm:pt>
    <dgm:pt modelId="{4B71B4AE-E131-499D-9981-A7F9F8C70EC0}" type="pres">
      <dgm:prSet presAssocID="{73DDED67-68E5-4CE8-B342-BD34E9897CFF}" presName="spacer" presStyleCnt="0"/>
      <dgm:spPr/>
    </dgm:pt>
    <dgm:pt modelId="{E531DBF4-15F6-4A3E-B25C-C4D21318DE7C}" type="pres">
      <dgm:prSet presAssocID="{4810987E-9C9E-4454-8E56-5A3681626689}" presName="parentText" presStyleLbl="node1" presStyleIdx="5" presStyleCnt="7" custScaleY="79714">
        <dgm:presLayoutVars>
          <dgm:chMax val="0"/>
          <dgm:bulletEnabled val="1"/>
        </dgm:presLayoutVars>
      </dgm:prSet>
      <dgm:spPr/>
      <dgm:t>
        <a:bodyPr/>
        <a:lstStyle/>
        <a:p>
          <a:endParaRPr lang="en-US"/>
        </a:p>
      </dgm:t>
    </dgm:pt>
    <dgm:pt modelId="{9013D0B5-D5BB-4BEA-8A91-6CC6D82D237C}" type="pres">
      <dgm:prSet presAssocID="{5197930F-8B8B-4E11-B9C7-AC92776A5D01}" presName="spacer" presStyleCnt="0"/>
      <dgm:spPr/>
    </dgm:pt>
    <dgm:pt modelId="{0C09379C-30FC-4BC7-AAEC-B040869F0D39}" type="pres">
      <dgm:prSet presAssocID="{A2C1A979-1086-4BF5-993A-459D5E04C543}" presName="parentText" presStyleLbl="node1" presStyleIdx="6" presStyleCnt="7">
        <dgm:presLayoutVars>
          <dgm:chMax val="0"/>
          <dgm:bulletEnabled val="1"/>
        </dgm:presLayoutVars>
      </dgm:prSet>
      <dgm:spPr/>
      <dgm:t>
        <a:bodyPr/>
        <a:lstStyle/>
        <a:p>
          <a:endParaRPr lang="en-US"/>
        </a:p>
      </dgm:t>
    </dgm:pt>
  </dgm:ptLst>
  <dgm:cxnLst>
    <dgm:cxn modelId="{95087A19-C442-42B4-AE50-13888538311D}" srcId="{28C8AAA6-130C-4145-B2C6-2F0BB1EA0834}" destId="{A2C1A979-1086-4BF5-993A-459D5E04C543}" srcOrd="6" destOrd="0" parTransId="{2001B348-5604-4667-A8AE-4B97081951AB}" sibTransId="{69E74179-52F2-4AE0-ADB2-A715D216AA9B}"/>
    <dgm:cxn modelId="{742CA6F4-B43B-4E43-ADEC-89059C8F5B7A}" type="presOf" srcId="{28C8AAA6-130C-4145-B2C6-2F0BB1EA0834}" destId="{01E102E6-F5A1-404D-9F2D-026DD4F32BDB}" srcOrd="0" destOrd="0" presId="urn:microsoft.com/office/officeart/2005/8/layout/vList2"/>
    <dgm:cxn modelId="{C74C6E34-F8A7-433F-AE98-6AAD6E125081}" srcId="{28C8AAA6-130C-4145-B2C6-2F0BB1EA0834}" destId="{6ED7BA6E-9364-4DBA-8DBB-D80D5BA5CC51}" srcOrd="3" destOrd="0" parTransId="{4B9B056D-2C6D-4425-8EFC-E9EF280F6A35}" sibTransId="{DD77898E-7ADA-4433-A791-9EF38AA4AE46}"/>
    <dgm:cxn modelId="{FD7866C9-A953-4E36-80B1-E674A782C4E9}" type="presOf" srcId="{66CAE38B-B4E1-4D54-ACB6-42573140E0FD}" destId="{3B1FFF0E-7DA1-43C9-AE52-D9D669DF93B5}" srcOrd="0" destOrd="0" presId="urn:microsoft.com/office/officeart/2005/8/layout/vList2"/>
    <dgm:cxn modelId="{9235D314-827D-4336-B09A-AD82BDD1431C}" type="presOf" srcId="{6ED7BA6E-9364-4DBA-8DBB-D80D5BA5CC51}" destId="{D4DCCF41-5336-4991-BF62-CF15DCCC607B}" srcOrd="0" destOrd="0" presId="urn:microsoft.com/office/officeart/2005/8/layout/vList2"/>
    <dgm:cxn modelId="{CE890518-1064-4CEA-AB05-823CF5BD506C}" srcId="{28C8AAA6-130C-4145-B2C6-2F0BB1EA0834}" destId="{1527B258-F590-47EE-A7B3-6572ABD73A92}" srcOrd="0" destOrd="0" parTransId="{6B42CB87-B6D0-4E22-B96E-841DE9690074}" sibTransId="{C6389D4D-B177-4AE1-95DC-3FB0BC3A89A9}"/>
    <dgm:cxn modelId="{35F96920-BC0E-45BC-BCE1-7180B43DB498}" srcId="{28C8AAA6-130C-4145-B2C6-2F0BB1EA0834}" destId="{6E00C0D1-9B94-4DD3-A94B-BCBBCAD6B36F}" srcOrd="2" destOrd="0" parTransId="{EC1258E0-3921-470D-9DEB-DF446EA0566B}" sibTransId="{B1019E93-93FD-4693-82C6-5704C6EF4DBC}"/>
    <dgm:cxn modelId="{9ECEB2CC-38F0-461C-BC45-5A2F50CF4AE7}" type="presOf" srcId="{4810987E-9C9E-4454-8E56-5A3681626689}" destId="{E531DBF4-15F6-4A3E-B25C-C4D21318DE7C}" srcOrd="0" destOrd="0" presId="urn:microsoft.com/office/officeart/2005/8/layout/vList2"/>
    <dgm:cxn modelId="{557A8DB5-5003-49FD-9043-115BD40F638E}" srcId="{28C8AAA6-130C-4145-B2C6-2F0BB1EA0834}" destId="{4810987E-9C9E-4454-8E56-5A3681626689}" srcOrd="5" destOrd="0" parTransId="{83207B8B-25D0-4C70-AC28-4B8DCA2DD843}" sibTransId="{5197930F-8B8B-4E11-B9C7-AC92776A5D01}"/>
    <dgm:cxn modelId="{5D434554-096F-40BF-8CB1-1263EB47AC49}" type="presOf" srcId="{6E00C0D1-9B94-4DD3-A94B-BCBBCAD6B36F}" destId="{0CF0EFD3-28CB-4B88-BE44-5EC0D27322C8}" srcOrd="0" destOrd="0" presId="urn:microsoft.com/office/officeart/2005/8/layout/vList2"/>
    <dgm:cxn modelId="{961B49B8-1718-4B47-8D0D-B7584E6EFBE0}" type="presOf" srcId="{6901FF1D-58CC-4476-A807-6FFC36A47569}" destId="{1A7904FB-7218-4513-9FEC-345299B7BF7A}" srcOrd="0" destOrd="0" presId="urn:microsoft.com/office/officeart/2005/8/layout/vList2"/>
    <dgm:cxn modelId="{0DE8F7B9-1074-4E3F-B776-CB478D83A139}" type="presOf" srcId="{A2C1A979-1086-4BF5-993A-459D5E04C543}" destId="{0C09379C-30FC-4BC7-AAEC-B040869F0D39}" srcOrd="0" destOrd="0" presId="urn:microsoft.com/office/officeart/2005/8/layout/vList2"/>
    <dgm:cxn modelId="{2F869869-65D9-48A3-92BA-2C76A9221483}" srcId="{28C8AAA6-130C-4145-B2C6-2F0BB1EA0834}" destId="{6901FF1D-58CC-4476-A807-6FFC36A47569}" srcOrd="1" destOrd="0" parTransId="{5938D30D-B31D-436C-B117-3E78E8270F5C}" sibTransId="{0F8228E5-17FE-4F22-BD7E-E8CAE28BB861}"/>
    <dgm:cxn modelId="{F9868E0B-CBE8-4FD5-9D71-C419C7CBB8CF}" srcId="{28C8AAA6-130C-4145-B2C6-2F0BB1EA0834}" destId="{66CAE38B-B4E1-4D54-ACB6-42573140E0FD}" srcOrd="4" destOrd="0" parTransId="{435CD85C-4D89-400D-8B49-5741634F3E7D}" sibTransId="{73DDED67-68E5-4CE8-B342-BD34E9897CFF}"/>
    <dgm:cxn modelId="{862215BC-EC5B-461C-8084-EC6A21D4EA84}" type="presOf" srcId="{1527B258-F590-47EE-A7B3-6572ABD73A92}" destId="{1BCAD110-2908-48B1-ABA7-6F525D27C88D}" srcOrd="0" destOrd="0" presId="urn:microsoft.com/office/officeart/2005/8/layout/vList2"/>
    <dgm:cxn modelId="{155F83D8-5505-4CDB-92F6-B96011C7D214}" type="presParOf" srcId="{01E102E6-F5A1-404D-9F2D-026DD4F32BDB}" destId="{1BCAD110-2908-48B1-ABA7-6F525D27C88D}" srcOrd="0" destOrd="0" presId="urn:microsoft.com/office/officeart/2005/8/layout/vList2"/>
    <dgm:cxn modelId="{C6955311-596B-4C3B-B71C-80F64774E147}" type="presParOf" srcId="{01E102E6-F5A1-404D-9F2D-026DD4F32BDB}" destId="{592F137F-BE6E-49F2-B061-7D67CDE8BB47}" srcOrd="1" destOrd="0" presId="urn:microsoft.com/office/officeart/2005/8/layout/vList2"/>
    <dgm:cxn modelId="{4962941C-AFB7-4941-963C-8FBC9CD13F72}" type="presParOf" srcId="{01E102E6-F5A1-404D-9F2D-026DD4F32BDB}" destId="{1A7904FB-7218-4513-9FEC-345299B7BF7A}" srcOrd="2" destOrd="0" presId="urn:microsoft.com/office/officeart/2005/8/layout/vList2"/>
    <dgm:cxn modelId="{1C950511-6C09-4FEE-8B1B-02934A2CA6B8}" type="presParOf" srcId="{01E102E6-F5A1-404D-9F2D-026DD4F32BDB}" destId="{2D2D97BD-E800-4407-AE33-393FD46CF3F6}" srcOrd="3" destOrd="0" presId="urn:microsoft.com/office/officeart/2005/8/layout/vList2"/>
    <dgm:cxn modelId="{D99D8CB7-63B3-4BBE-9CF4-7E35DCB4B96A}" type="presParOf" srcId="{01E102E6-F5A1-404D-9F2D-026DD4F32BDB}" destId="{0CF0EFD3-28CB-4B88-BE44-5EC0D27322C8}" srcOrd="4" destOrd="0" presId="urn:microsoft.com/office/officeart/2005/8/layout/vList2"/>
    <dgm:cxn modelId="{3C5356B3-AC6F-49D3-A673-484C8E66D2E6}" type="presParOf" srcId="{01E102E6-F5A1-404D-9F2D-026DD4F32BDB}" destId="{DDD57873-D810-4259-AF8D-12C7AF47334A}" srcOrd="5" destOrd="0" presId="urn:microsoft.com/office/officeart/2005/8/layout/vList2"/>
    <dgm:cxn modelId="{5507CC18-B791-4F4D-8C1C-8DA8C9FF902E}" type="presParOf" srcId="{01E102E6-F5A1-404D-9F2D-026DD4F32BDB}" destId="{D4DCCF41-5336-4991-BF62-CF15DCCC607B}" srcOrd="6" destOrd="0" presId="urn:microsoft.com/office/officeart/2005/8/layout/vList2"/>
    <dgm:cxn modelId="{EF8A8E92-4A11-4F06-828A-BC06162068B2}" type="presParOf" srcId="{01E102E6-F5A1-404D-9F2D-026DD4F32BDB}" destId="{7AE70E51-C40A-4391-A9DF-D409501712BD}" srcOrd="7" destOrd="0" presId="urn:microsoft.com/office/officeart/2005/8/layout/vList2"/>
    <dgm:cxn modelId="{1F0B3593-BF56-48C9-99F5-4D2235C21091}" type="presParOf" srcId="{01E102E6-F5A1-404D-9F2D-026DD4F32BDB}" destId="{3B1FFF0E-7DA1-43C9-AE52-D9D669DF93B5}" srcOrd="8" destOrd="0" presId="urn:microsoft.com/office/officeart/2005/8/layout/vList2"/>
    <dgm:cxn modelId="{851E7B8C-190A-45B7-B6EE-734128F1D3B4}" type="presParOf" srcId="{01E102E6-F5A1-404D-9F2D-026DD4F32BDB}" destId="{4B71B4AE-E131-499D-9981-A7F9F8C70EC0}" srcOrd="9" destOrd="0" presId="urn:microsoft.com/office/officeart/2005/8/layout/vList2"/>
    <dgm:cxn modelId="{689B8FA2-4C63-4781-A3EB-83249CB69E0D}" type="presParOf" srcId="{01E102E6-F5A1-404D-9F2D-026DD4F32BDB}" destId="{E531DBF4-15F6-4A3E-B25C-C4D21318DE7C}" srcOrd="10" destOrd="0" presId="urn:microsoft.com/office/officeart/2005/8/layout/vList2"/>
    <dgm:cxn modelId="{19E89E29-AFF7-4A15-B348-76512FBE6286}" type="presParOf" srcId="{01E102E6-F5A1-404D-9F2D-026DD4F32BDB}" destId="{9013D0B5-D5BB-4BEA-8A91-6CC6D82D237C}" srcOrd="11" destOrd="0" presId="urn:microsoft.com/office/officeart/2005/8/layout/vList2"/>
    <dgm:cxn modelId="{00AB15E1-A21C-48B5-BD74-0A9D59A9910D}" type="presParOf" srcId="{01E102E6-F5A1-404D-9F2D-026DD4F32BDB}" destId="{0C09379C-30FC-4BC7-AAEC-B040869F0D39}"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8B1AAF-D24B-4B2E-8C42-2D8864DC0E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24DB763-8DF1-4EA2-9B62-2E0E641371E4}">
      <dgm:prSet custT="1"/>
      <dgm:spPr/>
      <dgm:t>
        <a:bodyPr/>
        <a:lstStyle/>
        <a:p>
          <a:pPr rtl="0"/>
          <a:r>
            <a:rPr lang="en-US" sz="1800" dirty="0" smtClean="0">
              <a:solidFill>
                <a:schemeClr val="tx1"/>
              </a:solidFill>
            </a:rPr>
            <a:t>Supply order issued for the procurement of Upper Air Ozone sounding System using Global Navigation Satellite system for Antarctica. LC will be opened during September, 2014.</a:t>
          </a:r>
          <a:endParaRPr lang="en-US" sz="1800" dirty="0">
            <a:solidFill>
              <a:schemeClr val="tx1"/>
            </a:solidFill>
          </a:endParaRPr>
        </a:p>
      </dgm:t>
    </dgm:pt>
    <dgm:pt modelId="{67C7FC64-4749-4EE2-A056-56DB938CFC5A}" type="parTrans" cxnId="{0A27905A-99F8-41E0-8428-3AA618A127C4}">
      <dgm:prSet/>
      <dgm:spPr/>
      <dgm:t>
        <a:bodyPr/>
        <a:lstStyle/>
        <a:p>
          <a:endParaRPr lang="en-US"/>
        </a:p>
      </dgm:t>
    </dgm:pt>
    <dgm:pt modelId="{9D37EC91-085A-4FC6-8BEF-22BC8627F2E1}" type="sibTrans" cxnId="{0A27905A-99F8-41E0-8428-3AA618A127C4}">
      <dgm:prSet/>
      <dgm:spPr/>
      <dgm:t>
        <a:bodyPr/>
        <a:lstStyle/>
        <a:p>
          <a:endParaRPr lang="en-US"/>
        </a:p>
      </dgm:t>
    </dgm:pt>
    <dgm:pt modelId="{75F5B4BD-06FB-4DDE-9DC3-2E9E209014E9}">
      <dgm:prSet custT="1"/>
      <dgm:spPr/>
      <dgm:t>
        <a:bodyPr/>
        <a:lstStyle/>
        <a:p>
          <a:pPr rtl="0"/>
          <a:r>
            <a:rPr lang="en-US" sz="1800" dirty="0" smtClean="0">
              <a:solidFill>
                <a:schemeClr val="tx1"/>
              </a:solidFill>
            </a:rPr>
            <a:t>Indent issued for AWS full set  with one set of spares for </a:t>
          </a:r>
          <a:r>
            <a:rPr lang="en-US" sz="1800" dirty="0" err="1" smtClean="0">
              <a:solidFill>
                <a:schemeClr val="tx1"/>
              </a:solidFill>
            </a:rPr>
            <a:t>Bharati</a:t>
          </a:r>
          <a:r>
            <a:rPr lang="en-US" sz="1800" dirty="0" smtClean="0">
              <a:solidFill>
                <a:schemeClr val="tx1"/>
              </a:solidFill>
            </a:rPr>
            <a:t>. Tender enquiry will be refloated for UV-Surface ozone analyzer for </a:t>
          </a:r>
          <a:r>
            <a:rPr lang="en-US" sz="1800" dirty="0" err="1" smtClean="0">
              <a:solidFill>
                <a:schemeClr val="tx1"/>
              </a:solidFill>
            </a:rPr>
            <a:t>Bharati</a:t>
          </a:r>
          <a:r>
            <a:rPr lang="en-US" sz="1800" dirty="0" smtClean="0">
              <a:solidFill>
                <a:schemeClr val="tx1"/>
              </a:solidFill>
            </a:rPr>
            <a:t> station.</a:t>
          </a:r>
          <a:endParaRPr lang="en-US" sz="1800" dirty="0">
            <a:solidFill>
              <a:schemeClr val="tx1"/>
            </a:solidFill>
          </a:endParaRPr>
        </a:p>
      </dgm:t>
    </dgm:pt>
    <dgm:pt modelId="{5BDDFF83-4AC9-4F5D-B204-069B7181E343}" type="parTrans" cxnId="{694B616D-8D6E-4C44-976C-7E3B6930579A}">
      <dgm:prSet/>
      <dgm:spPr/>
      <dgm:t>
        <a:bodyPr/>
        <a:lstStyle/>
        <a:p>
          <a:endParaRPr lang="en-US"/>
        </a:p>
      </dgm:t>
    </dgm:pt>
    <dgm:pt modelId="{90690222-C61E-46E2-8CA0-1D73CFEDBC0E}" type="sibTrans" cxnId="{694B616D-8D6E-4C44-976C-7E3B6930579A}">
      <dgm:prSet/>
      <dgm:spPr/>
      <dgm:t>
        <a:bodyPr/>
        <a:lstStyle/>
        <a:p>
          <a:endParaRPr lang="en-US"/>
        </a:p>
      </dgm:t>
    </dgm:pt>
    <dgm:pt modelId="{131387D0-1A0C-46D3-8624-4677F6238A75}" type="pres">
      <dgm:prSet presAssocID="{6F8B1AAF-D24B-4B2E-8C42-2D8864DC0ED5}" presName="linear" presStyleCnt="0">
        <dgm:presLayoutVars>
          <dgm:animLvl val="lvl"/>
          <dgm:resizeHandles val="exact"/>
        </dgm:presLayoutVars>
      </dgm:prSet>
      <dgm:spPr/>
      <dgm:t>
        <a:bodyPr/>
        <a:lstStyle/>
        <a:p>
          <a:endParaRPr lang="en-US"/>
        </a:p>
      </dgm:t>
    </dgm:pt>
    <dgm:pt modelId="{99388288-7DD9-4CCB-A5E4-7A5493B0574B}" type="pres">
      <dgm:prSet presAssocID="{D24DB763-8DF1-4EA2-9B62-2E0E641371E4}" presName="parentText" presStyleLbl="node1" presStyleIdx="0" presStyleCnt="2">
        <dgm:presLayoutVars>
          <dgm:chMax val="0"/>
          <dgm:bulletEnabled val="1"/>
        </dgm:presLayoutVars>
      </dgm:prSet>
      <dgm:spPr/>
      <dgm:t>
        <a:bodyPr/>
        <a:lstStyle/>
        <a:p>
          <a:endParaRPr lang="en-US"/>
        </a:p>
      </dgm:t>
    </dgm:pt>
    <dgm:pt modelId="{7046D237-5D88-4C25-988C-5757349D1FEB}" type="pres">
      <dgm:prSet presAssocID="{9D37EC91-085A-4FC6-8BEF-22BC8627F2E1}" presName="spacer" presStyleCnt="0"/>
      <dgm:spPr/>
    </dgm:pt>
    <dgm:pt modelId="{C3B05B60-6141-4202-AAC9-F70FA27FFDE8}" type="pres">
      <dgm:prSet presAssocID="{75F5B4BD-06FB-4DDE-9DC3-2E9E209014E9}" presName="parentText" presStyleLbl="node1" presStyleIdx="1" presStyleCnt="2">
        <dgm:presLayoutVars>
          <dgm:chMax val="0"/>
          <dgm:bulletEnabled val="1"/>
        </dgm:presLayoutVars>
      </dgm:prSet>
      <dgm:spPr/>
      <dgm:t>
        <a:bodyPr/>
        <a:lstStyle/>
        <a:p>
          <a:endParaRPr lang="en-US"/>
        </a:p>
      </dgm:t>
    </dgm:pt>
  </dgm:ptLst>
  <dgm:cxnLst>
    <dgm:cxn modelId="{E89322F1-2C3A-45BD-9820-C514FD7C7BE7}" type="presOf" srcId="{D24DB763-8DF1-4EA2-9B62-2E0E641371E4}" destId="{99388288-7DD9-4CCB-A5E4-7A5493B0574B}" srcOrd="0" destOrd="0" presId="urn:microsoft.com/office/officeart/2005/8/layout/vList2"/>
    <dgm:cxn modelId="{6F1E9C42-7607-4282-85DE-F118B2EE93D0}" type="presOf" srcId="{75F5B4BD-06FB-4DDE-9DC3-2E9E209014E9}" destId="{C3B05B60-6141-4202-AAC9-F70FA27FFDE8}" srcOrd="0" destOrd="0" presId="urn:microsoft.com/office/officeart/2005/8/layout/vList2"/>
    <dgm:cxn modelId="{9B24D507-D222-405F-A11E-DC280F159587}" type="presOf" srcId="{6F8B1AAF-D24B-4B2E-8C42-2D8864DC0ED5}" destId="{131387D0-1A0C-46D3-8624-4677F6238A75}" srcOrd="0" destOrd="0" presId="urn:microsoft.com/office/officeart/2005/8/layout/vList2"/>
    <dgm:cxn modelId="{694B616D-8D6E-4C44-976C-7E3B6930579A}" srcId="{6F8B1AAF-D24B-4B2E-8C42-2D8864DC0ED5}" destId="{75F5B4BD-06FB-4DDE-9DC3-2E9E209014E9}" srcOrd="1" destOrd="0" parTransId="{5BDDFF83-4AC9-4F5D-B204-069B7181E343}" sibTransId="{90690222-C61E-46E2-8CA0-1D73CFEDBC0E}"/>
    <dgm:cxn modelId="{0A27905A-99F8-41E0-8428-3AA618A127C4}" srcId="{6F8B1AAF-D24B-4B2E-8C42-2D8864DC0ED5}" destId="{D24DB763-8DF1-4EA2-9B62-2E0E641371E4}" srcOrd="0" destOrd="0" parTransId="{67C7FC64-4749-4EE2-A056-56DB938CFC5A}" sibTransId="{9D37EC91-085A-4FC6-8BEF-22BC8627F2E1}"/>
    <dgm:cxn modelId="{46CADE46-C744-44CF-AABC-DCC4A8BF246C}" type="presParOf" srcId="{131387D0-1A0C-46D3-8624-4677F6238A75}" destId="{99388288-7DD9-4CCB-A5E4-7A5493B0574B}" srcOrd="0" destOrd="0" presId="urn:microsoft.com/office/officeart/2005/8/layout/vList2"/>
    <dgm:cxn modelId="{B62B46E6-9B87-4CC1-8822-45F3884D1E6A}" type="presParOf" srcId="{131387D0-1A0C-46D3-8624-4677F6238A75}" destId="{7046D237-5D88-4C25-988C-5757349D1FEB}" srcOrd="1" destOrd="0" presId="urn:microsoft.com/office/officeart/2005/8/layout/vList2"/>
    <dgm:cxn modelId="{FDA1F158-B717-444D-8DC3-C8D54A9B6DBB}" type="presParOf" srcId="{131387D0-1A0C-46D3-8624-4677F6238A75}" destId="{C3B05B60-6141-4202-AAC9-F70FA27FFDE8}"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B1EDC6-D92D-4A61-9047-80BA4DA69A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021BC5-C0DA-4B72-84AC-A0494AEC0BD3}">
      <dgm:prSet custT="1"/>
      <dgm:spPr/>
      <dgm:t>
        <a:bodyPr/>
        <a:lstStyle/>
        <a:p>
          <a:pPr algn="just" rtl="0"/>
          <a:r>
            <a:rPr lang="en-IN" sz="2400" b="1" dirty="0" smtClean="0">
              <a:solidFill>
                <a:schemeClr val="tx1"/>
              </a:solidFill>
            </a:rPr>
            <a:t>Online inventory management of the instruments at IMD Surface Observatories (including Airports) started.</a:t>
          </a:r>
          <a:endParaRPr lang="en-US" sz="2400" dirty="0">
            <a:solidFill>
              <a:schemeClr val="tx1"/>
            </a:solidFill>
          </a:endParaRPr>
        </a:p>
      </dgm:t>
    </dgm:pt>
    <dgm:pt modelId="{4D35555F-CDC6-4E67-AAF6-466A1E0ADD5E}" type="parTrans" cxnId="{74C33EB1-657A-4827-AFD2-E9B5C42D7B3C}">
      <dgm:prSet/>
      <dgm:spPr/>
      <dgm:t>
        <a:bodyPr/>
        <a:lstStyle/>
        <a:p>
          <a:endParaRPr lang="en-US"/>
        </a:p>
      </dgm:t>
    </dgm:pt>
    <dgm:pt modelId="{24DF6777-19F4-49AB-A1BB-50FDB42D1EB4}" type="sibTrans" cxnId="{74C33EB1-657A-4827-AFD2-E9B5C42D7B3C}">
      <dgm:prSet/>
      <dgm:spPr/>
      <dgm:t>
        <a:bodyPr/>
        <a:lstStyle/>
        <a:p>
          <a:endParaRPr lang="en-US"/>
        </a:p>
      </dgm:t>
    </dgm:pt>
    <dgm:pt modelId="{2D5B1B3E-C31A-4B91-9755-DC6FD5666567}">
      <dgm:prSet custT="1"/>
      <dgm:spPr/>
      <dgm:t>
        <a:bodyPr/>
        <a:lstStyle/>
        <a:p>
          <a:pPr algn="just" rtl="0"/>
          <a:r>
            <a:rPr lang="en-IN" sz="2400" b="1" dirty="0" smtClean="0">
              <a:solidFill>
                <a:schemeClr val="tx1"/>
              </a:solidFill>
            </a:rPr>
            <a:t>This also includes their functional status and reporting, etc.</a:t>
          </a:r>
          <a:endParaRPr lang="en-US" sz="2400" dirty="0">
            <a:solidFill>
              <a:schemeClr val="tx1"/>
            </a:solidFill>
          </a:endParaRPr>
        </a:p>
      </dgm:t>
    </dgm:pt>
    <dgm:pt modelId="{208C9068-8BF3-44AD-9EA3-5FEDA96C7FF2}" type="parTrans" cxnId="{366BBEE5-38E6-4DFA-8FF1-EFE01E9DFE62}">
      <dgm:prSet/>
      <dgm:spPr/>
      <dgm:t>
        <a:bodyPr/>
        <a:lstStyle/>
        <a:p>
          <a:endParaRPr lang="en-US"/>
        </a:p>
      </dgm:t>
    </dgm:pt>
    <dgm:pt modelId="{FCF7AFBA-BCA5-4E56-81C2-12C35380E0F5}" type="sibTrans" cxnId="{366BBEE5-38E6-4DFA-8FF1-EFE01E9DFE62}">
      <dgm:prSet/>
      <dgm:spPr/>
      <dgm:t>
        <a:bodyPr/>
        <a:lstStyle/>
        <a:p>
          <a:endParaRPr lang="en-US"/>
        </a:p>
      </dgm:t>
    </dgm:pt>
    <dgm:pt modelId="{DC7BC1B4-3C08-49D8-885D-D41D80058D29}" type="pres">
      <dgm:prSet presAssocID="{46B1EDC6-D92D-4A61-9047-80BA4DA69AB2}" presName="linear" presStyleCnt="0">
        <dgm:presLayoutVars>
          <dgm:animLvl val="lvl"/>
          <dgm:resizeHandles val="exact"/>
        </dgm:presLayoutVars>
      </dgm:prSet>
      <dgm:spPr/>
      <dgm:t>
        <a:bodyPr/>
        <a:lstStyle/>
        <a:p>
          <a:endParaRPr lang="en-US"/>
        </a:p>
      </dgm:t>
    </dgm:pt>
    <dgm:pt modelId="{82A9305C-E614-43FA-929D-A1475734A832}" type="pres">
      <dgm:prSet presAssocID="{E3021BC5-C0DA-4B72-84AC-A0494AEC0BD3}" presName="parentText" presStyleLbl="node1" presStyleIdx="0" presStyleCnt="2">
        <dgm:presLayoutVars>
          <dgm:chMax val="0"/>
          <dgm:bulletEnabled val="1"/>
        </dgm:presLayoutVars>
      </dgm:prSet>
      <dgm:spPr/>
      <dgm:t>
        <a:bodyPr/>
        <a:lstStyle/>
        <a:p>
          <a:endParaRPr lang="en-US"/>
        </a:p>
      </dgm:t>
    </dgm:pt>
    <dgm:pt modelId="{11CB8546-8CCE-4623-9008-05C7302A8E4A}" type="pres">
      <dgm:prSet presAssocID="{24DF6777-19F4-49AB-A1BB-50FDB42D1EB4}" presName="spacer" presStyleCnt="0"/>
      <dgm:spPr/>
    </dgm:pt>
    <dgm:pt modelId="{1BD38EB1-2EE6-4FF7-8786-D4CAE88941F3}" type="pres">
      <dgm:prSet presAssocID="{2D5B1B3E-C31A-4B91-9755-DC6FD5666567}" presName="parentText" presStyleLbl="node1" presStyleIdx="1" presStyleCnt="2">
        <dgm:presLayoutVars>
          <dgm:chMax val="0"/>
          <dgm:bulletEnabled val="1"/>
        </dgm:presLayoutVars>
      </dgm:prSet>
      <dgm:spPr/>
      <dgm:t>
        <a:bodyPr/>
        <a:lstStyle/>
        <a:p>
          <a:endParaRPr lang="en-US"/>
        </a:p>
      </dgm:t>
    </dgm:pt>
  </dgm:ptLst>
  <dgm:cxnLst>
    <dgm:cxn modelId="{74C33EB1-657A-4827-AFD2-E9B5C42D7B3C}" srcId="{46B1EDC6-D92D-4A61-9047-80BA4DA69AB2}" destId="{E3021BC5-C0DA-4B72-84AC-A0494AEC0BD3}" srcOrd="0" destOrd="0" parTransId="{4D35555F-CDC6-4E67-AAF6-466A1E0ADD5E}" sibTransId="{24DF6777-19F4-49AB-A1BB-50FDB42D1EB4}"/>
    <dgm:cxn modelId="{0C860D35-D574-4502-B1B1-7C05D928B01F}" type="presOf" srcId="{46B1EDC6-D92D-4A61-9047-80BA4DA69AB2}" destId="{DC7BC1B4-3C08-49D8-885D-D41D80058D29}" srcOrd="0" destOrd="0" presId="urn:microsoft.com/office/officeart/2005/8/layout/vList2"/>
    <dgm:cxn modelId="{B09E21A9-E9FB-492E-B0A6-19A49897666D}" type="presOf" srcId="{E3021BC5-C0DA-4B72-84AC-A0494AEC0BD3}" destId="{82A9305C-E614-43FA-929D-A1475734A832}" srcOrd="0" destOrd="0" presId="urn:microsoft.com/office/officeart/2005/8/layout/vList2"/>
    <dgm:cxn modelId="{366BBEE5-38E6-4DFA-8FF1-EFE01E9DFE62}" srcId="{46B1EDC6-D92D-4A61-9047-80BA4DA69AB2}" destId="{2D5B1B3E-C31A-4B91-9755-DC6FD5666567}" srcOrd="1" destOrd="0" parTransId="{208C9068-8BF3-44AD-9EA3-5FEDA96C7FF2}" sibTransId="{FCF7AFBA-BCA5-4E56-81C2-12C35380E0F5}"/>
    <dgm:cxn modelId="{46F47E47-D75D-44BD-B079-F467D7551EF1}" type="presOf" srcId="{2D5B1B3E-C31A-4B91-9755-DC6FD5666567}" destId="{1BD38EB1-2EE6-4FF7-8786-D4CAE88941F3}" srcOrd="0" destOrd="0" presId="urn:microsoft.com/office/officeart/2005/8/layout/vList2"/>
    <dgm:cxn modelId="{3ABAA461-395B-40BB-9B9F-D95036D0B5CF}" type="presParOf" srcId="{DC7BC1B4-3C08-49D8-885D-D41D80058D29}" destId="{82A9305C-E614-43FA-929D-A1475734A832}" srcOrd="0" destOrd="0" presId="urn:microsoft.com/office/officeart/2005/8/layout/vList2"/>
    <dgm:cxn modelId="{64DC7087-2EB7-47B3-AD91-15BB31C5AB17}" type="presParOf" srcId="{DC7BC1B4-3C08-49D8-885D-D41D80058D29}" destId="{11CB8546-8CCE-4623-9008-05C7302A8E4A}" srcOrd="1" destOrd="0" presId="urn:microsoft.com/office/officeart/2005/8/layout/vList2"/>
    <dgm:cxn modelId="{0F522643-318A-48A3-B747-7C1EE830EFE4}" type="presParOf" srcId="{DC7BC1B4-3C08-49D8-885D-D41D80058D29}" destId="{1BD38EB1-2EE6-4FF7-8786-D4CAE88941F3}"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5BFCD9-C874-4956-B6D9-015B51C779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1BCB90-96B5-45DE-A1E1-C289A88644C6}">
      <dgm:prSet/>
      <dgm:spPr/>
      <dgm:t>
        <a:bodyPr/>
        <a:lstStyle/>
        <a:p>
          <a:pPr algn="just" rtl="0"/>
          <a:r>
            <a:rPr lang="en-US" dirty="0" smtClean="0"/>
            <a:t>WMO WIS (WMO Information System) </a:t>
          </a:r>
          <a:r>
            <a:rPr lang="en-US" dirty="0" err="1" smtClean="0"/>
            <a:t>programme</a:t>
          </a:r>
          <a:r>
            <a:rPr lang="en-US" dirty="0" smtClean="0"/>
            <a:t>, Global Information System Centre (GISC) installed at IMD </a:t>
          </a:r>
          <a:r>
            <a:rPr lang="en-US" dirty="0" err="1" smtClean="0"/>
            <a:t>Pune</a:t>
          </a:r>
          <a:r>
            <a:rPr lang="en-US" dirty="0" smtClean="0"/>
            <a:t>.</a:t>
          </a:r>
          <a:endParaRPr lang="en-US" dirty="0"/>
        </a:p>
      </dgm:t>
    </dgm:pt>
    <dgm:pt modelId="{A7AFA83C-8306-4566-9F86-22FBD9695F5A}" type="parTrans" cxnId="{1AAE685C-D762-42BE-89F9-D24DE9628137}">
      <dgm:prSet/>
      <dgm:spPr/>
      <dgm:t>
        <a:bodyPr/>
        <a:lstStyle/>
        <a:p>
          <a:endParaRPr lang="en-US"/>
        </a:p>
      </dgm:t>
    </dgm:pt>
    <dgm:pt modelId="{0D2FEDE9-CE7F-4005-9A8A-78C48DDAFFB2}" type="sibTrans" cxnId="{1AAE685C-D762-42BE-89F9-D24DE9628137}">
      <dgm:prSet/>
      <dgm:spPr/>
      <dgm:t>
        <a:bodyPr/>
        <a:lstStyle/>
        <a:p>
          <a:endParaRPr lang="en-US"/>
        </a:p>
      </dgm:t>
    </dgm:pt>
    <dgm:pt modelId="{7631FE12-A453-4FB0-A0A7-3FC25BBE0FC6}">
      <dgm:prSet/>
      <dgm:spPr/>
      <dgm:t>
        <a:bodyPr/>
        <a:lstStyle/>
        <a:p>
          <a:pPr algn="just" rtl="0"/>
          <a:r>
            <a:rPr lang="en-US" dirty="0" smtClean="0"/>
            <a:t>GISC implementation has upgraded IMD status from Regional to Global data dissemination centre.</a:t>
          </a:r>
          <a:endParaRPr lang="en-US" dirty="0"/>
        </a:p>
      </dgm:t>
    </dgm:pt>
    <dgm:pt modelId="{DB05E98F-D36C-4C3D-A725-D9AC366D0C02}" type="parTrans" cxnId="{48D753A9-A6B7-4B71-9660-C20FD1A05F12}">
      <dgm:prSet/>
      <dgm:spPr/>
      <dgm:t>
        <a:bodyPr/>
        <a:lstStyle/>
        <a:p>
          <a:endParaRPr lang="en-US"/>
        </a:p>
      </dgm:t>
    </dgm:pt>
    <dgm:pt modelId="{3D1EC346-9BBE-42E3-A15F-0686218BAE66}" type="sibTrans" cxnId="{48D753A9-A6B7-4B71-9660-C20FD1A05F12}">
      <dgm:prSet/>
      <dgm:spPr/>
      <dgm:t>
        <a:bodyPr/>
        <a:lstStyle/>
        <a:p>
          <a:endParaRPr lang="en-US"/>
        </a:p>
      </dgm:t>
    </dgm:pt>
    <dgm:pt modelId="{2FC2226D-5ED0-4BEF-AD5A-4F27B3E9CF33}" type="pres">
      <dgm:prSet presAssocID="{9D5BFCD9-C874-4956-B6D9-015B51C7797A}" presName="linear" presStyleCnt="0">
        <dgm:presLayoutVars>
          <dgm:animLvl val="lvl"/>
          <dgm:resizeHandles val="exact"/>
        </dgm:presLayoutVars>
      </dgm:prSet>
      <dgm:spPr/>
      <dgm:t>
        <a:bodyPr/>
        <a:lstStyle/>
        <a:p>
          <a:endParaRPr lang="en-US"/>
        </a:p>
      </dgm:t>
    </dgm:pt>
    <dgm:pt modelId="{E07EEE35-54E2-43B2-9EDF-B808CD0BC7CF}" type="pres">
      <dgm:prSet presAssocID="{541BCB90-96B5-45DE-A1E1-C289A88644C6}" presName="parentText" presStyleLbl="node1" presStyleIdx="0" presStyleCnt="2">
        <dgm:presLayoutVars>
          <dgm:chMax val="0"/>
          <dgm:bulletEnabled val="1"/>
        </dgm:presLayoutVars>
      </dgm:prSet>
      <dgm:spPr/>
      <dgm:t>
        <a:bodyPr/>
        <a:lstStyle/>
        <a:p>
          <a:endParaRPr lang="en-US"/>
        </a:p>
      </dgm:t>
    </dgm:pt>
    <dgm:pt modelId="{F51C5334-0DB2-4471-9026-875C2F3AD8EF}" type="pres">
      <dgm:prSet presAssocID="{0D2FEDE9-CE7F-4005-9A8A-78C48DDAFFB2}" presName="spacer" presStyleCnt="0"/>
      <dgm:spPr/>
    </dgm:pt>
    <dgm:pt modelId="{5CAC9AD7-F05E-4200-9DD9-76172ADBCCC8}" type="pres">
      <dgm:prSet presAssocID="{7631FE12-A453-4FB0-A0A7-3FC25BBE0FC6}" presName="parentText" presStyleLbl="node1" presStyleIdx="1" presStyleCnt="2" custLinFactY="-3953" custLinFactNeighborY="-100000">
        <dgm:presLayoutVars>
          <dgm:chMax val="0"/>
          <dgm:bulletEnabled val="1"/>
        </dgm:presLayoutVars>
      </dgm:prSet>
      <dgm:spPr/>
      <dgm:t>
        <a:bodyPr/>
        <a:lstStyle/>
        <a:p>
          <a:endParaRPr lang="en-US"/>
        </a:p>
      </dgm:t>
    </dgm:pt>
  </dgm:ptLst>
  <dgm:cxnLst>
    <dgm:cxn modelId="{1AAE685C-D762-42BE-89F9-D24DE9628137}" srcId="{9D5BFCD9-C874-4956-B6D9-015B51C7797A}" destId="{541BCB90-96B5-45DE-A1E1-C289A88644C6}" srcOrd="0" destOrd="0" parTransId="{A7AFA83C-8306-4566-9F86-22FBD9695F5A}" sibTransId="{0D2FEDE9-CE7F-4005-9A8A-78C48DDAFFB2}"/>
    <dgm:cxn modelId="{1FBA8B75-FCD3-4D60-ADCD-51FA0A4C7E8D}" type="presOf" srcId="{7631FE12-A453-4FB0-A0A7-3FC25BBE0FC6}" destId="{5CAC9AD7-F05E-4200-9DD9-76172ADBCCC8}" srcOrd="0" destOrd="0" presId="urn:microsoft.com/office/officeart/2005/8/layout/vList2"/>
    <dgm:cxn modelId="{8EFDF5B9-B358-41C7-BFAB-D8787C5B9423}" type="presOf" srcId="{541BCB90-96B5-45DE-A1E1-C289A88644C6}" destId="{E07EEE35-54E2-43B2-9EDF-B808CD0BC7CF}" srcOrd="0" destOrd="0" presId="urn:microsoft.com/office/officeart/2005/8/layout/vList2"/>
    <dgm:cxn modelId="{E4AACCFB-1DBE-4851-8079-BFAA72D97665}" type="presOf" srcId="{9D5BFCD9-C874-4956-B6D9-015B51C7797A}" destId="{2FC2226D-5ED0-4BEF-AD5A-4F27B3E9CF33}" srcOrd="0" destOrd="0" presId="urn:microsoft.com/office/officeart/2005/8/layout/vList2"/>
    <dgm:cxn modelId="{48D753A9-A6B7-4B71-9660-C20FD1A05F12}" srcId="{9D5BFCD9-C874-4956-B6D9-015B51C7797A}" destId="{7631FE12-A453-4FB0-A0A7-3FC25BBE0FC6}" srcOrd="1" destOrd="0" parTransId="{DB05E98F-D36C-4C3D-A725-D9AC366D0C02}" sibTransId="{3D1EC346-9BBE-42E3-A15F-0686218BAE66}"/>
    <dgm:cxn modelId="{2D148287-A374-4407-946D-D4BDE004881E}" type="presParOf" srcId="{2FC2226D-5ED0-4BEF-AD5A-4F27B3E9CF33}" destId="{E07EEE35-54E2-43B2-9EDF-B808CD0BC7CF}" srcOrd="0" destOrd="0" presId="urn:microsoft.com/office/officeart/2005/8/layout/vList2"/>
    <dgm:cxn modelId="{718F4A93-0C7F-4879-9CCC-1CA995CE90F4}" type="presParOf" srcId="{2FC2226D-5ED0-4BEF-AD5A-4F27B3E9CF33}" destId="{F51C5334-0DB2-4471-9026-875C2F3AD8EF}" srcOrd="1" destOrd="0" presId="urn:microsoft.com/office/officeart/2005/8/layout/vList2"/>
    <dgm:cxn modelId="{6F7529D4-3493-449B-9687-5E3ED21E895E}" type="presParOf" srcId="{2FC2226D-5ED0-4BEF-AD5A-4F27B3E9CF33}" destId="{5CAC9AD7-F05E-4200-9DD9-76172ADBCCC8}"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D2266F-28A2-4A83-98B0-6C93E32121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BD3142-77F0-48F8-8FFB-901C6FE90D82}">
      <dgm:prSet custT="1"/>
      <dgm:spPr/>
      <dgm:t>
        <a:bodyPr/>
        <a:lstStyle/>
        <a:p>
          <a:pPr rtl="0"/>
          <a:r>
            <a:rPr lang="en-IN" sz="1800" b="1" dirty="0" smtClean="0">
              <a:solidFill>
                <a:schemeClr val="tx1"/>
              </a:solidFill>
              <a:latin typeface="Arial" pitchFamily="34" charset="0"/>
              <a:cs typeface="Arial" pitchFamily="34" charset="0"/>
            </a:rPr>
            <a:t>Increased city Forecast  to 310 cites</a:t>
          </a:r>
          <a:endParaRPr lang="en-US" sz="1800" b="1" dirty="0">
            <a:solidFill>
              <a:schemeClr val="tx1"/>
            </a:solidFill>
          </a:endParaRPr>
        </a:p>
      </dgm:t>
    </dgm:pt>
    <dgm:pt modelId="{125E718B-60A3-4261-BFBB-A319BA65BD4F}" type="parTrans" cxnId="{859FD6BF-E591-4678-8D6A-FECC32A9029F}">
      <dgm:prSet/>
      <dgm:spPr/>
      <dgm:t>
        <a:bodyPr/>
        <a:lstStyle/>
        <a:p>
          <a:endParaRPr lang="en-US"/>
        </a:p>
      </dgm:t>
    </dgm:pt>
    <dgm:pt modelId="{9D6126AE-201A-4487-9C13-B0F44B7B10EC}" type="sibTrans" cxnId="{859FD6BF-E591-4678-8D6A-FECC32A9029F}">
      <dgm:prSet/>
      <dgm:spPr/>
      <dgm:t>
        <a:bodyPr/>
        <a:lstStyle/>
        <a:p>
          <a:endParaRPr lang="en-US"/>
        </a:p>
      </dgm:t>
    </dgm:pt>
    <dgm:pt modelId="{B52B3D26-25D7-44BF-B4F7-71B884488CDA}">
      <dgm:prSet custT="1"/>
      <dgm:spPr/>
      <dgm:t>
        <a:bodyPr/>
        <a:lstStyle/>
        <a:p>
          <a:r>
            <a:rPr lang="en-IN" sz="1800" b="1" dirty="0" smtClean="0">
              <a:solidFill>
                <a:schemeClr val="tx1"/>
              </a:solidFill>
              <a:latin typeface="Arial" pitchFamily="34" charset="0"/>
              <a:cs typeface="Arial" pitchFamily="34" charset="0"/>
            </a:rPr>
            <a:t>Increased Tourist city Forecast  from 87 to 107 destinations.</a:t>
          </a:r>
          <a:endParaRPr lang="en-IN" sz="1800" b="1" dirty="0">
            <a:solidFill>
              <a:schemeClr val="tx1"/>
            </a:solidFill>
            <a:latin typeface="Arial" pitchFamily="34" charset="0"/>
            <a:cs typeface="Arial" pitchFamily="34" charset="0"/>
          </a:endParaRPr>
        </a:p>
      </dgm:t>
    </dgm:pt>
    <dgm:pt modelId="{585BC39F-F28A-435D-861E-44B733A49108}" type="parTrans" cxnId="{F9CB3702-4FF7-43AA-AEEE-C9D846B071AD}">
      <dgm:prSet/>
      <dgm:spPr/>
      <dgm:t>
        <a:bodyPr/>
        <a:lstStyle/>
        <a:p>
          <a:endParaRPr lang="en-US"/>
        </a:p>
      </dgm:t>
    </dgm:pt>
    <dgm:pt modelId="{188D90B4-2006-46D5-94DB-EB649FE12743}" type="sibTrans" cxnId="{F9CB3702-4FF7-43AA-AEEE-C9D846B071AD}">
      <dgm:prSet/>
      <dgm:spPr/>
      <dgm:t>
        <a:bodyPr/>
        <a:lstStyle/>
        <a:p>
          <a:endParaRPr lang="en-US"/>
        </a:p>
      </dgm:t>
    </dgm:pt>
    <dgm:pt modelId="{7D4689E8-FED8-4335-9016-E11F3B3A9659}">
      <dgm:prSet custT="1"/>
      <dgm:spPr/>
      <dgm:t>
        <a:bodyPr/>
        <a:lstStyle/>
        <a:p>
          <a:r>
            <a:rPr lang="en-US" sz="1800" b="1" dirty="0" smtClean="0">
              <a:solidFill>
                <a:schemeClr val="tx1"/>
              </a:solidFill>
              <a:latin typeface="Arial" pitchFamily="34" charset="0"/>
              <a:cs typeface="Arial" pitchFamily="34" charset="0"/>
            </a:rPr>
            <a:t>Validity of local forecast increased  from  5 to 7 days.</a:t>
          </a:r>
          <a:endParaRPr lang="en-US" sz="1800" b="1" dirty="0">
            <a:solidFill>
              <a:schemeClr val="tx1"/>
            </a:solidFill>
            <a:latin typeface="Arial" pitchFamily="34" charset="0"/>
            <a:cs typeface="Arial" pitchFamily="34" charset="0"/>
          </a:endParaRPr>
        </a:p>
      </dgm:t>
    </dgm:pt>
    <dgm:pt modelId="{7964E77C-EDBF-4B65-9452-F4CAA247D621}" type="parTrans" cxnId="{1794B4DD-3FF1-4EFE-8F15-8E02E1229B53}">
      <dgm:prSet/>
      <dgm:spPr/>
      <dgm:t>
        <a:bodyPr/>
        <a:lstStyle/>
        <a:p>
          <a:endParaRPr lang="en-US"/>
        </a:p>
      </dgm:t>
    </dgm:pt>
    <dgm:pt modelId="{CC6B9990-E99A-4F95-A2C8-FE7F2DB18772}" type="sibTrans" cxnId="{1794B4DD-3FF1-4EFE-8F15-8E02E1229B53}">
      <dgm:prSet/>
      <dgm:spPr/>
      <dgm:t>
        <a:bodyPr/>
        <a:lstStyle/>
        <a:p>
          <a:endParaRPr lang="en-US"/>
        </a:p>
      </dgm:t>
    </dgm:pt>
    <dgm:pt modelId="{DBCB0475-6649-4EF8-84F5-6AEBDACDB346}">
      <dgm:prSet custT="1"/>
      <dgm:spPr/>
      <dgm:t>
        <a:bodyPr/>
        <a:lstStyle/>
        <a:p>
          <a:r>
            <a:rPr lang="en-US" sz="1800" b="1" dirty="0" smtClean="0">
              <a:solidFill>
                <a:schemeClr val="tx1"/>
              </a:solidFill>
            </a:rPr>
            <a:t>Introduced 7 days meteorological subdivision-wise weather forecast &amp; warnings in All India Weekly Weather Report and weekly monsoon press release during monsoon 2014</a:t>
          </a:r>
          <a:endParaRPr lang="en-US" sz="1800" b="1" dirty="0">
            <a:solidFill>
              <a:schemeClr val="tx1"/>
            </a:solidFill>
            <a:latin typeface="Arial" pitchFamily="34" charset="0"/>
            <a:cs typeface="Arial" pitchFamily="34" charset="0"/>
          </a:endParaRPr>
        </a:p>
      </dgm:t>
    </dgm:pt>
    <dgm:pt modelId="{ADD8594C-1601-43B6-9513-6FF5984A403A}" type="parTrans" cxnId="{FA4273DC-F694-4F47-A61F-7F3DF1068A30}">
      <dgm:prSet/>
      <dgm:spPr/>
      <dgm:t>
        <a:bodyPr/>
        <a:lstStyle/>
        <a:p>
          <a:endParaRPr lang="en-US"/>
        </a:p>
      </dgm:t>
    </dgm:pt>
    <dgm:pt modelId="{E7B94550-48E8-4308-A1F6-ADB9454E32F0}" type="sibTrans" cxnId="{FA4273DC-F694-4F47-A61F-7F3DF1068A30}">
      <dgm:prSet/>
      <dgm:spPr/>
      <dgm:t>
        <a:bodyPr/>
        <a:lstStyle/>
        <a:p>
          <a:endParaRPr lang="en-US"/>
        </a:p>
      </dgm:t>
    </dgm:pt>
    <dgm:pt modelId="{8A01AAB3-D40E-4799-BD52-159576C8074C}" type="pres">
      <dgm:prSet presAssocID="{09D2266F-28A2-4A83-98B0-6C93E321213E}" presName="linear" presStyleCnt="0">
        <dgm:presLayoutVars>
          <dgm:animLvl val="lvl"/>
          <dgm:resizeHandles val="exact"/>
        </dgm:presLayoutVars>
      </dgm:prSet>
      <dgm:spPr/>
      <dgm:t>
        <a:bodyPr/>
        <a:lstStyle/>
        <a:p>
          <a:endParaRPr lang="en-US"/>
        </a:p>
      </dgm:t>
    </dgm:pt>
    <dgm:pt modelId="{267E3D08-CA58-489E-9459-53568F105490}" type="pres">
      <dgm:prSet presAssocID="{88BD3142-77F0-48F8-8FFB-901C6FE90D82}" presName="parentText" presStyleLbl="node1" presStyleIdx="0" presStyleCnt="4" custScaleY="67447">
        <dgm:presLayoutVars>
          <dgm:chMax val="0"/>
          <dgm:bulletEnabled val="1"/>
        </dgm:presLayoutVars>
      </dgm:prSet>
      <dgm:spPr/>
      <dgm:t>
        <a:bodyPr/>
        <a:lstStyle/>
        <a:p>
          <a:endParaRPr lang="en-US"/>
        </a:p>
      </dgm:t>
    </dgm:pt>
    <dgm:pt modelId="{26046BA2-744C-45F7-B4C8-B4E671D52A51}" type="pres">
      <dgm:prSet presAssocID="{9D6126AE-201A-4487-9C13-B0F44B7B10EC}" presName="spacer" presStyleCnt="0"/>
      <dgm:spPr/>
    </dgm:pt>
    <dgm:pt modelId="{6E97E7B1-B224-4934-9933-8AAEAE5D8BD2}" type="pres">
      <dgm:prSet presAssocID="{B52B3D26-25D7-44BF-B4F7-71B884488CDA}" presName="parentText" presStyleLbl="node1" presStyleIdx="1" presStyleCnt="4" custScaleY="63296">
        <dgm:presLayoutVars>
          <dgm:chMax val="0"/>
          <dgm:bulletEnabled val="1"/>
        </dgm:presLayoutVars>
      </dgm:prSet>
      <dgm:spPr/>
      <dgm:t>
        <a:bodyPr/>
        <a:lstStyle/>
        <a:p>
          <a:endParaRPr lang="en-US"/>
        </a:p>
      </dgm:t>
    </dgm:pt>
    <dgm:pt modelId="{3868C1DC-C58B-4FC7-8F23-DF999695DCE9}" type="pres">
      <dgm:prSet presAssocID="{188D90B4-2006-46D5-94DB-EB649FE12743}" presName="spacer" presStyleCnt="0"/>
      <dgm:spPr/>
    </dgm:pt>
    <dgm:pt modelId="{D08BAEC0-0FDB-4C2D-AE6E-E984741DDEEC}" type="pres">
      <dgm:prSet presAssocID="{7D4689E8-FED8-4335-9016-E11F3B3A9659}" presName="parentText" presStyleLbl="node1" presStyleIdx="2" presStyleCnt="4" custScaleY="68433">
        <dgm:presLayoutVars>
          <dgm:chMax val="0"/>
          <dgm:bulletEnabled val="1"/>
        </dgm:presLayoutVars>
      </dgm:prSet>
      <dgm:spPr/>
      <dgm:t>
        <a:bodyPr/>
        <a:lstStyle/>
        <a:p>
          <a:endParaRPr lang="en-US"/>
        </a:p>
      </dgm:t>
    </dgm:pt>
    <dgm:pt modelId="{ECB20014-8C61-4A29-B3CC-533F94A437DA}" type="pres">
      <dgm:prSet presAssocID="{CC6B9990-E99A-4F95-A2C8-FE7F2DB18772}" presName="spacer" presStyleCnt="0"/>
      <dgm:spPr/>
    </dgm:pt>
    <dgm:pt modelId="{AB8A8533-B7BA-4238-AF3E-3E01D406CE22}" type="pres">
      <dgm:prSet presAssocID="{DBCB0475-6649-4EF8-84F5-6AEBDACDB346}" presName="parentText" presStyleLbl="node1" presStyleIdx="3" presStyleCnt="4" custScaleY="159766">
        <dgm:presLayoutVars>
          <dgm:chMax val="0"/>
          <dgm:bulletEnabled val="1"/>
        </dgm:presLayoutVars>
      </dgm:prSet>
      <dgm:spPr/>
      <dgm:t>
        <a:bodyPr/>
        <a:lstStyle/>
        <a:p>
          <a:endParaRPr lang="en-US"/>
        </a:p>
      </dgm:t>
    </dgm:pt>
  </dgm:ptLst>
  <dgm:cxnLst>
    <dgm:cxn modelId="{1794B4DD-3FF1-4EFE-8F15-8E02E1229B53}" srcId="{09D2266F-28A2-4A83-98B0-6C93E321213E}" destId="{7D4689E8-FED8-4335-9016-E11F3B3A9659}" srcOrd="2" destOrd="0" parTransId="{7964E77C-EDBF-4B65-9452-F4CAA247D621}" sibTransId="{CC6B9990-E99A-4F95-A2C8-FE7F2DB18772}"/>
    <dgm:cxn modelId="{3E620578-D65F-4D3D-AA85-0A35CE6DD275}" type="presOf" srcId="{88BD3142-77F0-48F8-8FFB-901C6FE90D82}" destId="{267E3D08-CA58-489E-9459-53568F105490}" srcOrd="0" destOrd="0" presId="urn:microsoft.com/office/officeart/2005/8/layout/vList2"/>
    <dgm:cxn modelId="{F9CB3702-4FF7-43AA-AEEE-C9D846B071AD}" srcId="{09D2266F-28A2-4A83-98B0-6C93E321213E}" destId="{B52B3D26-25D7-44BF-B4F7-71B884488CDA}" srcOrd="1" destOrd="0" parTransId="{585BC39F-F28A-435D-861E-44B733A49108}" sibTransId="{188D90B4-2006-46D5-94DB-EB649FE12743}"/>
    <dgm:cxn modelId="{BDEA0C34-D1E3-458C-8281-79D438E00CF8}" type="presOf" srcId="{DBCB0475-6649-4EF8-84F5-6AEBDACDB346}" destId="{AB8A8533-B7BA-4238-AF3E-3E01D406CE22}" srcOrd="0" destOrd="0" presId="urn:microsoft.com/office/officeart/2005/8/layout/vList2"/>
    <dgm:cxn modelId="{BE97C2E7-94DD-4225-8939-B10397900391}" type="presOf" srcId="{7D4689E8-FED8-4335-9016-E11F3B3A9659}" destId="{D08BAEC0-0FDB-4C2D-AE6E-E984741DDEEC}" srcOrd="0" destOrd="0" presId="urn:microsoft.com/office/officeart/2005/8/layout/vList2"/>
    <dgm:cxn modelId="{859FD6BF-E591-4678-8D6A-FECC32A9029F}" srcId="{09D2266F-28A2-4A83-98B0-6C93E321213E}" destId="{88BD3142-77F0-48F8-8FFB-901C6FE90D82}" srcOrd="0" destOrd="0" parTransId="{125E718B-60A3-4261-BFBB-A319BA65BD4F}" sibTransId="{9D6126AE-201A-4487-9C13-B0F44B7B10EC}"/>
    <dgm:cxn modelId="{FD8EC33E-5676-4F7D-B308-3104C9173BCA}" type="presOf" srcId="{09D2266F-28A2-4A83-98B0-6C93E321213E}" destId="{8A01AAB3-D40E-4799-BD52-159576C8074C}" srcOrd="0" destOrd="0" presId="urn:microsoft.com/office/officeart/2005/8/layout/vList2"/>
    <dgm:cxn modelId="{FA4273DC-F694-4F47-A61F-7F3DF1068A30}" srcId="{09D2266F-28A2-4A83-98B0-6C93E321213E}" destId="{DBCB0475-6649-4EF8-84F5-6AEBDACDB346}" srcOrd="3" destOrd="0" parTransId="{ADD8594C-1601-43B6-9513-6FF5984A403A}" sibTransId="{E7B94550-48E8-4308-A1F6-ADB9454E32F0}"/>
    <dgm:cxn modelId="{A3BB0470-62A7-4477-9145-0E319B4DD01D}" type="presOf" srcId="{B52B3D26-25D7-44BF-B4F7-71B884488CDA}" destId="{6E97E7B1-B224-4934-9933-8AAEAE5D8BD2}" srcOrd="0" destOrd="0" presId="urn:microsoft.com/office/officeart/2005/8/layout/vList2"/>
    <dgm:cxn modelId="{4E3551BA-82F7-4F5C-BC5B-D09A755638C9}" type="presParOf" srcId="{8A01AAB3-D40E-4799-BD52-159576C8074C}" destId="{267E3D08-CA58-489E-9459-53568F105490}" srcOrd="0" destOrd="0" presId="urn:microsoft.com/office/officeart/2005/8/layout/vList2"/>
    <dgm:cxn modelId="{90AD6A75-AD5F-4B9C-B544-E1A4228BEEB4}" type="presParOf" srcId="{8A01AAB3-D40E-4799-BD52-159576C8074C}" destId="{26046BA2-744C-45F7-B4C8-B4E671D52A51}" srcOrd="1" destOrd="0" presId="urn:microsoft.com/office/officeart/2005/8/layout/vList2"/>
    <dgm:cxn modelId="{6DBF2322-6B9A-4146-ABC0-D87B167EB709}" type="presParOf" srcId="{8A01AAB3-D40E-4799-BD52-159576C8074C}" destId="{6E97E7B1-B224-4934-9933-8AAEAE5D8BD2}" srcOrd="2" destOrd="0" presId="urn:microsoft.com/office/officeart/2005/8/layout/vList2"/>
    <dgm:cxn modelId="{1B550361-C799-4FCF-957B-56A2BEEA4CA1}" type="presParOf" srcId="{8A01AAB3-D40E-4799-BD52-159576C8074C}" destId="{3868C1DC-C58B-4FC7-8F23-DF999695DCE9}" srcOrd="3" destOrd="0" presId="urn:microsoft.com/office/officeart/2005/8/layout/vList2"/>
    <dgm:cxn modelId="{43F8BAB7-C946-42BC-83BF-8D3BFBCF1392}" type="presParOf" srcId="{8A01AAB3-D40E-4799-BD52-159576C8074C}" destId="{D08BAEC0-0FDB-4C2D-AE6E-E984741DDEEC}" srcOrd="4" destOrd="0" presId="urn:microsoft.com/office/officeart/2005/8/layout/vList2"/>
    <dgm:cxn modelId="{6D05BC7D-2E7A-435E-B154-42F903150BC2}" type="presParOf" srcId="{8A01AAB3-D40E-4799-BD52-159576C8074C}" destId="{ECB20014-8C61-4A29-B3CC-533F94A437DA}" srcOrd="5" destOrd="0" presId="urn:microsoft.com/office/officeart/2005/8/layout/vList2"/>
    <dgm:cxn modelId="{E2B22622-82F8-4EE3-9015-32EFED1CF525}" type="presParOf" srcId="{8A01AAB3-D40E-4799-BD52-159576C8074C}" destId="{AB8A8533-B7BA-4238-AF3E-3E01D406CE22}"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1353AB-C252-4D2B-AC2E-98FAC2FF52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3F4FD6-A76D-4755-984D-1AFF971C18D2}">
      <dgm:prSet custT="1"/>
      <dgm:spPr/>
      <dgm:t>
        <a:bodyPr/>
        <a:lstStyle/>
        <a:p>
          <a:pPr algn="just" rtl="0"/>
          <a:r>
            <a:rPr lang="en-US" sz="2000" dirty="0" smtClean="0">
              <a:solidFill>
                <a:schemeClr val="tx1"/>
              </a:solidFill>
            </a:rPr>
            <a:t>Workshop organized for  Helicopter Pilots/operators at </a:t>
          </a:r>
          <a:r>
            <a:rPr lang="en-US" sz="2000" dirty="0" err="1" smtClean="0">
              <a:solidFill>
                <a:schemeClr val="tx1"/>
              </a:solidFill>
            </a:rPr>
            <a:t>Juhu</a:t>
          </a:r>
          <a:r>
            <a:rPr lang="en-US" sz="2000" dirty="0" smtClean="0">
              <a:solidFill>
                <a:schemeClr val="tx1"/>
              </a:solidFill>
            </a:rPr>
            <a:t> Airport Mumbai on 12</a:t>
          </a:r>
          <a:r>
            <a:rPr lang="en-US" sz="2000" baseline="30000" dirty="0" smtClean="0">
              <a:solidFill>
                <a:schemeClr val="tx1"/>
              </a:solidFill>
            </a:rPr>
            <a:t>th</a:t>
          </a:r>
          <a:r>
            <a:rPr lang="en-US" sz="2000" dirty="0" smtClean="0">
              <a:solidFill>
                <a:schemeClr val="tx1"/>
              </a:solidFill>
            </a:rPr>
            <a:t> September 2014, attended by over 40 Helicopter pilots and Helicopter operators. </a:t>
          </a:r>
        </a:p>
      </dgm:t>
    </dgm:pt>
    <dgm:pt modelId="{5B2DF4DB-1E56-416F-9A48-88B698F0E90B}" type="parTrans" cxnId="{9F3BBED7-90F6-4707-8518-D3F1FAE438A0}">
      <dgm:prSet/>
      <dgm:spPr/>
      <dgm:t>
        <a:bodyPr/>
        <a:lstStyle/>
        <a:p>
          <a:endParaRPr lang="en-US"/>
        </a:p>
      </dgm:t>
    </dgm:pt>
    <dgm:pt modelId="{498B78D1-D36D-4175-B261-7FFA095E9ED5}" type="sibTrans" cxnId="{9F3BBED7-90F6-4707-8518-D3F1FAE438A0}">
      <dgm:prSet/>
      <dgm:spPr/>
      <dgm:t>
        <a:bodyPr/>
        <a:lstStyle/>
        <a:p>
          <a:endParaRPr lang="en-US"/>
        </a:p>
      </dgm:t>
    </dgm:pt>
    <dgm:pt modelId="{8250BAB9-0934-4973-8744-1EBC21490FA7}">
      <dgm:prSet custT="1"/>
      <dgm:spPr/>
      <dgm:t>
        <a:bodyPr/>
        <a:lstStyle/>
        <a:p>
          <a:pPr algn="just" rtl="0"/>
          <a:r>
            <a:rPr lang="en-US" sz="2000" dirty="0" smtClean="0">
              <a:solidFill>
                <a:schemeClr val="tx1"/>
              </a:solidFill>
            </a:rPr>
            <a:t>Features in OLBS for low level flight, impact of adverse weather on helicopter operation, safety related issues, and requirements of additional meteorological support for operation were deliberated in the workshop.</a:t>
          </a:r>
          <a:endParaRPr lang="en-US" sz="2000" dirty="0">
            <a:solidFill>
              <a:schemeClr val="tx1"/>
            </a:solidFill>
          </a:endParaRPr>
        </a:p>
      </dgm:t>
    </dgm:pt>
    <dgm:pt modelId="{5A8A553C-232D-4AF4-911B-DC283EBDD5F7}" type="parTrans" cxnId="{F3EEBDC5-EF4C-4EF9-9333-01F5678F99C0}">
      <dgm:prSet/>
      <dgm:spPr/>
      <dgm:t>
        <a:bodyPr/>
        <a:lstStyle/>
        <a:p>
          <a:endParaRPr lang="en-US"/>
        </a:p>
      </dgm:t>
    </dgm:pt>
    <dgm:pt modelId="{3F5671B1-F833-49FC-A308-6FA9BB56D77B}" type="sibTrans" cxnId="{F3EEBDC5-EF4C-4EF9-9333-01F5678F99C0}">
      <dgm:prSet/>
      <dgm:spPr/>
      <dgm:t>
        <a:bodyPr/>
        <a:lstStyle/>
        <a:p>
          <a:endParaRPr lang="en-US"/>
        </a:p>
      </dgm:t>
    </dgm:pt>
    <dgm:pt modelId="{BEE01165-8D10-43BF-A36F-35361E9B5565}" type="pres">
      <dgm:prSet presAssocID="{B81353AB-C252-4D2B-AC2E-98FAC2FF52B4}" presName="linear" presStyleCnt="0">
        <dgm:presLayoutVars>
          <dgm:animLvl val="lvl"/>
          <dgm:resizeHandles val="exact"/>
        </dgm:presLayoutVars>
      </dgm:prSet>
      <dgm:spPr/>
      <dgm:t>
        <a:bodyPr/>
        <a:lstStyle/>
        <a:p>
          <a:endParaRPr lang="en-US"/>
        </a:p>
      </dgm:t>
    </dgm:pt>
    <dgm:pt modelId="{D3729A1D-10D0-4B73-B659-F129B648D649}" type="pres">
      <dgm:prSet presAssocID="{B13F4FD6-A76D-4755-984D-1AFF971C18D2}" presName="parentText" presStyleLbl="node1" presStyleIdx="0" presStyleCnt="2">
        <dgm:presLayoutVars>
          <dgm:chMax val="0"/>
          <dgm:bulletEnabled val="1"/>
        </dgm:presLayoutVars>
      </dgm:prSet>
      <dgm:spPr/>
      <dgm:t>
        <a:bodyPr/>
        <a:lstStyle/>
        <a:p>
          <a:endParaRPr lang="en-US"/>
        </a:p>
      </dgm:t>
    </dgm:pt>
    <dgm:pt modelId="{264D3F84-EF2D-4A24-B977-6921A297BC86}" type="pres">
      <dgm:prSet presAssocID="{498B78D1-D36D-4175-B261-7FFA095E9ED5}" presName="spacer" presStyleCnt="0"/>
      <dgm:spPr/>
    </dgm:pt>
    <dgm:pt modelId="{88E88811-5E7E-463C-B69C-845E90AD282D}" type="pres">
      <dgm:prSet presAssocID="{8250BAB9-0934-4973-8744-1EBC21490FA7}" presName="parentText" presStyleLbl="node1" presStyleIdx="1" presStyleCnt="2">
        <dgm:presLayoutVars>
          <dgm:chMax val="0"/>
          <dgm:bulletEnabled val="1"/>
        </dgm:presLayoutVars>
      </dgm:prSet>
      <dgm:spPr/>
      <dgm:t>
        <a:bodyPr/>
        <a:lstStyle/>
        <a:p>
          <a:endParaRPr lang="en-US"/>
        </a:p>
      </dgm:t>
    </dgm:pt>
  </dgm:ptLst>
  <dgm:cxnLst>
    <dgm:cxn modelId="{C7F13B68-F2BD-4932-8828-54C9D4A6CAD5}" type="presOf" srcId="{B13F4FD6-A76D-4755-984D-1AFF971C18D2}" destId="{D3729A1D-10D0-4B73-B659-F129B648D649}" srcOrd="0" destOrd="0" presId="urn:microsoft.com/office/officeart/2005/8/layout/vList2"/>
    <dgm:cxn modelId="{57AF06B9-4873-46CF-BF24-D0D26D2DE137}" type="presOf" srcId="{8250BAB9-0934-4973-8744-1EBC21490FA7}" destId="{88E88811-5E7E-463C-B69C-845E90AD282D}" srcOrd="0" destOrd="0" presId="urn:microsoft.com/office/officeart/2005/8/layout/vList2"/>
    <dgm:cxn modelId="{F3EEBDC5-EF4C-4EF9-9333-01F5678F99C0}" srcId="{B81353AB-C252-4D2B-AC2E-98FAC2FF52B4}" destId="{8250BAB9-0934-4973-8744-1EBC21490FA7}" srcOrd="1" destOrd="0" parTransId="{5A8A553C-232D-4AF4-911B-DC283EBDD5F7}" sibTransId="{3F5671B1-F833-49FC-A308-6FA9BB56D77B}"/>
    <dgm:cxn modelId="{83CBE88E-B008-4C26-892E-C6A3FC32F9D4}" type="presOf" srcId="{B81353AB-C252-4D2B-AC2E-98FAC2FF52B4}" destId="{BEE01165-8D10-43BF-A36F-35361E9B5565}" srcOrd="0" destOrd="0" presId="urn:microsoft.com/office/officeart/2005/8/layout/vList2"/>
    <dgm:cxn modelId="{9F3BBED7-90F6-4707-8518-D3F1FAE438A0}" srcId="{B81353AB-C252-4D2B-AC2E-98FAC2FF52B4}" destId="{B13F4FD6-A76D-4755-984D-1AFF971C18D2}" srcOrd="0" destOrd="0" parTransId="{5B2DF4DB-1E56-416F-9A48-88B698F0E90B}" sibTransId="{498B78D1-D36D-4175-B261-7FFA095E9ED5}"/>
    <dgm:cxn modelId="{60A24027-AD9A-4C92-A11E-86D3F8D83146}" type="presParOf" srcId="{BEE01165-8D10-43BF-A36F-35361E9B5565}" destId="{D3729A1D-10D0-4B73-B659-F129B648D649}" srcOrd="0" destOrd="0" presId="urn:microsoft.com/office/officeart/2005/8/layout/vList2"/>
    <dgm:cxn modelId="{598490A7-6C5B-41AC-B00A-A232E069FD65}" type="presParOf" srcId="{BEE01165-8D10-43BF-A36F-35361E9B5565}" destId="{264D3F84-EF2D-4A24-B977-6921A297BC86}" srcOrd="1" destOrd="0" presId="urn:microsoft.com/office/officeart/2005/8/layout/vList2"/>
    <dgm:cxn modelId="{156662E9-F812-4493-A76F-8E703EF9A8E6}" type="presParOf" srcId="{BEE01165-8D10-43BF-A36F-35361E9B5565}" destId="{88E88811-5E7E-463C-B69C-845E90AD282D}"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16D66F-808B-4E29-B349-05E8F5C2743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A3991ED-F9FF-4013-B827-6801A043631F}">
      <dgm:prSet/>
      <dgm:spPr/>
      <dgm:t>
        <a:bodyPr/>
        <a:lstStyle/>
        <a:p>
          <a:pPr rtl="0"/>
          <a:r>
            <a:rPr lang="en-US" dirty="0" smtClean="0">
              <a:solidFill>
                <a:schemeClr val="tx1"/>
              </a:solidFill>
            </a:rPr>
            <a:t>User specific NWP products </a:t>
          </a:r>
          <a:endParaRPr lang="en-IN" dirty="0">
            <a:solidFill>
              <a:schemeClr val="tx1"/>
            </a:solidFill>
          </a:endParaRPr>
        </a:p>
      </dgm:t>
    </dgm:pt>
    <dgm:pt modelId="{780F2C64-8D7B-492F-AE55-4BFC61D7D410}" type="parTrans" cxnId="{DDAF6D40-B38E-49B2-8339-6E5C22D92611}">
      <dgm:prSet/>
      <dgm:spPr/>
      <dgm:t>
        <a:bodyPr/>
        <a:lstStyle/>
        <a:p>
          <a:endParaRPr lang="en-US"/>
        </a:p>
      </dgm:t>
    </dgm:pt>
    <dgm:pt modelId="{F91CF9CE-9904-45A1-B0A2-754D7D004925}" type="sibTrans" cxnId="{DDAF6D40-B38E-49B2-8339-6E5C22D92611}">
      <dgm:prSet/>
      <dgm:spPr/>
      <dgm:t>
        <a:bodyPr/>
        <a:lstStyle/>
        <a:p>
          <a:endParaRPr lang="en-US"/>
        </a:p>
      </dgm:t>
    </dgm:pt>
    <dgm:pt modelId="{D4D055C2-8FD3-4BF6-BCB5-A91536BF9948}" type="pres">
      <dgm:prSet presAssocID="{CD16D66F-808B-4E29-B349-05E8F5C2743F}" presName="linear" presStyleCnt="0">
        <dgm:presLayoutVars>
          <dgm:animLvl val="lvl"/>
          <dgm:resizeHandles val="exact"/>
        </dgm:presLayoutVars>
      </dgm:prSet>
      <dgm:spPr/>
      <dgm:t>
        <a:bodyPr/>
        <a:lstStyle/>
        <a:p>
          <a:endParaRPr lang="en-US"/>
        </a:p>
      </dgm:t>
    </dgm:pt>
    <dgm:pt modelId="{87A1DAF9-8DD6-426E-A52B-470F8B9015F8}" type="pres">
      <dgm:prSet presAssocID="{0A3991ED-F9FF-4013-B827-6801A043631F}" presName="parentText" presStyleLbl="node1" presStyleIdx="0" presStyleCnt="1" custLinFactNeighborX="-45267" custLinFactNeighborY="-5719">
        <dgm:presLayoutVars>
          <dgm:chMax val="0"/>
          <dgm:bulletEnabled val="1"/>
        </dgm:presLayoutVars>
      </dgm:prSet>
      <dgm:spPr/>
      <dgm:t>
        <a:bodyPr/>
        <a:lstStyle/>
        <a:p>
          <a:endParaRPr lang="en-US"/>
        </a:p>
      </dgm:t>
    </dgm:pt>
  </dgm:ptLst>
  <dgm:cxnLst>
    <dgm:cxn modelId="{DDAF6D40-B38E-49B2-8339-6E5C22D92611}" srcId="{CD16D66F-808B-4E29-B349-05E8F5C2743F}" destId="{0A3991ED-F9FF-4013-B827-6801A043631F}" srcOrd="0" destOrd="0" parTransId="{780F2C64-8D7B-492F-AE55-4BFC61D7D410}" sibTransId="{F91CF9CE-9904-45A1-B0A2-754D7D004925}"/>
    <dgm:cxn modelId="{7E0EDAFF-33C1-4C99-8FAA-726B708E8927}" type="presOf" srcId="{0A3991ED-F9FF-4013-B827-6801A043631F}" destId="{87A1DAF9-8DD6-426E-A52B-470F8B9015F8}" srcOrd="0" destOrd="0" presId="urn:microsoft.com/office/officeart/2005/8/layout/vList2"/>
    <dgm:cxn modelId="{0CD250B9-171C-4C7A-9A74-D14E01FB0D20}" type="presOf" srcId="{CD16D66F-808B-4E29-B349-05E8F5C2743F}" destId="{D4D055C2-8FD3-4BF6-BCB5-A91536BF9948}" srcOrd="0" destOrd="0" presId="urn:microsoft.com/office/officeart/2005/8/layout/vList2"/>
    <dgm:cxn modelId="{E812E1BF-A9C7-4A25-9DEE-03939CF354F9}" type="presParOf" srcId="{D4D055C2-8FD3-4BF6-BCB5-A91536BF9948}" destId="{87A1DAF9-8DD6-426E-A52B-470F8B9015F8}"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669559-D326-40EC-A764-1E62F90CC745}">
      <dsp:nvSpPr>
        <dsp:cNvPr id="0" name=""/>
        <dsp:cNvSpPr/>
      </dsp:nvSpPr>
      <dsp:spPr>
        <a:xfrm>
          <a:off x="0" y="0"/>
          <a:ext cx="7677149" cy="866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IN" sz="3400" b="1" kern="1200" dirty="0" smtClean="0">
              <a:solidFill>
                <a:schemeClr val="tx1"/>
              </a:solidFill>
              <a:latin typeface="Times New Roman" pitchFamily="18" charset="0"/>
              <a:cs typeface="Times New Roman" pitchFamily="18" charset="0"/>
            </a:rPr>
            <a:t>Quality and sustenance of observations</a:t>
          </a:r>
          <a:endParaRPr lang="en-US" sz="3400" b="1" kern="1200" dirty="0" smtClean="0">
            <a:solidFill>
              <a:schemeClr val="tx1"/>
            </a:solidFill>
          </a:endParaRPr>
        </a:p>
      </dsp:txBody>
      <dsp:txXfrm>
        <a:off x="0" y="0"/>
        <a:ext cx="7677149" cy="866458"/>
      </dsp:txXfrm>
    </dsp:sp>
    <dsp:sp modelId="{FB3C9ABE-5568-4FBC-A37F-F2AC835066CB}">
      <dsp:nvSpPr>
        <dsp:cNvPr id="0" name=""/>
        <dsp:cNvSpPr/>
      </dsp:nvSpPr>
      <dsp:spPr>
        <a:xfrm>
          <a:off x="0" y="1396103"/>
          <a:ext cx="7677149" cy="866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solidFill>
                <a:schemeClr val="tx1"/>
              </a:solidFill>
              <a:latin typeface="Times New Roman" pitchFamily="18" charset="0"/>
              <a:cs typeface="Times New Roman" pitchFamily="18" charset="0"/>
            </a:rPr>
            <a:t>Improvement in Forecast and warning</a:t>
          </a:r>
          <a:endParaRPr lang="en-US" sz="3600" b="1" kern="1200" dirty="0" smtClean="0">
            <a:solidFill>
              <a:schemeClr val="tx1"/>
            </a:solidFill>
            <a:cs typeface="Arial" pitchFamily="34" charset="0"/>
          </a:endParaRPr>
        </a:p>
      </dsp:txBody>
      <dsp:txXfrm>
        <a:off x="0" y="1396103"/>
        <a:ext cx="7677149" cy="866458"/>
      </dsp:txXfrm>
    </dsp:sp>
    <dsp:sp modelId="{C3ECEFC5-834F-41B8-9DD4-61B6F4FC2C4D}">
      <dsp:nvSpPr>
        <dsp:cNvPr id="0" name=""/>
        <dsp:cNvSpPr/>
      </dsp:nvSpPr>
      <dsp:spPr>
        <a:xfrm>
          <a:off x="0" y="2485741"/>
          <a:ext cx="7677149" cy="866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solidFill>
                <a:schemeClr val="tx1"/>
              </a:solidFill>
              <a:latin typeface="Times New Roman" pitchFamily="18" charset="0"/>
              <a:cs typeface="Times New Roman" pitchFamily="18" charset="0"/>
            </a:rPr>
            <a:t>New Initiatives</a:t>
          </a:r>
          <a:endParaRPr lang="en-IN" sz="3400" b="1" kern="1200" dirty="0" smtClean="0">
            <a:solidFill>
              <a:schemeClr val="tx1"/>
            </a:solidFill>
          </a:endParaRPr>
        </a:p>
      </dsp:txBody>
      <dsp:txXfrm>
        <a:off x="0" y="2485741"/>
        <a:ext cx="7677149" cy="866458"/>
      </dsp:txXfrm>
    </dsp:sp>
    <dsp:sp modelId="{966E97DF-B904-4946-A9E2-B762F36D0A71}">
      <dsp:nvSpPr>
        <dsp:cNvPr id="0" name=""/>
        <dsp:cNvSpPr/>
      </dsp:nvSpPr>
      <dsp:spPr>
        <a:xfrm>
          <a:off x="0" y="3564115"/>
          <a:ext cx="7677149" cy="866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IN" sz="3400" b="1" kern="1200" dirty="0" smtClean="0">
              <a:solidFill>
                <a:schemeClr val="tx1"/>
              </a:solidFill>
            </a:rPr>
            <a:t>Future Plan &amp; Targets</a:t>
          </a:r>
        </a:p>
      </dsp:txBody>
      <dsp:txXfrm>
        <a:off x="0" y="3564115"/>
        <a:ext cx="7677149" cy="86645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A5131B-D357-444E-B4B0-7692A3253136}">
      <dsp:nvSpPr>
        <dsp:cNvPr id="0" name=""/>
        <dsp:cNvSpPr/>
      </dsp:nvSpPr>
      <dsp:spPr>
        <a:xfrm>
          <a:off x="0" y="45917"/>
          <a:ext cx="2061063" cy="9898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chemeClr val="tx1"/>
              </a:solidFill>
            </a:rPr>
            <a:t>Total 16 HWSR systems are installed</a:t>
          </a:r>
          <a:endParaRPr lang="en-US" sz="1800" b="1" kern="1200" dirty="0">
            <a:solidFill>
              <a:schemeClr val="tx1"/>
            </a:solidFill>
          </a:endParaRPr>
        </a:p>
      </dsp:txBody>
      <dsp:txXfrm>
        <a:off x="0" y="45917"/>
        <a:ext cx="2061063" cy="989819"/>
      </dsp:txXfrm>
    </dsp:sp>
    <dsp:sp modelId="{6ADCC8C3-F313-4B66-81B8-21243D5C07E8}">
      <dsp:nvSpPr>
        <dsp:cNvPr id="0" name=""/>
        <dsp:cNvSpPr/>
      </dsp:nvSpPr>
      <dsp:spPr>
        <a:xfrm>
          <a:off x="0" y="1087577"/>
          <a:ext cx="2061063" cy="9898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00B050"/>
              </a:solidFill>
            </a:rPr>
            <a:t>New Installations planned during 2014-15 : </a:t>
          </a:r>
        </a:p>
      </dsp:txBody>
      <dsp:txXfrm>
        <a:off x="0" y="1087577"/>
        <a:ext cx="2061063" cy="989819"/>
      </dsp:txXfrm>
    </dsp:sp>
    <dsp:sp modelId="{7D80D163-97BD-469B-9F5E-E4D5EAE0AD11}">
      <dsp:nvSpPr>
        <dsp:cNvPr id="0" name=""/>
        <dsp:cNvSpPr/>
      </dsp:nvSpPr>
      <dsp:spPr>
        <a:xfrm>
          <a:off x="0" y="2077397"/>
          <a:ext cx="2061063"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39"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1" kern="1200" dirty="0" err="1" smtClean="0">
              <a:solidFill>
                <a:srgbClr val="00B050"/>
              </a:solidFill>
            </a:rPr>
            <a:t>Bhuj</a:t>
          </a:r>
          <a:r>
            <a:rPr lang="en-US" sz="1400" b="1" kern="1200" dirty="0" smtClean="0">
              <a:solidFill>
                <a:srgbClr val="00B050"/>
              </a:solidFill>
            </a:rPr>
            <a:t>, </a:t>
          </a:r>
          <a:r>
            <a:rPr lang="en-US" sz="1400" b="1" kern="1200" dirty="0" err="1" smtClean="0">
              <a:solidFill>
                <a:srgbClr val="00B050"/>
              </a:solidFill>
            </a:rPr>
            <a:t>Naliya</a:t>
          </a:r>
          <a:endParaRPr lang="en-US" sz="1400" b="1" kern="1200" dirty="0">
            <a:solidFill>
              <a:srgbClr val="00B050"/>
            </a:solidFill>
          </a:endParaRPr>
        </a:p>
      </dsp:txBody>
      <dsp:txXfrm>
        <a:off x="0" y="2077397"/>
        <a:ext cx="2061063" cy="298080"/>
      </dsp:txXfrm>
    </dsp:sp>
    <dsp:sp modelId="{A0EAC4E2-9F3C-4420-AD9C-81F73DCAAB43}">
      <dsp:nvSpPr>
        <dsp:cNvPr id="0" name=""/>
        <dsp:cNvSpPr/>
      </dsp:nvSpPr>
      <dsp:spPr>
        <a:xfrm>
          <a:off x="0" y="2375477"/>
          <a:ext cx="2061063" cy="9898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chemeClr val="tx1"/>
              </a:solidFill>
            </a:rPr>
            <a:t>Up gradation planned during 2014-15 :</a:t>
          </a:r>
          <a:endParaRPr lang="en-US" sz="1800" b="1" kern="1200" dirty="0">
            <a:solidFill>
              <a:schemeClr val="tx1"/>
            </a:solidFill>
          </a:endParaRPr>
        </a:p>
      </dsp:txBody>
      <dsp:txXfrm>
        <a:off x="0" y="2375477"/>
        <a:ext cx="2061063" cy="989819"/>
      </dsp:txXfrm>
    </dsp:sp>
    <dsp:sp modelId="{B1B352C3-4FC0-4A9B-8C34-60A1B2522E08}">
      <dsp:nvSpPr>
        <dsp:cNvPr id="0" name=""/>
        <dsp:cNvSpPr/>
      </dsp:nvSpPr>
      <dsp:spPr>
        <a:xfrm>
          <a:off x="0" y="3365297"/>
          <a:ext cx="2061063"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39"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1" kern="1200" dirty="0" smtClean="0">
              <a:solidFill>
                <a:schemeClr val="tx1"/>
              </a:solidFill>
            </a:rPr>
            <a:t>Nellore, </a:t>
          </a:r>
          <a:r>
            <a:rPr lang="en-US" sz="1400" b="1" kern="1200" dirty="0" err="1" smtClean="0">
              <a:solidFill>
                <a:schemeClr val="tx1"/>
              </a:solidFill>
            </a:rPr>
            <a:t>Dwarka</a:t>
          </a:r>
          <a:endParaRPr lang="en-US" sz="1400" b="1" kern="1200" dirty="0">
            <a:solidFill>
              <a:schemeClr val="tx1"/>
            </a:solidFill>
          </a:endParaRPr>
        </a:p>
      </dsp:txBody>
      <dsp:txXfrm>
        <a:off x="0" y="3365297"/>
        <a:ext cx="2061063" cy="298080"/>
      </dsp:txXfrm>
    </dsp:sp>
    <dsp:sp modelId="{E3C0885C-6752-48CC-9B10-5FDB20EF1BF5}">
      <dsp:nvSpPr>
        <dsp:cNvPr id="0" name=""/>
        <dsp:cNvSpPr/>
      </dsp:nvSpPr>
      <dsp:spPr>
        <a:xfrm>
          <a:off x="0" y="3663377"/>
          <a:ext cx="2061063" cy="9898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chemeClr val="tx1"/>
              </a:solidFill>
            </a:rPr>
            <a:t>New Installations planned during 2015-16 :</a:t>
          </a:r>
          <a:endParaRPr lang="en-US" sz="1800" b="1" kern="1200" dirty="0">
            <a:solidFill>
              <a:schemeClr val="tx1"/>
            </a:solidFill>
          </a:endParaRPr>
        </a:p>
      </dsp:txBody>
      <dsp:txXfrm>
        <a:off x="0" y="3663377"/>
        <a:ext cx="2061063" cy="989819"/>
      </dsp:txXfrm>
    </dsp:sp>
    <dsp:sp modelId="{B3DA613F-92F6-439B-B178-DE90D6FA2340}">
      <dsp:nvSpPr>
        <dsp:cNvPr id="0" name=""/>
        <dsp:cNvSpPr/>
      </dsp:nvSpPr>
      <dsp:spPr>
        <a:xfrm>
          <a:off x="0" y="4653197"/>
          <a:ext cx="206106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39"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1" kern="1200" dirty="0" smtClean="0">
              <a:solidFill>
                <a:schemeClr val="tx1"/>
              </a:solidFill>
            </a:rPr>
            <a:t>Mumbai, </a:t>
          </a:r>
          <a:r>
            <a:rPr lang="en-US" sz="1400" b="1" kern="1200" dirty="0" err="1" smtClean="0">
              <a:solidFill>
                <a:schemeClr val="tx1"/>
              </a:solidFill>
            </a:rPr>
            <a:t>Porbandar</a:t>
          </a:r>
          <a:r>
            <a:rPr lang="en-US" sz="1400" b="1" kern="1200" dirty="0" smtClean="0">
              <a:solidFill>
                <a:schemeClr val="tx1"/>
              </a:solidFill>
            </a:rPr>
            <a:t>, </a:t>
          </a:r>
          <a:r>
            <a:rPr lang="en-US" sz="1400" b="1" kern="1200" dirty="0" err="1" smtClean="0">
              <a:solidFill>
                <a:schemeClr val="tx1"/>
              </a:solidFill>
            </a:rPr>
            <a:t>Paradip</a:t>
          </a:r>
          <a:r>
            <a:rPr lang="en-US" sz="1400" b="1" kern="1200" dirty="0" smtClean="0">
              <a:solidFill>
                <a:schemeClr val="tx1"/>
              </a:solidFill>
            </a:rPr>
            <a:t> and  </a:t>
          </a:r>
          <a:r>
            <a:rPr lang="en-US" sz="1400" b="1" kern="1200" dirty="0" err="1" smtClean="0">
              <a:solidFill>
                <a:schemeClr val="tx1"/>
              </a:solidFill>
            </a:rPr>
            <a:t>Chandbali</a:t>
          </a:r>
          <a:endParaRPr lang="en-US" sz="1400" b="1" kern="1200" dirty="0">
            <a:solidFill>
              <a:schemeClr val="tx1"/>
            </a:solidFill>
          </a:endParaRPr>
        </a:p>
      </dsp:txBody>
      <dsp:txXfrm>
        <a:off x="0" y="4653197"/>
        <a:ext cx="2061063" cy="63342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4A5A1B-CB03-4410-940E-74B6C3935003}">
      <dsp:nvSpPr>
        <dsp:cNvPr id="0" name=""/>
        <dsp:cNvSpPr/>
      </dsp:nvSpPr>
      <dsp:spPr>
        <a:xfrm>
          <a:off x="0" y="3930"/>
          <a:ext cx="8611435" cy="9270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kern="1200" dirty="0" smtClean="0">
              <a:solidFill>
                <a:schemeClr val="tx1"/>
              </a:solidFill>
              <a:latin typeface="+mn-lt"/>
              <a:cs typeface="Arial" charset="0"/>
            </a:rPr>
            <a:t>INSAT-3D Earth Station project completed. </a:t>
          </a:r>
          <a:r>
            <a:rPr lang="en-IN" sz="2000" kern="1200" dirty="0" smtClean="0">
              <a:solidFill>
                <a:schemeClr val="tx1"/>
              </a:solidFill>
              <a:latin typeface="+mn-lt"/>
            </a:rPr>
            <a:t>All images and products received through INSAT-3D satellite disseminated on IMD website.</a:t>
          </a:r>
          <a:endParaRPr lang="en-IN" sz="2000" kern="1200" dirty="0">
            <a:solidFill>
              <a:schemeClr val="tx1"/>
            </a:solidFill>
            <a:latin typeface="+mn-lt"/>
          </a:endParaRPr>
        </a:p>
      </dsp:txBody>
      <dsp:txXfrm>
        <a:off x="0" y="3930"/>
        <a:ext cx="8611435" cy="927047"/>
      </dsp:txXfrm>
    </dsp:sp>
    <dsp:sp modelId="{C9B1A315-3513-40A3-A39A-F2A1EF71B593}">
      <dsp:nvSpPr>
        <dsp:cNvPr id="0" name=""/>
        <dsp:cNvSpPr/>
      </dsp:nvSpPr>
      <dsp:spPr>
        <a:xfrm>
          <a:off x="0" y="938367"/>
          <a:ext cx="8611435" cy="74403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kern="1200" dirty="0" smtClean="0">
              <a:solidFill>
                <a:schemeClr val="tx1"/>
              </a:solidFill>
              <a:latin typeface="+mn-lt"/>
              <a:cs typeface="Arial" charset="0"/>
            </a:rPr>
            <a:t>Images and products provided for special requirements e.g. </a:t>
          </a:r>
          <a:r>
            <a:rPr lang="en-US" sz="2000" kern="1200" dirty="0" err="1" smtClean="0">
              <a:solidFill>
                <a:schemeClr val="tx1"/>
              </a:solidFill>
              <a:latin typeface="+mn-lt"/>
              <a:cs typeface="Arial" charset="0"/>
            </a:rPr>
            <a:t>Amarnath</a:t>
          </a:r>
          <a:r>
            <a:rPr lang="en-US" sz="2000" kern="1200" dirty="0" smtClean="0">
              <a:solidFill>
                <a:schemeClr val="tx1"/>
              </a:solidFill>
              <a:latin typeface="+mn-lt"/>
              <a:cs typeface="Arial" charset="0"/>
            </a:rPr>
            <a:t> </a:t>
          </a:r>
          <a:r>
            <a:rPr lang="en-US" sz="2000" kern="1200" dirty="0" err="1" smtClean="0">
              <a:solidFill>
                <a:schemeClr val="tx1"/>
              </a:solidFill>
              <a:latin typeface="+mn-lt"/>
              <a:cs typeface="Arial" charset="0"/>
            </a:rPr>
            <a:t>Yatra</a:t>
          </a:r>
          <a:r>
            <a:rPr lang="en-US" sz="2000" kern="1200" dirty="0" smtClean="0">
              <a:solidFill>
                <a:schemeClr val="tx1"/>
              </a:solidFill>
              <a:latin typeface="+mn-lt"/>
              <a:cs typeface="Arial" charset="0"/>
            </a:rPr>
            <a:t>, </a:t>
          </a:r>
          <a:r>
            <a:rPr lang="en-US" sz="2000" kern="1200" dirty="0" err="1" smtClean="0">
              <a:solidFill>
                <a:schemeClr val="tx1"/>
              </a:solidFill>
              <a:latin typeface="+mn-lt"/>
              <a:cs typeface="Arial" charset="0"/>
            </a:rPr>
            <a:t>Vaishno</a:t>
          </a:r>
          <a:r>
            <a:rPr lang="en-US" sz="2000" kern="1200" dirty="0" smtClean="0">
              <a:solidFill>
                <a:schemeClr val="tx1"/>
              </a:solidFill>
              <a:latin typeface="+mn-lt"/>
              <a:cs typeface="Arial" charset="0"/>
            </a:rPr>
            <a:t> Devi etc. </a:t>
          </a:r>
          <a:endParaRPr lang="en-IN" sz="2000" kern="1200" dirty="0">
            <a:solidFill>
              <a:schemeClr val="tx1"/>
            </a:solidFill>
            <a:latin typeface="+mn-lt"/>
          </a:endParaRPr>
        </a:p>
      </dsp:txBody>
      <dsp:txXfrm>
        <a:off x="0" y="938367"/>
        <a:ext cx="8611435" cy="744039"/>
      </dsp:txXfrm>
    </dsp:sp>
    <dsp:sp modelId="{AB8541A0-574F-44BF-BC2A-6F6E9176CEDA}">
      <dsp:nvSpPr>
        <dsp:cNvPr id="0" name=""/>
        <dsp:cNvSpPr/>
      </dsp:nvSpPr>
      <dsp:spPr>
        <a:xfrm>
          <a:off x="0" y="1689795"/>
          <a:ext cx="8611435" cy="9270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kern="1200" dirty="0" smtClean="0">
              <a:solidFill>
                <a:schemeClr val="tx1"/>
              </a:solidFill>
              <a:latin typeface="+mn-lt"/>
              <a:cs typeface="Arial" charset="0"/>
            </a:rPr>
            <a:t>Validation of OLR, SST, AMV, Fog and vertical profiles of temperature done and validation of other parameters is in progress.</a:t>
          </a:r>
          <a:endParaRPr lang="en-IN" sz="2000" kern="1200" dirty="0">
            <a:solidFill>
              <a:schemeClr val="tx1"/>
            </a:solidFill>
            <a:latin typeface="+mn-lt"/>
          </a:endParaRPr>
        </a:p>
      </dsp:txBody>
      <dsp:txXfrm>
        <a:off x="0" y="1689795"/>
        <a:ext cx="8611435" cy="927047"/>
      </dsp:txXfrm>
    </dsp:sp>
    <dsp:sp modelId="{85B34122-4258-449E-B4D4-3F3B69F7D924}">
      <dsp:nvSpPr>
        <dsp:cNvPr id="0" name=""/>
        <dsp:cNvSpPr/>
      </dsp:nvSpPr>
      <dsp:spPr>
        <a:xfrm>
          <a:off x="0" y="2624232"/>
          <a:ext cx="8611435" cy="1154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IN" sz="2000" kern="1200" dirty="0" smtClean="0">
              <a:solidFill>
                <a:schemeClr val="tx1"/>
              </a:solidFill>
              <a:latin typeface="+mn-lt"/>
            </a:rPr>
            <a:t>Results analyzed and report prepared for the joint CAL/VAL campaign held during December, 2013 at </a:t>
          </a:r>
          <a:r>
            <a:rPr lang="en-IN" sz="2000" kern="1200" dirty="0" err="1" smtClean="0">
              <a:solidFill>
                <a:schemeClr val="tx1"/>
              </a:solidFill>
              <a:latin typeface="+mn-lt"/>
            </a:rPr>
            <a:t>Jaisalmer</a:t>
          </a:r>
          <a:r>
            <a:rPr lang="en-IN" sz="2000" kern="1200" dirty="0" smtClean="0">
              <a:solidFill>
                <a:schemeClr val="tx1"/>
              </a:solidFill>
              <a:latin typeface="+mn-lt"/>
            </a:rPr>
            <a:t>, Rajasthan to characterize the site for INSAT-3D by ISRO , NPL, IITM and IMD . </a:t>
          </a:r>
          <a:endParaRPr lang="en-IN" sz="2000" kern="1200" dirty="0">
            <a:solidFill>
              <a:schemeClr val="tx1"/>
            </a:solidFill>
            <a:latin typeface="+mn-lt"/>
          </a:endParaRPr>
        </a:p>
      </dsp:txBody>
      <dsp:txXfrm>
        <a:off x="0" y="2624232"/>
        <a:ext cx="8611435" cy="1154424"/>
      </dsp:txXfrm>
    </dsp:sp>
    <dsp:sp modelId="{72D7A9EF-B07A-42AF-9280-ABA6F1219030}">
      <dsp:nvSpPr>
        <dsp:cNvPr id="0" name=""/>
        <dsp:cNvSpPr/>
      </dsp:nvSpPr>
      <dsp:spPr>
        <a:xfrm>
          <a:off x="0" y="3786046"/>
          <a:ext cx="8611435" cy="5744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kern="1200" dirty="0" smtClean="0">
              <a:solidFill>
                <a:schemeClr val="tx1"/>
              </a:solidFill>
            </a:rPr>
            <a:t>178 CWDS installed in </a:t>
          </a:r>
          <a:r>
            <a:rPr lang="en-US" sz="2000" kern="1200" dirty="0" err="1" smtClean="0">
              <a:solidFill>
                <a:schemeClr val="tx1"/>
              </a:solidFill>
            </a:rPr>
            <a:t>Tamilnadu</a:t>
          </a:r>
          <a:r>
            <a:rPr lang="en-US" sz="2000" kern="1200" dirty="0" smtClean="0">
              <a:solidFill>
                <a:schemeClr val="tx1"/>
              </a:solidFill>
            </a:rPr>
            <a:t> region and further installation is in progress.</a:t>
          </a:r>
          <a:endParaRPr lang="en-IN" sz="2000" kern="1200" dirty="0">
            <a:solidFill>
              <a:schemeClr val="tx1"/>
            </a:solidFill>
            <a:latin typeface="+mn-lt"/>
          </a:endParaRPr>
        </a:p>
      </dsp:txBody>
      <dsp:txXfrm>
        <a:off x="0" y="3786046"/>
        <a:ext cx="8611435" cy="574417"/>
      </dsp:txXfrm>
    </dsp:sp>
    <dsp:sp modelId="{AEE9CA4B-E169-4EDD-BC48-210D75B92D6C}">
      <dsp:nvSpPr>
        <dsp:cNvPr id="0" name=""/>
        <dsp:cNvSpPr/>
      </dsp:nvSpPr>
      <dsp:spPr>
        <a:xfrm>
          <a:off x="0" y="4367853"/>
          <a:ext cx="8611435" cy="9270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solidFill>
                <a:schemeClr val="tx1"/>
              </a:solidFill>
            </a:rPr>
            <a:t>NOAA/</a:t>
          </a:r>
          <a:r>
            <a:rPr lang="en-US" sz="2000" kern="1200" dirty="0" err="1" smtClean="0">
              <a:solidFill>
                <a:schemeClr val="tx1"/>
              </a:solidFill>
            </a:rPr>
            <a:t>Metop</a:t>
          </a:r>
          <a:r>
            <a:rPr lang="en-US" sz="2000" kern="1200" dirty="0" smtClean="0">
              <a:solidFill>
                <a:schemeClr val="tx1"/>
              </a:solidFill>
            </a:rPr>
            <a:t> data is being sent to RARS group of WMO and in turn RARS data of other global stations is being received.</a:t>
          </a:r>
          <a:endParaRPr lang="en-US" sz="2000" kern="1200" dirty="0">
            <a:solidFill>
              <a:schemeClr val="tx1"/>
            </a:solidFill>
          </a:endParaRPr>
        </a:p>
      </dsp:txBody>
      <dsp:txXfrm>
        <a:off x="0" y="4367853"/>
        <a:ext cx="8611435" cy="927047"/>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388288-7DD9-4CCB-A5E4-7A5493B0574B}">
      <dsp:nvSpPr>
        <dsp:cNvPr id="0" name=""/>
        <dsp:cNvSpPr/>
      </dsp:nvSpPr>
      <dsp:spPr>
        <a:xfrm>
          <a:off x="0" y="1878"/>
          <a:ext cx="3304441" cy="18674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Supply order issued for the procurement of Upper Air Ozone sounding System using Global Navigation Satellite system for Antarctica. LC will be opened during September, 2014.</a:t>
          </a:r>
          <a:endParaRPr lang="en-US" sz="1800" kern="1200" dirty="0">
            <a:solidFill>
              <a:schemeClr val="tx1"/>
            </a:solidFill>
          </a:endParaRPr>
        </a:p>
      </dsp:txBody>
      <dsp:txXfrm>
        <a:off x="0" y="1878"/>
        <a:ext cx="3304441" cy="1867429"/>
      </dsp:txXfrm>
    </dsp:sp>
    <dsp:sp modelId="{C3B05B60-6141-4202-AAC9-F70FA27FFDE8}">
      <dsp:nvSpPr>
        <dsp:cNvPr id="0" name=""/>
        <dsp:cNvSpPr/>
      </dsp:nvSpPr>
      <dsp:spPr>
        <a:xfrm>
          <a:off x="0" y="1882076"/>
          <a:ext cx="3304441" cy="18674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Indent issued for AWS full set  with one set of spares for </a:t>
          </a:r>
          <a:r>
            <a:rPr lang="en-US" sz="1800" kern="1200" dirty="0" err="1" smtClean="0">
              <a:solidFill>
                <a:schemeClr val="tx1"/>
              </a:solidFill>
            </a:rPr>
            <a:t>Bharati</a:t>
          </a:r>
          <a:r>
            <a:rPr lang="en-US" sz="1800" kern="1200" dirty="0" smtClean="0">
              <a:solidFill>
                <a:schemeClr val="tx1"/>
              </a:solidFill>
            </a:rPr>
            <a:t>. Tender enquiry will be refloated for UV-Surface ozone analyzer for </a:t>
          </a:r>
          <a:r>
            <a:rPr lang="en-US" sz="1800" kern="1200" dirty="0" err="1" smtClean="0">
              <a:solidFill>
                <a:schemeClr val="tx1"/>
              </a:solidFill>
            </a:rPr>
            <a:t>Bharati</a:t>
          </a:r>
          <a:r>
            <a:rPr lang="en-US" sz="1800" kern="1200" dirty="0" smtClean="0">
              <a:solidFill>
                <a:schemeClr val="tx1"/>
              </a:solidFill>
            </a:rPr>
            <a:t> station.</a:t>
          </a:r>
          <a:endParaRPr lang="en-US" sz="1800" kern="1200" dirty="0">
            <a:solidFill>
              <a:schemeClr val="tx1"/>
            </a:solidFill>
          </a:endParaRPr>
        </a:p>
      </dsp:txBody>
      <dsp:txXfrm>
        <a:off x="0" y="1882076"/>
        <a:ext cx="3304441" cy="186742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A9305C-E614-43FA-929D-A1475734A832}">
      <dsp:nvSpPr>
        <dsp:cNvPr id="0" name=""/>
        <dsp:cNvSpPr/>
      </dsp:nvSpPr>
      <dsp:spPr>
        <a:xfrm>
          <a:off x="0" y="1422"/>
          <a:ext cx="3430463" cy="22719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IN" sz="2400" b="1" kern="1200" dirty="0" smtClean="0">
              <a:solidFill>
                <a:schemeClr val="tx1"/>
              </a:solidFill>
            </a:rPr>
            <a:t>Online inventory management of the instruments at IMD Surface Observatories (including Airports) started.</a:t>
          </a:r>
          <a:endParaRPr lang="en-US" sz="2400" kern="1200" dirty="0">
            <a:solidFill>
              <a:schemeClr val="tx1"/>
            </a:solidFill>
          </a:endParaRPr>
        </a:p>
      </dsp:txBody>
      <dsp:txXfrm>
        <a:off x="0" y="1422"/>
        <a:ext cx="3430463" cy="2271993"/>
      </dsp:txXfrm>
    </dsp:sp>
    <dsp:sp modelId="{1BD38EB1-2EE6-4FF7-8786-D4CAE88941F3}">
      <dsp:nvSpPr>
        <dsp:cNvPr id="0" name=""/>
        <dsp:cNvSpPr/>
      </dsp:nvSpPr>
      <dsp:spPr>
        <a:xfrm>
          <a:off x="0" y="2286860"/>
          <a:ext cx="3430463" cy="22719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IN" sz="2400" b="1" kern="1200" dirty="0" smtClean="0">
              <a:solidFill>
                <a:schemeClr val="tx1"/>
              </a:solidFill>
            </a:rPr>
            <a:t>This also includes their functional status and reporting, etc.</a:t>
          </a:r>
          <a:endParaRPr lang="en-US" sz="2400" kern="1200" dirty="0">
            <a:solidFill>
              <a:schemeClr val="tx1"/>
            </a:solidFill>
          </a:endParaRPr>
        </a:p>
      </dsp:txBody>
      <dsp:txXfrm>
        <a:off x="0" y="2286860"/>
        <a:ext cx="3430463" cy="227199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B2D83227-3061-415E-A053-C455B4A068B6}" type="datetimeFigureOut">
              <a:rPr lang="en-IN" smtClean="0"/>
              <a:pPr/>
              <a:t>19-02-2015</a:t>
            </a:fld>
            <a:endParaRPr lang="en-IN"/>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46AFB2BB-B302-46B7-BB6A-2456F274516F}" type="slidenum">
              <a:rPr lang="en-IN" smtClean="0"/>
              <a:pPr/>
              <a:t>‹#›</a:t>
            </a:fld>
            <a:endParaRPr lang="en-I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E0291D7A-D6C0-4B23-8774-1EB6B35BB78D}" type="datetimeFigureOut">
              <a:rPr lang="en-IN" smtClean="0"/>
              <a:pPr/>
              <a:t>19-02-2015</a:t>
            </a:fld>
            <a:endParaRPr lang="en-IN"/>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0AC6EBB5-3F7C-4727-984D-FD94DDC41972}" type="slidenum">
              <a:rPr lang="en-IN" smtClean="0"/>
              <a:pPr/>
              <a:t>‹#›</a:t>
            </a:fld>
            <a:endParaRPr lang="en-IN"/>
          </a:p>
        </p:txBody>
      </p:sp>
    </p:spTree>
    <p:extLst>
      <p:ext uri="{BB962C8B-B14F-4D97-AF65-F5344CB8AC3E}">
        <p14:creationId xmlns="" xmlns:p14="http://schemas.microsoft.com/office/powerpoint/2010/main" val="424998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2/19/2015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4" descr="LOGO copy"/>
          <p:cNvPicPr>
            <a:picLocks noChangeAspect="1" noChangeArrowheads="1"/>
          </p:cNvPicPr>
          <p:nvPr userDrawn="1"/>
        </p:nvPicPr>
        <p:blipFill>
          <a:blip r:embed="rId2">
            <a:clrChange>
              <a:clrFrom>
                <a:srgbClr val="CBE3E3"/>
              </a:clrFrom>
              <a:clrTo>
                <a:srgbClr val="CBE3E3">
                  <a:alpha val="0"/>
                </a:srgbClr>
              </a:clrTo>
            </a:clrChange>
          </a:blip>
          <a:srcRect l="11111" t="4305" r="11111" b="9607"/>
          <a:stretch>
            <a:fillRect/>
          </a:stretch>
        </p:blipFill>
        <p:spPr bwMode="auto">
          <a:xfrm>
            <a:off x="3939681" y="187569"/>
            <a:ext cx="1133475" cy="1619250"/>
          </a:xfrm>
          <a:prstGeom prst="rect">
            <a:avLst/>
          </a:prstGeom>
          <a:noFill/>
          <a:ln w="9525">
            <a:noFill/>
            <a:miter lim="800000"/>
            <a:headEnd/>
            <a:tailEnd/>
          </a:ln>
        </p:spPr>
      </p:pic>
      <p:sp>
        <p:nvSpPr>
          <p:cNvPr id="10" name="Footer Placeholder 4"/>
          <p:cNvSpPr txBox="1">
            <a:spLocks/>
          </p:cNvSpPr>
          <p:nvPr userDrawn="1"/>
        </p:nvSpPr>
        <p:spPr>
          <a:xfrm>
            <a:off x="855783" y="5848690"/>
            <a:ext cx="7631723" cy="365125"/>
          </a:xfrm>
          <a:prstGeom prst="rect">
            <a:avLst/>
          </a:prstGeom>
        </p:spPr>
        <p:txBody>
          <a:bodyPr vert="horz" lIns="91440" tIns="45720" rIns="91440" bIns="45720" rtlCol="0" anchor="ctr"/>
          <a:lstStyle>
            <a:lvl1pPr>
              <a:defRPr sz="3200" b="1">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lgerian" pitchFamily="82" charset="0"/>
                <a:ea typeface="+mn-ea"/>
                <a:cs typeface="+mn-cs"/>
              </a:rPr>
              <a:t>INDIA METEOROLOGICAL DEPARTMENT</a:t>
            </a:r>
            <a:endParaRPr kumimoji="0" lang="en-US" sz="2800" b="1" i="0" u="none" strike="noStrike" kern="1200" cap="none" spc="0" normalizeH="0" baseline="0" noProof="0" dirty="0">
              <a:ln>
                <a:noFill/>
              </a:ln>
              <a:solidFill>
                <a:schemeClr val="tx1"/>
              </a:solidFill>
              <a:effectLst/>
              <a:uLnTx/>
              <a:uFillTx/>
              <a:latin typeface="Algerian" pitchFamily="82" charset="0"/>
              <a:ea typeface="+mn-ea"/>
              <a:cs typeface="+mn-cs"/>
            </a:endParaRPr>
          </a:p>
        </p:txBody>
      </p:sp>
      <p:pic>
        <p:nvPicPr>
          <p:cNvPr id="11" name="Picture 4"/>
          <p:cNvPicPr>
            <a:picLocks noChangeAspect="1" noChangeArrowheads="1"/>
          </p:cNvPicPr>
          <p:nvPr userDrawn="1"/>
        </p:nvPicPr>
        <p:blipFill>
          <a:blip r:embed="rId3" cstate="print">
            <a:lum bright="-100000"/>
          </a:blip>
          <a:stretch>
            <a:fillRect/>
          </a:stretch>
        </p:blipFill>
        <p:spPr bwMode="auto">
          <a:xfrm>
            <a:off x="2403231" y="5258724"/>
            <a:ext cx="4607169" cy="670355"/>
          </a:xfrm>
          <a:prstGeom prst="rect">
            <a:avLst/>
          </a:prstGeom>
          <a:noFill/>
          <a:ln>
            <a:noFill/>
          </a:ln>
        </p:spPr>
      </p:pic>
    </p:spTree>
    <p:extLst>
      <p:ext uri="{BB962C8B-B14F-4D97-AF65-F5344CB8AC3E}">
        <p14:creationId xmlns="" xmlns:p14="http://schemas.microsoft.com/office/powerpoint/2010/main" val="410639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pPr/>
              <a:t>2/19/2015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67608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pPr/>
              <a:t>2/19/2015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1869519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68263"/>
            <a:ext cx="9142413" cy="607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85750" y="1447800"/>
            <a:ext cx="8705850" cy="4695825"/>
          </a:xfrm>
        </p:spPr>
        <p:txBody>
          <a:bodyPr/>
          <a:lstStyle/>
          <a:p>
            <a:pPr lvl="0"/>
            <a:endParaRPr lang="en-US" noProof="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pPr/>
              <a:t>2/19/2015</a:t>
            </a:fld>
            <a:endParaRPr lang="en-US" dirty="0"/>
          </a:p>
        </p:txBody>
      </p:sp>
      <p:sp>
        <p:nvSpPr>
          <p:cNvPr id="5" name="Footer Placeholder 4"/>
          <p:cNvSpPr>
            <a:spLocks noGrp="1"/>
          </p:cNvSpPr>
          <p:nvPr>
            <p:ph type="ftr" sz="quarter" idx="11"/>
          </p:nvPr>
        </p:nvSpPr>
        <p:spPr>
          <a:xfrm>
            <a:off x="2961861" y="6094875"/>
            <a:ext cx="3538331"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315319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0287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pPr/>
              <a:t>2/19/2015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120058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pPr/>
              <a:t>2/19/2015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409392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pPr/>
              <a:t>2/19/2015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282084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pPr/>
              <a:t>2/19/2015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348774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pPr/>
              <a:t>2/19/2015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23072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 xmlns:p14="http://schemas.microsoft.com/office/powerpoint/2010/main" val="11393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5586B75A-687E-405C-8A0B-8D00578BA2C3}" type="datetimeFigureOut">
              <a:rPr lang="en-US" smtClean="0"/>
              <a:pPr/>
              <a:t>2/19/2015</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4FAB73BC-B049-4115-A692-8D63A059BFB8}" type="slidenum">
              <a:rPr lang="en-US" smtClean="0"/>
              <a:pPr/>
              <a:t>‹#›</a:t>
            </a:fld>
            <a:endParaRPr lang="en-US" dirty="0"/>
          </a:p>
        </p:txBody>
      </p:sp>
      <p:grpSp>
        <p:nvGrpSpPr>
          <p:cNvPr id="8" name="Group 9"/>
          <p:cNvGrpSpPr>
            <a:grpSpLocks/>
          </p:cNvGrpSpPr>
          <p:nvPr userDrawn="1"/>
        </p:nvGrpSpPr>
        <p:grpSpPr bwMode="auto">
          <a:xfrm>
            <a:off x="2428875" y="6206636"/>
            <a:ext cx="4286250" cy="428625"/>
            <a:chOff x="2428860" y="6429396"/>
            <a:chExt cx="4286280" cy="428604"/>
          </a:xfrm>
        </p:grpSpPr>
        <p:pic>
          <p:nvPicPr>
            <p:cNvPr id="9" name="Picture 4"/>
            <p:cNvPicPr>
              <a:picLocks noChangeAspect="1" noChangeArrowheads="1"/>
            </p:cNvPicPr>
            <p:nvPr userDrawn="1"/>
          </p:nvPicPr>
          <p:blipFill>
            <a:blip r:embed="rId15" cstate="print">
              <a:duotone>
                <a:schemeClr val="accent1">
                  <a:shade val="45000"/>
                  <a:satMod val="135000"/>
                </a:schemeClr>
                <a:prstClr val="white"/>
              </a:duotone>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10" name="Picture 6"/>
            <p:cNvPicPr>
              <a:picLocks noChangeAspect="1" noChangeArrowheads="1"/>
            </p:cNvPicPr>
            <p:nvPr userDrawn="1"/>
          </p:nvPicPr>
          <p:blipFill>
            <a:blip r:embed="rId16" cstate="print">
              <a:duotone>
                <a:schemeClr val="accent1">
                  <a:shade val="45000"/>
                  <a:satMod val="135000"/>
                </a:schemeClr>
                <a:prstClr val="white"/>
              </a:duotone>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11" name="Picture 4" descr="LOGO copy"/>
          <p:cNvPicPr>
            <a:picLocks noChangeAspect="1" noChangeArrowheads="1"/>
          </p:cNvPicPr>
          <p:nvPr userDrawn="1"/>
        </p:nvPicPr>
        <p:blipFill>
          <a:blip r:embed="rId17">
            <a:clrChange>
              <a:clrFrom>
                <a:srgbClr val="CBE3E3"/>
              </a:clrFrom>
              <a:clrTo>
                <a:srgbClr val="CBE3E3">
                  <a:alpha val="0"/>
                </a:srgbClr>
              </a:clrTo>
            </a:clrChange>
          </a:blip>
          <a:srcRect l="11111" t="4305" r="11111" b="9607"/>
          <a:stretch>
            <a:fillRect/>
          </a:stretch>
        </p:blipFill>
        <p:spPr bwMode="auto">
          <a:xfrm>
            <a:off x="274271" y="296009"/>
            <a:ext cx="628406" cy="894174"/>
          </a:xfrm>
          <a:prstGeom prst="rect">
            <a:avLst/>
          </a:prstGeom>
          <a:noFill/>
          <a:ln w="9525">
            <a:noFill/>
            <a:miter lim="800000"/>
            <a:headEnd/>
            <a:tailEnd/>
          </a:ln>
        </p:spPr>
      </p:pic>
    </p:spTree>
    <p:extLst>
      <p:ext uri="{BB962C8B-B14F-4D97-AF65-F5344CB8AC3E}">
        <p14:creationId xmlns="" xmlns:p14="http://schemas.microsoft.com/office/powerpoint/2010/main" val="19348878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7" r:id="rId12"/>
    <p:sldLayoutId id="2147484108" r:id="rId13"/>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hyperlink" Target="http://www.indiaweather.gov.in/" TargetMode="External"/><Relationship Id="rId3" Type="http://schemas.openxmlformats.org/officeDocument/2006/relationships/diagramLayout" Target="../diagrams/layout6.xml"/><Relationship Id="rId7" Type="http://schemas.openxmlformats.org/officeDocument/2006/relationships/image" Target="../media/image1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7.xml"/><Relationship Id="rId7" Type="http://schemas.openxmlformats.org/officeDocument/2006/relationships/image" Target="../media/image1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8.xml"/><Relationship Id="rId7" Type="http://schemas.openxmlformats.org/officeDocument/2006/relationships/image" Target="../media/image16.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chart" Target="../charts/chart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diagramDrawing" Target="../diagrams/drawing22.xml"/><Relationship Id="rId3" Type="http://schemas.openxmlformats.org/officeDocument/2006/relationships/diagramLayout" Target="../diagrams/layout21.xml"/><Relationship Id="rId7" Type="http://schemas.openxmlformats.org/officeDocument/2006/relationships/image" Target="../media/image29.jpeg"/><Relationship Id="rId12" Type="http://schemas.openxmlformats.org/officeDocument/2006/relationships/diagramColors" Target="../diagrams/colors22.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openxmlformats.org/officeDocument/2006/relationships/diagramQuickStyle" Target="../diagrams/quickStyle22.xml"/><Relationship Id="rId5" Type="http://schemas.openxmlformats.org/officeDocument/2006/relationships/diagramColors" Target="../diagrams/colors21.xml"/><Relationship Id="rId10" Type="http://schemas.openxmlformats.org/officeDocument/2006/relationships/diagramLayout" Target="../diagrams/layout22.xml"/><Relationship Id="rId4" Type="http://schemas.openxmlformats.org/officeDocument/2006/relationships/diagramQuickStyle" Target="../diagrams/quickStyle21.xml"/><Relationship Id="rId9" Type="http://schemas.openxmlformats.org/officeDocument/2006/relationships/diagramData" Target="../diagrams/data2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3.pn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hyperlink" Target="http://handygo.com/" TargetMode="External"/><Relationship Id="rId9" Type="http://schemas.openxmlformats.org/officeDocument/2006/relationships/image" Target="../media/image39.jpeg"/><Relationship Id="rId1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29.xml"/><Relationship Id="rId7" Type="http://schemas.openxmlformats.org/officeDocument/2006/relationships/image" Target="../media/image48.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032" y="2066545"/>
            <a:ext cx="8489072" cy="1741912"/>
          </a:xfrm>
        </p:spPr>
        <p:txBody>
          <a:bodyPr>
            <a:normAutofit/>
          </a:bodyPr>
          <a:lstStyle/>
          <a:p>
            <a:r>
              <a:rPr lang="en-IN" sz="4800" dirty="0" smtClean="0">
                <a:solidFill>
                  <a:schemeClr val="tx1"/>
                </a:solidFill>
              </a:rPr>
              <a:t>Atmospheric Observational systems </a:t>
            </a:r>
            <a:endParaRPr lang="en-IN" sz="4800" dirty="0">
              <a:solidFill>
                <a:schemeClr val="tx1"/>
              </a:solidFill>
            </a:endParaRPr>
          </a:p>
        </p:txBody>
      </p:sp>
      <p:sp>
        <p:nvSpPr>
          <p:cNvPr id="3" name="TextBox 2"/>
          <p:cNvSpPr txBox="1"/>
          <p:nvPr/>
        </p:nvSpPr>
        <p:spPr>
          <a:xfrm>
            <a:off x="2940151" y="4346917"/>
            <a:ext cx="3007875" cy="646331"/>
          </a:xfrm>
          <a:prstGeom prst="rect">
            <a:avLst/>
          </a:prstGeom>
          <a:noFill/>
        </p:spPr>
        <p:txBody>
          <a:bodyPr wrap="none" rtlCol="0">
            <a:spAutoFit/>
          </a:bodyPr>
          <a:lstStyle/>
          <a:p>
            <a:r>
              <a:rPr lang="en-US" sz="3600" dirty="0" smtClean="0"/>
              <a:t>Y. V. Rama </a:t>
            </a:r>
            <a:r>
              <a:rPr lang="en-US" sz="3600" dirty="0" err="1" smtClean="0"/>
              <a:t>Rao</a:t>
            </a:r>
            <a:endParaRPr lang="en-IN" sz="3600" dirty="0"/>
          </a:p>
        </p:txBody>
      </p:sp>
    </p:spTree>
    <p:extLst>
      <p:ext uri="{BB962C8B-B14F-4D97-AF65-F5344CB8AC3E}">
        <p14:creationId xmlns="" xmlns:p14="http://schemas.microsoft.com/office/powerpoint/2010/main" val="131855760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4294967295"/>
          </p:nvPr>
        </p:nvSpPr>
        <p:spPr bwMode="auto">
          <a:xfrm>
            <a:off x="6948488" y="6453188"/>
            <a:ext cx="1042987" cy="268287"/>
          </a:xfrm>
          <a:prstGeom prst="rect">
            <a:avLst/>
          </a:prstGeom>
          <a:noFill/>
          <a:ln>
            <a:miter lim="800000"/>
            <a:headEnd/>
            <a:tailEnd/>
          </a:ln>
        </p:spPr>
        <p:txBody>
          <a:bodyPr/>
          <a:lstStyle/>
          <a:p>
            <a:fld id="{1AD6FEAB-C87D-49ED-97A4-0B479F72B356}" type="slidenum">
              <a:rPr lang="en-US"/>
              <a:pPr/>
              <a:t>10</a:t>
            </a:fld>
            <a:endParaRPr lang="en-US"/>
          </a:p>
        </p:txBody>
      </p:sp>
      <p:graphicFrame>
        <p:nvGraphicFramePr>
          <p:cNvPr id="6" name="Diagram 5"/>
          <p:cNvGraphicFramePr/>
          <p:nvPr/>
        </p:nvGraphicFramePr>
        <p:xfrm>
          <a:off x="285751" y="1324708"/>
          <a:ext cx="3430464" cy="4560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38" name="Picture 2"/>
          <p:cNvPicPr>
            <a:picLocks noChangeAspect="1" noChangeArrowheads="1"/>
          </p:cNvPicPr>
          <p:nvPr/>
        </p:nvPicPr>
        <p:blipFill>
          <a:blip r:embed="rId7" cstate="print"/>
          <a:srcRect l="28243" t="9092" r="28025"/>
          <a:stretch>
            <a:fillRect/>
          </a:stretch>
        </p:blipFill>
        <p:spPr bwMode="auto">
          <a:xfrm>
            <a:off x="4032739" y="809240"/>
            <a:ext cx="4513744" cy="5640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itle 6"/>
          <p:cNvSpPr txBox="1">
            <a:spLocks/>
          </p:cNvSpPr>
          <p:nvPr/>
        </p:nvSpPr>
        <p:spPr>
          <a:xfrm>
            <a:off x="1125414" y="246185"/>
            <a:ext cx="7138475" cy="586154"/>
          </a:xfrm>
          <a:prstGeom prst="rect">
            <a:avLst/>
          </a:prstGeom>
        </p:spPr>
        <p:txBody>
          <a:bodyPr>
            <a:normAutofit fontScale="97500"/>
          </a:bodyPr>
          <a:lstStyle/>
          <a:p>
            <a:pPr lvl="0" defTabSz="685800">
              <a:lnSpc>
                <a:spcPct val="90000"/>
              </a:lnSpc>
              <a:spcBef>
                <a:spcPct val="0"/>
              </a:spcBef>
            </a:pPr>
            <a:r>
              <a:rPr lang="en-US" sz="3100" b="1" dirty="0" smtClean="0">
                <a:solidFill>
                  <a:schemeClr val="accent1"/>
                </a:solidFill>
                <a:latin typeface="+mj-lt"/>
                <a:ea typeface="+mj-ea"/>
                <a:cs typeface="+mj-cs"/>
              </a:rPr>
              <a:t>Surface Instruments Management System</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4356100" cy="685800"/>
          </a:xfrm>
        </p:spPr>
        <p:txBody>
          <a:bodyPr>
            <a:normAutofit fontScale="90000"/>
          </a:bodyPr>
          <a:lstStyle/>
          <a:p>
            <a:r>
              <a:rPr lang="en-US" altLang="en-US" sz="2400" smtClean="0">
                <a:solidFill>
                  <a:srgbClr val="C00000"/>
                </a:solidFill>
              </a:rPr>
              <a:t>Global Data Dissemination Centre</a:t>
            </a:r>
          </a:p>
        </p:txBody>
      </p:sp>
      <p:graphicFrame>
        <p:nvGraphicFramePr>
          <p:cNvPr id="5" name="Content Placeholder 4"/>
          <p:cNvGraphicFramePr>
            <a:graphicFrameLocks noGrp="1"/>
          </p:cNvGraphicFramePr>
          <p:nvPr>
            <p:ph idx="1"/>
          </p:nvPr>
        </p:nvGraphicFramePr>
        <p:xfrm>
          <a:off x="0" y="692696"/>
          <a:ext cx="4243753" cy="3516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descr="wis.jpg"/>
          <p:cNvPicPr>
            <a:picLocks noChangeAspect="1"/>
          </p:cNvPicPr>
          <p:nvPr/>
        </p:nvPicPr>
        <p:blipFill>
          <a:blip r:embed="rId7" cstate="print"/>
          <a:srcRect t="7500"/>
          <a:stretch>
            <a:fillRect/>
          </a:stretch>
        </p:blipFill>
        <p:spPr>
          <a:xfrm>
            <a:off x="0" y="4027488"/>
            <a:ext cx="3979863" cy="2830512"/>
          </a:xfrm>
          <a:prstGeom prst="rect">
            <a:avLst/>
          </a:prstGeom>
          <a:ln>
            <a:noFill/>
          </a:ln>
          <a:effectLst>
            <a:outerShdw blurRad="190500" algn="tl" rotWithShape="0">
              <a:srgbClr val="000000">
                <a:alpha val="70000"/>
              </a:srgbClr>
            </a:outerShdw>
          </a:effectLst>
        </p:spPr>
      </p:pic>
      <p:sp>
        <p:nvSpPr>
          <p:cNvPr id="22533" name="Text Placeholder 2"/>
          <p:cNvSpPr txBox="1">
            <a:spLocks/>
          </p:cNvSpPr>
          <p:nvPr/>
        </p:nvSpPr>
        <p:spPr bwMode="auto">
          <a:xfrm>
            <a:off x="4284663" y="0"/>
            <a:ext cx="4859337" cy="4032250"/>
          </a:xfrm>
          <a:prstGeom prst="rect">
            <a:avLst/>
          </a:prstGeom>
          <a:noFill/>
          <a:ln w="25400">
            <a:solidFill>
              <a:srgbClr val="C00000"/>
            </a:solidFill>
            <a:miter lim="800000"/>
            <a:headEnd/>
            <a:tailEnd/>
          </a:ln>
        </p:spPr>
        <p:txBody>
          <a:bodyPr/>
          <a:lstStyle/>
          <a:p>
            <a:pPr marL="228600" indent="-228600" eaLnBrk="0" hangingPunct="0">
              <a:lnSpc>
                <a:spcPct val="120000"/>
              </a:lnSpc>
              <a:buFont typeface="Arial" pitchFamily="34" charset="0"/>
              <a:buChar char="•"/>
            </a:pPr>
            <a:r>
              <a:rPr lang="en-US" sz="2200" b="1">
                <a:solidFill>
                  <a:srgbClr val="FF0000"/>
                </a:solidFill>
              </a:rPr>
              <a:t>Other achievements in Telecom</a:t>
            </a:r>
          </a:p>
          <a:p>
            <a:pPr marL="228600" indent="-228600" eaLnBrk="0" hangingPunct="0">
              <a:lnSpc>
                <a:spcPct val="120000"/>
              </a:lnSpc>
              <a:buFont typeface="Arial" pitchFamily="34" charset="0"/>
              <a:buChar char="•"/>
            </a:pPr>
            <a:r>
              <a:rPr lang="en-US" sz="2200" b="1">
                <a:solidFill>
                  <a:srgbClr val="0000FF"/>
                </a:solidFill>
              </a:rPr>
              <a:t>Launch website </a:t>
            </a:r>
          </a:p>
          <a:p>
            <a:pPr marL="228600" indent="-228600" eaLnBrk="0" hangingPunct="0">
              <a:lnSpc>
                <a:spcPct val="120000"/>
              </a:lnSpc>
              <a:buFont typeface="Arial" pitchFamily="34" charset="0"/>
              <a:buChar char="•"/>
            </a:pPr>
            <a:r>
              <a:rPr lang="en-US" sz="2200" b="1">
                <a:solidFill>
                  <a:srgbClr val="0000FF"/>
                </a:solidFill>
                <a:hlinkClick r:id="rId8"/>
              </a:rPr>
              <a:t>www.indiaweather.gov.in</a:t>
            </a:r>
            <a:r>
              <a:rPr lang="en-US" sz="2200" b="1">
                <a:solidFill>
                  <a:srgbClr val="0000FF"/>
                </a:solidFill>
              </a:rPr>
              <a:t> </a:t>
            </a:r>
          </a:p>
          <a:p>
            <a:pPr marL="228600" indent="-228600" eaLnBrk="0" hangingPunct="0">
              <a:lnSpc>
                <a:spcPct val="120000"/>
              </a:lnSpc>
              <a:buFont typeface="Arial" pitchFamily="34" charset="0"/>
              <a:buChar char="•"/>
            </a:pPr>
            <a:r>
              <a:rPr lang="en-US" sz="2200" b="1">
                <a:solidFill>
                  <a:srgbClr val="008000"/>
                </a:solidFill>
              </a:rPr>
              <a:t>www.rsmcnewdelhi.imd.gov.in</a:t>
            </a:r>
          </a:p>
          <a:p>
            <a:pPr marL="228600" indent="-228600" eaLnBrk="0" hangingPunct="0">
              <a:lnSpc>
                <a:spcPct val="120000"/>
              </a:lnSpc>
              <a:buFont typeface="Arial" pitchFamily="34" charset="0"/>
              <a:buChar char="•"/>
            </a:pPr>
            <a:r>
              <a:rPr lang="en-US" sz="2200" b="1">
                <a:solidFill>
                  <a:srgbClr val="0000FF"/>
                </a:solidFill>
              </a:rPr>
              <a:t>Upgradation of Internet </a:t>
            </a:r>
          </a:p>
          <a:p>
            <a:pPr marL="228600" indent="-228600" eaLnBrk="0" hangingPunct="0">
              <a:lnSpc>
                <a:spcPct val="120000"/>
              </a:lnSpc>
              <a:buFont typeface="Arial" pitchFamily="34" charset="0"/>
              <a:buChar char="•"/>
            </a:pPr>
            <a:r>
              <a:rPr lang="en-US" sz="2200" b="1">
                <a:solidFill>
                  <a:srgbClr val="008000"/>
                </a:solidFill>
              </a:rPr>
              <a:t>Internet bandwidth to 100 Mbps during cyclone ‘Hudhud’ resulted in failure free service</a:t>
            </a:r>
          </a:p>
          <a:p>
            <a:pPr marL="228600" indent="-228600" eaLnBrk="0" hangingPunct="0">
              <a:lnSpc>
                <a:spcPct val="120000"/>
              </a:lnSpc>
              <a:buFont typeface="Arial" pitchFamily="34" charset="0"/>
              <a:buChar char="•"/>
            </a:pPr>
            <a:r>
              <a:rPr lang="en-US" sz="2200" b="1">
                <a:solidFill>
                  <a:srgbClr val="0000FF"/>
                </a:solidFill>
              </a:rPr>
              <a:t>NKN connectivity</a:t>
            </a:r>
          </a:p>
          <a:p>
            <a:pPr marL="228600" indent="-228600" eaLnBrk="0" hangingPunct="0">
              <a:lnSpc>
                <a:spcPct val="120000"/>
              </a:lnSpc>
              <a:buFont typeface="Arial" pitchFamily="34" charset="0"/>
              <a:buChar char="•"/>
            </a:pPr>
            <a:r>
              <a:rPr lang="en-US" sz="2200" b="1">
                <a:solidFill>
                  <a:srgbClr val="008000"/>
                </a:solidFill>
              </a:rPr>
              <a:t>Video conferencing System</a:t>
            </a:r>
          </a:p>
        </p:txBody>
      </p:sp>
      <p:sp>
        <p:nvSpPr>
          <p:cNvPr id="8" name="Text Placeholder 2"/>
          <p:cNvSpPr txBox="1">
            <a:spLocks/>
          </p:cNvSpPr>
          <p:nvPr/>
        </p:nvSpPr>
        <p:spPr bwMode="auto">
          <a:xfrm>
            <a:off x="3995738" y="4149725"/>
            <a:ext cx="5148262" cy="2708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a:lstStyle/>
          <a:p>
            <a:pPr marL="342900" indent="-342900" eaLnBrk="0" hangingPunct="0">
              <a:lnSpc>
                <a:spcPct val="110000"/>
              </a:lnSpc>
              <a:spcBef>
                <a:spcPts val="0"/>
              </a:spcBef>
              <a:buFont typeface="Arial" pitchFamily="34" charset="0"/>
              <a:buChar char="•"/>
              <a:defRPr/>
            </a:pPr>
            <a:r>
              <a:rPr lang="en-IN" sz="2200" b="1" dirty="0">
                <a:solidFill>
                  <a:srgbClr val="FF0000"/>
                </a:solidFill>
              </a:rPr>
              <a:t>Future Plan</a:t>
            </a:r>
          </a:p>
          <a:p>
            <a:pPr marL="342900" indent="-342900" eaLnBrk="0" hangingPunct="0">
              <a:lnSpc>
                <a:spcPct val="110000"/>
              </a:lnSpc>
              <a:spcBef>
                <a:spcPts val="0"/>
              </a:spcBef>
              <a:buFont typeface="Arial" pitchFamily="34" charset="0"/>
              <a:buChar char="•"/>
              <a:defRPr/>
            </a:pPr>
            <a:r>
              <a:rPr lang="en-IN" sz="2200" b="1" dirty="0">
                <a:solidFill>
                  <a:srgbClr val="008000"/>
                </a:solidFill>
              </a:rPr>
              <a:t>Centralized GIS  Based  Content managed Website</a:t>
            </a:r>
          </a:p>
          <a:p>
            <a:pPr marL="342900" indent="-342900" eaLnBrk="0" hangingPunct="0">
              <a:lnSpc>
                <a:spcPct val="110000"/>
              </a:lnSpc>
              <a:spcBef>
                <a:spcPts val="0"/>
              </a:spcBef>
              <a:buFont typeface="Arial" pitchFamily="34" charset="0"/>
              <a:buChar char="•"/>
              <a:defRPr/>
            </a:pPr>
            <a:r>
              <a:rPr lang="en-IN" sz="2200" b="1" dirty="0" err="1">
                <a:solidFill>
                  <a:srgbClr val="0000FF"/>
                </a:solidFill>
              </a:rPr>
              <a:t>Upgradation</a:t>
            </a:r>
            <a:r>
              <a:rPr lang="en-IN" sz="2200" b="1" dirty="0">
                <a:solidFill>
                  <a:srgbClr val="0000FF"/>
                </a:solidFill>
              </a:rPr>
              <a:t> of IMD LAN at HQ</a:t>
            </a:r>
          </a:p>
          <a:p>
            <a:pPr marL="342900" indent="-342900" eaLnBrk="0" hangingPunct="0">
              <a:lnSpc>
                <a:spcPct val="110000"/>
              </a:lnSpc>
              <a:spcBef>
                <a:spcPts val="0"/>
              </a:spcBef>
              <a:buFont typeface="Arial" pitchFamily="34" charset="0"/>
              <a:buChar char="•"/>
              <a:defRPr/>
            </a:pPr>
            <a:r>
              <a:rPr lang="en-IN" sz="2200" b="1" dirty="0">
                <a:solidFill>
                  <a:srgbClr val="008000"/>
                </a:solidFill>
              </a:rPr>
              <a:t>Expansion of NKN.</a:t>
            </a:r>
          </a:p>
          <a:p>
            <a:pPr marL="342900" indent="-342900" eaLnBrk="0" hangingPunct="0">
              <a:lnSpc>
                <a:spcPct val="110000"/>
              </a:lnSpc>
              <a:spcBef>
                <a:spcPts val="0"/>
              </a:spcBef>
              <a:buFont typeface="Arial" pitchFamily="34" charset="0"/>
              <a:buChar char="•"/>
              <a:defRPr/>
            </a:pPr>
            <a:r>
              <a:rPr lang="en-IN" sz="2200" b="1" dirty="0" err="1">
                <a:solidFill>
                  <a:srgbClr val="0000FF"/>
                </a:solidFill>
              </a:rPr>
              <a:t>Upgradation</a:t>
            </a:r>
            <a:r>
              <a:rPr lang="en-IN" sz="2200" b="1" dirty="0">
                <a:solidFill>
                  <a:srgbClr val="0000FF"/>
                </a:solidFill>
              </a:rPr>
              <a:t> of National VPN links</a:t>
            </a:r>
            <a:endParaRPr lang="en-IN" sz="2200" b="1" dirty="0">
              <a:solidFill>
                <a:schemeClr val="bg1"/>
              </a:solidFill>
            </a:endParaRPr>
          </a:p>
          <a:p>
            <a:pPr marL="342900" indent="-342900" eaLnBrk="0" hangingPunct="0">
              <a:lnSpc>
                <a:spcPct val="110000"/>
              </a:lnSpc>
              <a:spcBef>
                <a:spcPct val="20000"/>
              </a:spcBef>
              <a:buFont typeface="Arial" pitchFamily="34" charset="0"/>
              <a:buChar char="•"/>
              <a:defRPr/>
            </a:pPr>
            <a:r>
              <a:rPr lang="en-IN" sz="2200" b="1" dirty="0">
                <a:solidFill>
                  <a:srgbClr val="008000"/>
                </a:solidFill>
              </a:rPr>
              <a:t>Replacement of Old AMSS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1424153" y="2046890"/>
            <a:ext cx="6626772" cy="1754326"/>
          </a:xfrm>
          <a:prstGeom prst="rect">
            <a:avLst/>
          </a:prstGeom>
          <a:noFill/>
          <a:ln w="9525">
            <a:noFill/>
            <a:miter lim="800000"/>
            <a:headEnd/>
            <a:tailEnd/>
          </a:ln>
        </p:spPr>
        <p:txBody>
          <a:bodyPr wrap="square">
            <a:spAutoFit/>
          </a:bodyPr>
          <a:lstStyle/>
          <a:p>
            <a:pPr algn="ctr"/>
            <a:r>
              <a:rPr lang="en-US" sz="5400" dirty="0" smtClean="0">
                <a:solidFill>
                  <a:srgbClr val="C00000"/>
                </a:solidFill>
                <a:latin typeface="Times New Roman" pitchFamily="18" charset="0"/>
                <a:cs typeface="Times New Roman" pitchFamily="18" charset="0"/>
              </a:rPr>
              <a:t>Improvement </a:t>
            </a:r>
            <a:r>
              <a:rPr lang="en-US" sz="5400" dirty="0">
                <a:solidFill>
                  <a:srgbClr val="C00000"/>
                </a:solidFill>
                <a:latin typeface="Times New Roman" pitchFamily="18" charset="0"/>
                <a:cs typeface="Times New Roman" pitchFamily="18" charset="0"/>
              </a:rPr>
              <a:t>in Forecast and warning</a:t>
            </a:r>
            <a:endParaRPr lang="en-US" sz="7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52400" y="4419600"/>
            <a:ext cx="2057400" cy="1028700"/>
          </a:xfrm>
          <a:prstGeom prst="rect">
            <a:avLst/>
          </a:prstGeom>
          <a:solidFill>
            <a:srgbClr val="FFCC99"/>
          </a:solidFill>
          <a:ln w="9525">
            <a:solidFill>
              <a:srgbClr val="008000"/>
            </a:solidFill>
            <a:miter lim="800000"/>
            <a:headEnd/>
            <a:tailEnd/>
          </a:ln>
        </p:spPr>
        <p:txBody>
          <a:bodyPr>
            <a:spAutoFit/>
          </a:bodyPr>
          <a:lstStyle/>
          <a:p>
            <a:pPr algn="ctr">
              <a:spcBef>
                <a:spcPct val="50000"/>
              </a:spcBef>
            </a:pPr>
            <a:r>
              <a:rPr lang="en-US" altLang="en-US" sz="1400" b="1">
                <a:solidFill>
                  <a:srgbClr val="080808"/>
                </a:solidFill>
                <a:latin typeface="Tahoma" pitchFamily="34" charset="0"/>
              </a:rPr>
              <a:t>Satellite Observations</a:t>
            </a:r>
          </a:p>
          <a:p>
            <a:pPr algn="ctr">
              <a:spcBef>
                <a:spcPct val="15000"/>
              </a:spcBef>
            </a:pPr>
            <a:r>
              <a:rPr lang="en-US" altLang="en-US" sz="1000" b="1">
                <a:solidFill>
                  <a:srgbClr val="080808"/>
                </a:solidFill>
                <a:latin typeface="Tahoma" pitchFamily="34" charset="0"/>
              </a:rPr>
              <a:t>Sat. Met Division, IMD </a:t>
            </a:r>
          </a:p>
          <a:p>
            <a:pPr algn="ctr">
              <a:spcBef>
                <a:spcPct val="15000"/>
              </a:spcBef>
            </a:pPr>
            <a:r>
              <a:rPr lang="en-US" altLang="en-US" sz="1000" b="1">
                <a:solidFill>
                  <a:srgbClr val="080808"/>
                </a:solidFill>
                <a:latin typeface="Tahoma" pitchFamily="34" charset="0"/>
              </a:rPr>
              <a:t>(Deployed by Department of Space)</a:t>
            </a:r>
          </a:p>
        </p:txBody>
      </p:sp>
      <p:sp>
        <p:nvSpPr>
          <p:cNvPr id="11267" name="Text Box 3"/>
          <p:cNvSpPr txBox="1">
            <a:spLocks noChangeArrowheads="1"/>
          </p:cNvSpPr>
          <p:nvPr/>
        </p:nvSpPr>
        <p:spPr bwMode="auto">
          <a:xfrm>
            <a:off x="152400" y="2895600"/>
            <a:ext cx="2057400" cy="314325"/>
          </a:xfrm>
          <a:prstGeom prst="rect">
            <a:avLst/>
          </a:prstGeom>
          <a:solidFill>
            <a:srgbClr val="CCFFFF"/>
          </a:solidFill>
          <a:ln w="9525">
            <a:solidFill>
              <a:srgbClr val="000000"/>
            </a:solidFill>
            <a:miter lim="800000"/>
            <a:headEnd/>
            <a:tailEnd/>
          </a:ln>
        </p:spPr>
        <p:txBody>
          <a:bodyPr>
            <a:spAutoFit/>
          </a:bodyPr>
          <a:lstStyle/>
          <a:p>
            <a:pPr algn="ctr">
              <a:spcBef>
                <a:spcPct val="50000"/>
              </a:spcBef>
            </a:pPr>
            <a:r>
              <a:rPr lang="en-US" altLang="en-US" sz="1400" b="1">
                <a:solidFill>
                  <a:srgbClr val="080808"/>
                </a:solidFill>
                <a:latin typeface="Tahoma" pitchFamily="34" charset="0"/>
              </a:rPr>
              <a:t>Aircraft Reports</a:t>
            </a:r>
          </a:p>
        </p:txBody>
      </p:sp>
      <p:sp>
        <p:nvSpPr>
          <p:cNvPr id="11268" name="Text Box 4"/>
          <p:cNvSpPr txBox="1">
            <a:spLocks noChangeArrowheads="1"/>
          </p:cNvSpPr>
          <p:nvPr/>
        </p:nvSpPr>
        <p:spPr bwMode="auto">
          <a:xfrm>
            <a:off x="152400" y="3276600"/>
            <a:ext cx="2057400" cy="314325"/>
          </a:xfrm>
          <a:prstGeom prst="rect">
            <a:avLst/>
          </a:prstGeom>
          <a:solidFill>
            <a:srgbClr val="CCFFFF"/>
          </a:solidFill>
          <a:ln w="9525">
            <a:solidFill>
              <a:srgbClr val="000000"/>
            </a:solidFill>
            <a:miter lim="800000"/>
            <a:headEnd/>
            <a:tailEnd/>
          </a:ln>
        </p:spPr>
        <p:txBody>
          <a:bodyPr>
            <a:spAutoFit/>
          </a:bodyPr>
          <a:lstStyle/>
          <a:p>
            <a:pPr algn="ctr">
              <a:spcBef>
                <a:spcPct val="50000"/>
              </a:spcBef>
            </a:pPr>
            <a:r>
              <a:rPr lang="en-US" altLang="en-US" sz="1400" b="1">
                <a:solidFill>
                  <a:srgbClr val="080808"/>
                </a:solidFill>
                <a:latin typeface="Tahoma" pitchFamily="34" charset="0"/>
              </a:rPr>
              <a:t>Ship Reports</a:t>
            </a:r>
          </a:p>
        </p:txBody>
      </p:sp>
      <p:sp>
        <p:nvSpPr>
          <p:cNvPr id="11269" name="Text Box 5"/>
          <p:cNvSpPr txBox="1">
            <a:spLocks noChangeArrowheads="1"/>
          </p:cNvSpPr>
          <p:nvPr/>
        </p:nvSpPr>
        <p:spPr bwMode="auto">
          <a:xfrm>
            <a:off x="152400" y="3657600"/>
            <a:ext cx="2057400" cy="695325"/>
          </a:xfrm>
          <a:prstGeom prst="rect">
            <a:avLst/>
          </a:prstGeom>
          <a:solidFill>
            <a:srgbClr val="CCFFFF"/>
          </a:solidFill>
          <a:ln w="9525">
            <a:solidFill>
              <a:srgbClr val="008000"/>
            </a:solidFill>
            <a:miter lim="800000"/>
            <a:headEnd/>
            <a:tailEnd/>
          </a:ln>
        </p:spPr>
        <p:txBody>
          <a:bodyPr>
            <a:spAutoFit/>
          </a:bodyPr>
          <a:lstStyle/>
          <a:p>
            <a:pPr algn="ctr">
              <a:spcBef>
                <a:spcPct val="50000"/>
              </a:spcBef>
            </a:pPr>
            <a:r>
              <a:rPr lang="en-US" altLang="en-US" sz="1400">
                <a:solidFill>
                  <a:srgbClr val="FFFFFF"/>
                </a:solidFill>
                <a:latin typeface="Tahoma" pitchFamily="34" charset="0"/>
              </a:rPr>
              <a:t> </a:t>
            </a:r>
            <a:r>
              <a:rPr lang="en-US" altLang="en-US" sz="1400" b="1">
                <a:solidFill>
                  <a:srgbClr val="080808"/>
                </a:solidFill>
                <a:latin typeface="Tahoma" pitchFamily="34" charset="0"/>
              </a:rPr>
              <a:t>Ocean Buoys data</a:t>
            </a:r>
          </a:p>
          <a:p>
            <a:pPr algn="ctr">
              <a:spcBef>
                <a:spcPct val="50000"/>
              </a:spcBef>
            </a:pPr>
            <a:r>
              <a:rPr lang="en-US" altLang="en-US" sz="1000" b="1">
                <a:solidFill>
                  <a:srgbClr val="080808"/>
                </a:solidFill>
                <a:latin typeface="Tahoma" pitchFamily="34" charset="0"/>
              </a:rPr>
              <a:t>(Deployed by Dept. of Ocean Development)</a:t>
            </a:r>
          </a:p>
        </p:txBody>
      </p:sp>
      <p:grpSp>
        <p:nvGrpSpPr>
          <p:cNvPr id="2" name="Group 6"/>
          <p:cNvGrpSpPr>
            <a:grpSpLocks/>
          </p:cNvGrpSpPr>
          <p:nvPr/>
        </p:nvGrpSpPr>
        <p:grpSpPr bwMode="auto">
          <a:xfrm>
            <a:off x="152400" y="5562600"/>
            <a:ext cx="1981200" cy="1219200"/>
            <a:chOff x="96" y="3504"/>
            <a:chExt cx="1248" cy="768"/>
          </a:xfrm>
        </p:grpSpPr>
        <p:sp>
          <p:nvSpPr>
            <p:cNvPr id="11313" name="Oval 7"/>
            <p:cNvSpPr>
              <a:spLocks noChangeArrowheads="1"/>
            </p:cNvSpPr>
            <p:nvPr/>
          </p:nvSpPr>
          <p:spPr bwMode="auto">
            <a:xfrm>
              <a:off x="96" y="3504"/>
              <a:ext cx="1248" cy="768"/>
            </a:xfrm>
            <a:prstGeom prst="ellipse">
              <a:avLst/>
            </a:prstGeom>
            <a:solidFill>
              <a:srgbClr val="FFFF99"/>
            </a:solidFill>
            <a:ln w="9525">
              <a:solidFill>
                <a:srgbClr val="FF0000"/>
              </a:solidFill>
              <a:round/>
              <a:headEnd/>
              <a:tailEnd/>
            </a:ln>
          </p:spPr>
          <p:txBody>
            <a:bodyPr wrap="none" anchor="ctr"/>
            <a:lstStyle/>
            <a:p>
              <a:endParaRPr lang="en-US" altLang="en-US">
                <a:solidFill>
                  <a:srgbClr val="FFFFFF"/>
                </a:solidFill>
              </a:endParaRPr>
            </a:p>
          </p:txBody>
        </p:sp>
        <p:sp>
          <p:nvSpPr>
            <p:cNvPr id="11314" name="Text Box 8"/>
            <p:cNvSpPr txBox="1">
              <a:spLocks noChangeArrowheads="1"/>
            </p:cNvSpPr>
            <p:nvPr/>
          </p:nvSpPr>
          <p:spPr bwMode="auto">
            <a:xfrm>
              <a:off x="336" y="3648"/>
              <a:ext cx="768" cy="518"/>
            </a:xfrm>
            <a:prstGeom prst="rect">
              <a:avLst/>
            </a:prstGeom>
            <a:noFill/>
            <a:ln w="9525">
              <a:noFill/>
              <a:miter lim="800000"/>
              <a:headEnd/>
              <a:tailEnd/>
            </a:ln>
          </p:spPr>
          <p:txBody>
            <a:bodyPr>
              <a:spAutoFit/>
            </a:bodyPr>
            <a:lstStyle/>
            <a:p>
              <a:pPr algn="ctr">
                <a:spcBef>
                  <a:spcPct val="50000"/>
                </a:spcBef>
              </a:pPr>
              <a:r>
                <a:rPr lang="en-US" altLang="en-US" sz="2400">
                  <a:solidFill>
                    <a:srgbClr val="080808"/>
                  </a:solidFill>
                  <a:latin typeface="Tahoma" pitchFamily="34" charset="0"/>
                </a:rPr>
                <a:t>Global Data</a:t>
              </a:r>
            </a:p>
          </p:txBody>
        </p:sp>
      </p:grpSp>
      <p:sp>
        <p:nvSpPr>
          <p:cNvPr id="11271" name="Text Box 9"/>
          <p:cNvSpPr txBox="1">
            <a:spLocks noChangeArrowheads="1"/>
          </p:cNvSpPr>
          <p:nvPr/>
        </p:nvSpPr>
        <p:spPr bwMode="auto">
          <a:xfrm>
            <a:off x="2362200" y="1447800"/>
            <a:ext cx="2362200" cy="527050"/>
          </a:xfrm>
          <a:prstGeom prst="rect">
            <a:avLst/>
          </a:prstGeom>
          <a:solidFill>
            <a:srgbClr val="FF0000"/>
          </a:solidFill>
          <a:ln w="9525">
            <a:solidFill>
              <a:schemeClr val="bg2"/>
            </a:solidFill>
            <a:miter lim="800000"/>
            <a:headEnd/>
            <a:tailEnd/>
          </a:ln>
        </p:spPr>
        <p:txBody>
          <a:bodyPr rIns="0">
            <a:spAutoFit/>
          </a:bodyPr>
          <a:lstStyle/>
          <a:p>
            <a:pPr algn="ctr"/>
            <a:r>
              <a:rPr lang="en-US" altLang="en-US" sz="1400" b="1">
                <a:solidFill>
                  <a:srgbClr val="1F497D"/>
                </a:solidFill>
              </a:rPr>
              <a:t>Data-flow at Three Hourly Intervals on 24x7 Mode</a:t>
            </a:r>
          </a:p>
        </p:txBody>
      </p:sp>
      <p:grpSp>
        <p:nvGrpSpPr>
          <p:cNvPr id="3" name="Group 10"/>
          <p:cNvGrpSpPr>
            <a:grpSpLocks/>
          </p:cNvGrpSpPr>
          <p:nvPr/>
        </p:nvGrpSpPr>
        <p:grpSpPr bwMode="auto">
          <a:xfrm>
            <a:off x="2667000" y="2133600"/>
            <a:ext cx="1600200" cy="1676400"/>
            <a:chOff x="1680" y="1344"/>
            <a:chExt cx="1008" cy="1056"/>
          </a:xfrm>
        </p:grpSpPr>
        <p:sp>
          <p:nvSpPr>
            <p:cNvPr id="11311" name="Oval 11"/>
            <p:cNvSpPr>
              <a:spLocks noChangeArrowheads="1"/>
            </p:cNvSpPr>
            <p:nvPr/>
          </p:nvSpPr>
          <p:spPr bwMode="auto">
            <a:xfrm>
              <a:off x="1680" y="1344"/>
              <a:ext cx="1008" cy="1056"/>
            </a:xfrm>
            <a:prstGeom prst="ellipse">
              <a:avLst/>
            </a:prstGeom>
            <a:solidFill>
              <a:srgbClr val="0000FF"/>
            </a:solidFill>
            <a:ln w="9525">
              <a:solidFill>
                <a:schemeClr val="tx2"/>
              </a:solidFill>
              <a:round/>
              <a:headEnd/>
              <a:tailEnd/>
            </a:ln>
          </p:spPr>
          <p:txBody>
            <a:bodyPr wrap="none" anchor="ctr"/>
            <a:lstStyle/>
            <a:p>
              <a:endParaRPr lang="en-US" altLang="en-US">
                <a:solidFill>
                  <a:srgbClr val="FFFFFF"/>
                </a:solidFill>
              </a:endParaRPr>
            </a:p>
          </p:txBody>
        </p:sp>
        <p:sp>
          <p:nvSpPr>
            <p:cNvPr id="11312" name="Text Box 12"/>
            <p:cNvSpPr txBox="1">
              <a:spLocks noChangeArrowheads="1"/>
            </p:cNvSpPr>
            <p:nvPr/>
          </p:nvSpPr>
          <p:spPr bwMode="auto">
            <a:xfrm>
              <a:off x="1776" y="1584"/>
              <a:ext cx="768" cy="466"/>
            </a:xfrm>
            <a:prstGeom prst="rect">
              <a:avLst/>
            </a:prstGeom>
            <a:noFill/>
            <a:ln w="9525">
              <a:solidFill>
                <a:schemeClr val="bg1"/>
              </a:solidFill>
              <a:miter lim="800000"/>
              <a:headEnd/>
              <a:tailEnd/>
            </a:ln>
          </p:spPr>
          <p:txBody>
            <a:bodyPr>
              <a:spAutoFit/>
            </a:bodyPr>
            <a:lstStyle/>
            <a:p>
              <a:pPr algn="ctr">
                <a:spcBef>
                  <a:spcPct val="50000"/>
                </a:spcBef>
              </a:pPr>
              <a:r>
                <a:rPr lang="en-US" altLang="en-US" sz="1400" b="1">
                  <a:solidFill>
                    <a:srgbClr val="EEECE1"/>
                  </a:solidFill>
                  <a:latin typeface="Tahoma" pitchFamily="34" charset="0"/>
                </a:rPr>
                <a:t>Regional Telecom    Hub (RTH)</a:t>
              </a:r>
            </a:p>
          </p:txBody>
        </p:sp>
      </p:grpSp>
      <p:grpSp>
        <p:nvGrpSpPr>
          <p:cNvPr id="4" name="Group 14"/>
          <p:cNvGrpSpPr>
            <a:grpSpLocks/>
          </p:cNvGrpSpPr>
          <p:nvPr/>
        </p:nvGrpSpPr>
        <p:grpSpPr bwMode="auto">
          <a:xfrm>
            <a:off x="5105400" y="1371600"/>
            <a:ext cx="1676400" cy="2259013"/>
            <a:chOff x="3197" y="864"/>
            <a:chExt cx="1056" cy="1423"/>
          </a:xfrm>
        </p:grpSpPr>
        <p:sp>
          <p:nvSpPr>
            <p:cNvPr id="11308" name="Text Box 15"/>
            <p:cNvSpPr txBox="1">
              <a:spLocks noChangeArrowheads="1"/>
            </p:cNvSpPr>
            <p:nvPr/>
          </p:nvSpPr>
          <p:spPr bwMode="auto">
            <a:xfrm>
              <a:off x="3216" y="864"/>
              <a:ext cx="1037" cy="430"/>
            </a:xfrm>
            <a:prstGeom prst="rect">
              <a:avLst/>
            </a:prstGeom>
            <a:solidFill>
              <a:srgbClr val="99CCFF"/>
            </a:solidFill>
            <a:ln w="9525">
              <a:solidFill>
                <a:srgbClr val="000000"/>
              </a:solidFill>
              <a:miter lim="800000"/>
              <a:headEnd/>
              <a:tailEnd/>
            </a:ln>
          </p:spPr>
          <p:txBody>
            <a:bodyPr>
              <a:spAutoFit/>
            </a:bodyPr>
            <a:lstStyle/>
            <a:p>
              <a:pPr>
                <a:spcBef>
                  <a:spcPct val="20000"/>
                </a:spcBef>
              </a:pPr>
              <a:r>
                <a:rPr lang="en-US" altLang="en-US" sz="1200" b="1">
                  <a:solidFill>
                    <a:srgbClr val="080808"/>
                  </a:solidFill>
                  <a:latin typeface="Tahoma" pitchFamily="34" charset="0"/>
                </a:rPr>
                <a:t>Delhi</a:t>
              </a:r>
            </a:p>
            <a:p>
              <a:pPr>
                <a:spcBef>
                  <a:spcPct val="20000"/>
                </a:spcBef>
              </a:pPr>
              <a:r>
                <a:rPr lang="en-US" altLang="en-US" sz="1200" b="1">
                  <a:solidFill>
                    <a:srgbClr val="080808"/>
                  </a:solidFill>
                  <a:latin typeface="Tahoma" pitchFamily="34" charset="0"/>
                </a:rPr>
                <a:t>National Weather  Forecasting Centre</a:t>
              </a:r>
            </a:p>
          </p:txBody>
        </p:sp>
        <p:sp>
          <p:nvSpPr>
            <p:cNvPr id="11309" name="Text Box 16"/>
            <p:cNvSpPr txBox="1">
              <a:spLocks noChangeArrowheads="1"/>
            </p:cNvSpPr>
            <p:nvPr/>
          </p:nvSpPr>
          <p:spPr bwMode="auto">
            <a:xfrm>
              <a:off x="3197" y="1450"/>
              <a:ext cx="1008" cy="317"/>
            </a:xfrm>
            <a:prstGeom prst="rect">
              <a:avLst/>
            </a:prstGeom>
            <a:solidFill>
              <a:srgbClr val="99CCFF"/>
            </a:solidFill>
            <a:ln w="9525">
              <a:solidFill>
                <a:srgbClr val="000000"/>
              </a:solidFill>
              <a:miter lim="800000"/>
              <a:headEnd/>
              <a:tailEnd/>
            </a:ln>
          </p:spPr>
          <p:txBody>
            <a:bodyPr>
              <a:spAutoFit/>
            </a:bodyPr>
            <a:lstStyle/>
            <a:p>
              <a:pPr>
                <a:spcBef>
                  <a:spcPct val="20000"/>
                </a:spcBef>
              </a:pPr>
              <a:r>
                <a:rPr lang="en-US" altLang="en-US" sz="1000" b="1">
                  <a:solidFill>
                    <a:srgbClr val="080808"/>
                  </a:solidFill>
                  <a:latin typeface="Tahoma" pitchFamily="34" charset="0"/>
                </a:rPr>
                <a:t> </a:t>
              </a:r>
              <a:r>
                <a:rPr lang="en-US" altLang="en-US" sz="1200" b="1">
                  <a:solidFill>
                    <a:srgbClr val="080808"/>
                  </a:solidFill>
                  <a:latin typeface="Tahoma" pitchFamily="34" charset="0"/>
                </a:rPr>
                <a:t>Pune</a:t>
              </a:r>
            </a:p>
            <a:p>
              <a:pPr>
                <a:spcBef>
                  <a:spcPct val="20000"/>
                </a:spcBef>
              </a:pPr>
              <a:r>
                <a:rPr lang="en-US" altLang="en-US" sz="1200" b="1">
                  <a:solidFill>
                    <a:srgbClr val="080808"/>
                  </a:solidFill>
                  <a:latin typeface="Tahoma" pitchFamily="34" charset="0"/>
                </a:rPr>
                <a:t>Weather Central</a:t>
              </a:r>
            </a:p>
          </p:txBody>
        </p:sp>
        <p:sp>
          <p:nvSpPr>
            <p:cNvPr id="11310" name="Text Box 17"/>
            <p:cNvSpPr txBox="1">
              <a:spLocks noChangeArrowheads="1"/>
            </p:cNvSpPr>
            <p:nvPr/>
          </p:nvSpPr>
          <p:spPr bwMode="auto">
            <a:xfrm>
              <a:off x="3216" y="1820"/>
              <a:ext cx="1008" cy="467"/>
            </a:xfrm>
            <a:prstGeom prst="rect">
              <a:avLst/>
            </a:prstGeom>
            <a:solidFill>
              <a:srgbClr val="99CCFF"/>
            </a:solidFill>
            <a:ln w="9525">
              <a:solidFill>
                <a:srgbClr val="000000"/>
              </a:solidFill>
              <a:miter lim="800000"/>
              <a:headEnd/>
              <a:tailEnd/>
            </a:ln>
          </p:spPr>
          <p:txBody>
            <a:bodyPr>
              <a:spAutoFit/>
            </a:bodyPr>
            <a:lstStyle/>
            <a:p>
              <a:pPr>
                <a:spcBef>
                  <a:spcPct val="50000"/>
                </a:spcBef>
              </a:pPr>
              <a:r>
                <a:rPr lang="en-US" altLang="en-US" sz="1200" b="1">
                  <a:solidFill>
                    <a:srgbClr val="080808"/>
                  </a:solidFill>
                  <a:latin typeface="Tahoma" pitchFamily="34" charset="0"/>
                </a:rPr>
                <a:t>IMD, Delhi</a:t>
              </a:r>
            </a:p>
            <a:p>
              <a:pPr>
                <a:spcBef>
                  <a:spcPct val="50000"/>
                </a:spcBef>
              </a:pPr>
              <a:r>
                <a:rPr lang="en-US" altLang="en-US" sz="1200" b="1">
                  <a:solidFill>
                    <a:srgbClr val="080808"/>
                  </a:solidFill>
                  <a:latin typeface="Tahoma" pitchFamily="34" charset="0"/>
                </a:rPr>
                <a:t>LAFS NWP forecasts</a:t>
              </a:r>
            </a:p>
          </p:txBody>
        </p:sp>
      </p:grpSp>
      <p:sp>
        <p:nvSpPr>
          <p:cNvPr id="11274" name="Text Box 18"/>
          <p:cNvSpPr txBox="1">
            <a:spLocks noChangeArrowheads="1"/>
          </p:cNvSpPr>
          <p:nvPr/>
        </p:nvSpPr>
        <p:spPr bwMode="auto">
          <a:xfrm>
            <a:off x="5334000" y="4740275"/>
            <a:ext cx="2362200" cy="1077913"/>
          </a:xfrm>
          <a:prstGeom prst="rect">
            <a:avLst/>
          </a:prstGeom>
          <a:solidFill>
            <a:srgbClr val="FFFFCC"/>
          </a:solidFill>
          <a:ln w="9525">
            <a:solidFill>
              <a:srgbClr val="000000"/>
            </a:solidFill>
            <a:miter lim="800000"/>
            <a:headEnd/>
            <a:tailEnd/>
          </a:ln>
        </p:spPr>
        <p:txBody>
          <a:bodyPr>
            <a:spAutoFit/>
          </a:bodyPr>
          <a:lstStyle/>
          <a:p>
            <a:pPr>
              <a:spcBef>
                <a:spcPct val="50000"/>
              </a:spcBef>
            </a:pPr>
            <a:r>
              <a:rPr lang="en-US" altLang="en-US" sz="3200">
                <a:solidFill>
                  <a:srgbClr val="080808"/>
                </a:solidFill>
                <a:latin typeface="Trebuchet MS" pitchFamily="34" charset="0"/>
              </a:rPr>
              <a:t>Regional Centres – 6</a:t>
            </a:r>
          </a:p>
        </p:txBody>
      </p:sp>
      <p:sp>
        <p:nvSpPr>
          <p:cNvPr id="11275" name="Text Box 19"/>
          <p:cNvSpPr txBox="1">
            <a:spLocks noChangeArrowheads="1"/>
          </p:cNvSpPr>
          <p:nvPr/>
        </p:nvSpPr>
        <p:spPr bwMode="auto">
          <a:xfrm>
            <a:off x="6858000" y="1905000"/>
            <a:ext cx="1295400" cy="2301875"/>
          </a:xfrm>
          <a:prstGeom prst="rect">
            <a:avLst/>
          </a:prstGeom>
          <a:solidFill>
            <a:srgbClr val="FFCC99"/>
          </a:solidFill>
          <a:ln w="9525">
            <a:solidFill>
              <a:srgbClr val="000000"/>
            </a:solidFill>
            <a:miter lim="800000"/>
            <a:headEnd/>
            <a:tailEnd/>
          </a:ln>
        </p:spPr>
        <p:txBody>
          <a:bodyPr>
            <a:spAutoFit/>
          </a:bodyPr>
          <a:lstStyle/>
          <a:p>
            <a:pPr algn="ctr">
              <a:spcBef>
                <a:spcPct val="50000"/>
              </a:spcBef>
            </a:pPr>
            <a:r>
              <a:rPr lang="en-US" altLang="en-US" sz="1600" b="1">
                <a:solidFill>
                  <a:srgbClr val="FF00FF"/>
                </a:solidFill>
                <a:latin typeface="Tahoma" pitchFamily="34" charset="0"/>
              </a:rPr>
              <a:t>State Level</a:t>
            </a:r>
          </a:p>
          <a:p>
            <a:pPr algn="ctr"/>
            <a:r>
              <a:rPr lang="en-US" altLang="en-US" sz="1600" b="1">
                <a:solidFill>
                  <a:srgbClr val="FF00FF"/>
                </a:solidFill>
                <a:latin typeface="Tahoma" pitchFamily="34" charset="0"/>
              </a:rPr>
              <a:t>Met. Centres</a:t>
            </a:r>
          </a:p>
          <a:p>
            <a:pPr algn="ctr"/>
            <a:endParaRPr lang="en-US" altLang="en-US" sz="1600" b="1">
              <a:solidFill>
                <a:srgbClr val="FF00FF"/>
              </a:solidFill>
              <a:latin typeface="Tahoma" pitchFamily="34" charset="0"/>
            </a:endParaRPr>
          </a:p>
          <a:p>
            <a:pPr algn="ctr"/>
            <a:endParaRPr lang="en-US" altLang="en-US" sz="1600" b="1">
              <a:solidFill>
                <a:srgbClr val="FF00FF"/>
              </a:solidFill>
              <a:latin typeface="Tahoma" pitchFamily="34" charset="0"/>
            </a:endParaRPr>
          </a:p>
          <a:p>
            <a:pPr algn="ctr"/>
            <a:r>
              <a:rPr lang="en-US" altLang="en-US" sz="1600" b="1">
                <a:solidFill>
                  <a:srgbClr val="FF00FF"/>
                </a:solidFill>
                <a:latin typeface="Tahoma" pitchFamily="34" charset="0"/>
              </a:rPr>
              <a:t> Airport Met. Offices</a:t>
            </a:r>
          </a:p>
        </p:txBody>
      </p:sp>
      <p:sp>
        <p:nvSpPr>
          <p:cNvPr id="11276" name="Text Box 20"/>
          <p:cNvSpPr txBox="1">
            <a:spLocks noChangeArrowheads="1"/>
          </p:cNvSpPr>
          <p:nvPr/>
        </p:nvSpPr>
        <p:spPr bwMode="auto">
          <a:xfrm rot="5400000">
            <a:off x="5874544" y="3625056"/>
            <a:ext cx="5943600" cy="522288"/>
          </a:xfrm>
          <a:prstGeom prst="rect">
            <a:avLst/>
          </a:prstGeom>
          <a:solidFill>
            <a:srgbClr val="000066"/>
          </a:solidFill>
          <a:ln w="76200">
            <a:solidFill>
              <a:srgbClr val="339933"/>
            </a:solidFill>
            <a:miter lim="800000"/>
            <a:headEnd/>
            <a:tailEnd/>
          </a:ln>
        </p:spPr>
        <p:txBody>
          <a:bodyPr>
            <a:spAutoFit/>
          </a:bodyPr>
          <a:lstStyle/>
          <a:p>
            <a:pPr algn="ctr" eaLnBrk="0" hangingPunct="0">
              <a:spcBef>
                <a:spcPct val="50000"/>
              </a:spcBef>
            </a:pPr>
            <a:r>
              <a:rPr lang="en-US" altLang="en-US" sz="2800">
                <a:solidFill>
                  <a:srgbClr val="000000"/>
                </a:solidFill>
                <a:latin typeface="Tahoma" pitchFamily="34" charset="0"/>
              </a:rPr>
              <a:t>Central / State Govt/ Media/ Public</a:t>
            </a:r>
          </a:p>
        </p:txBody>
      </p:sp>
      <p:grpSp>
        <p:nvGrpSpPr>
          <p:cNvPr id="5" name="Group 21"/>
          <p:cNvGrpSpPr>
            <a:grpSpLocks/>
          </p:cNvGrpSpPr>
          <p:nvPr/>
        </p:nvGrpSpPr>
        <p:grpSpPr bwMode="auto">
          <a:xfrm>
            <a:off x="7696200" y="2743200"/>
            <a:ext cx="990600" cy="3505200"/>
            <a:chOff x="4848" y="1728"/>
            <a:chExt cx="624" cy="2208"/>
          </a:xfrm>
        </p:grpSpPr>
        <p:sp>
          <p:nvSpPr>
            <p:cNvPr id="11306" name="AutoShape 22"/>
            <p:cNvSpPr>
              <a:spLocks noChangeArrowheads="1"/>
            </p:cNvSpPr>
            <p:nvPr/>
          </p:nvSpPr>
          <p:spPr bwMode="auto">
            <a:xfrm>
              <a:off x="4848" y="2736"/>
              <a:ext cx="432" cy="1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endParaRPr lang="en-IN"/>
            </a:p>
          </p:txBody>
        </p:sp>
        <p:sp>
          <p:nvSpPr>
            <p:cNvPr id="11307" name="AutoShape 23"/>
            <p:cNvSpPr>
              <a:spLocks noChangeArrowheads="1"/>
            </p:cNvSpPr>
            <p:nvPr/>
          </p:nvSpPr>
          <p:spPr bwMode="auto">
            <a:xfrm>
              <a:off x="5136" y="1728"/>
              <a:ext cx="336" cy="91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endParaRPr lang="en-IN"/>
            </a:p>
          </p:txBody>
        </p:sp>
      </p:grpSp>
      <p:sp>
        <p:nvSpPr>
          <p:cNvPr id="11278" name="Text Box 25"/>
          <p:cNvSpPr txBox="1">
            <a:spLocks noChangeArrowheads="1"/>
          </p:cNvSpPr>
          <p:nvPr/>
        </p:nvSpPr>
        <p:spPr bwMode="auto">
          <a:xfrm>
            <a:off x="2514600" y="325438"/>
            <a:ext cx="2057400" cy="369887"/>
          </a:xfrm>
          <a:prstGeom prst="rect">
            <a:avLst/>
          </a:prstGeom>
          <a:noFill/>
          <a:ln w="9525">
            <a:noFill/>
            <a:miter lim="800000"/>
            <a:headEnd/>
            <a:tailEnd/>
          </a:ln>
        </p:spPr>
        <p:txBody>
          <a:bodyPr>
            <a:spAutoFit/>
          </a:bodyPr>
          <a:lstStyle/>
          <a:p>
            <a:pPr eaLnBrk="0" hangingPunct="0">
              <a:spcBef>
                <a:spcPct val="50000"/>
              </a:spcBef>
            </a:pPr>
            <a:r>
              <a:rPr lang="en-US" altLang="en-US" sz="1800" b="1">
                <a:solidFill>
                  <a:srgbClr val="0000FF"/>
                </a:solidFill>
                <a:latin typeface="Albertus"/>
              </a:rPr>
              <a:t>Communication</a:t>
            </a:r>
          </a:p>
        </p:txBody>
      </p:sp>
      <p:sp>
        <p:nvSpPr>
          <p:cNvPr id="11279" name="Text Box 26"/>
          <p:cNvSpPr txBox="1">
            <a:spLocks noChangeArrowheads="1"/>
          </p:cNvSpPr>
          <p:nvPr/>
        </p:nvSpPr>
        <p:spPr bwMode="auto">
          <a:xfrm>
            <a:off x="4559300" y="325438"/>
            <a:ext cx="3090863" cy="831850"/>
          </a:xfrm>
          <a:prstGeom prst="rect">
            <a:avLst/>
          </a:prstGeom>
          <a:noFill/>
          <a:ln w="9525">
            <a:noFill/>
            <a:miter lim="800000"/>
            <a:headEnd/>
            <a:tailEnd/>
          </a:ln>
        </p:spPr>
        <p:txBody>
          <a:bodyPr>
            <a:spAutoFit/>
          </a:bodyPr>
          <a:lstStyle/>
          <a:p>
            <a:pPr eaLnBrk="0" hangingPunct="0">
              <a:spcBef>
                <a:spcPct val="50000"/>
              </a:spcBef>
            </a:pPr>
            <a:r>
              <a:rPr lang="en-US" altLang="en-US" sz="2400" b="1">
                <a:solidFill>
                  <a:srgbClr val="0000FF"/>
                </a:solidFill>
                <a:latin typeface="Albertus"/>
              </a:rPr>
              <a:t>Analyses &amp; Forecasting</a:t>
            </a:r>
          </a:p>
        </p:txBody>
      </p:sp>
      <p:sp>
        <p:nvSpPr>
          <p:cNvPr id="11280" name="Text Box 27"/>
          <p:cNvSpPr txBox="1">
            <a:spLocks noChangeArrowheads="1"/>
          </p:cNvSpPr>
          <p:nvPr/>
        </p:nvSpPr>
        <p:spPr bwMode="auto">
          <a:xfrm>
            <a:off x="6858000" y="268288"/>
            <a:ext cx="2027238" cy="401637"/>
          </a:xfrm>
          <a:prstGeom prst="rect">
            <a:avLst/>
          </a:prstGeom>
          <a:noFill/>
          <a:ln w="9525">
            <a:noFill/>
            <a:miter lim="800000"/>
            <a:headEnd/>
            <a:tailEnd/>
          </a:ln>
        </p:spPr>
        <p:txBody>
          <a:bodyPr lIns="0" rIns="0">
            <a:spAutoFit/>
          </a:bodyPr>
          <a:lstStyle/>
          <a:p>
            <a:pPr eaLnBrk="0" hangingPunct="0">
              <a:spcBef>
                <a:spcPct val="50000"/>
              </a:spcBef>
            </a:pPr>
            <a:r>
              <a:rPr lang="en-US" altLang="en-US" sz="2000" b="1">
                <a:solidFill>
                  <a:srgbClr val="0000FF"/>
                </a:solidFill>
                <a:latin typeface="Albertus"/>
              </a:rPr>
              <a:t>Dissemination</a:t>
            </a:r>
          </a:p>
        </p:txBody>
      </p:sp>
      <p:sp>
        <p:nvSpPr>
          <p:cNvPr id="11281" name="Text Box 28"/>
          <p:cNvSpPr txBox="1">
            <a:spLocks noChangeArrowheads="1"/>
          </p:cNvSpPr>
          <p:nvPr/>
        </p:nvSpPr>
        <p:spPr bwMode="auto">
          <a:xfrm>
            <a:off x="457200" y="319088"/>
            <a:ext cx="1676400" cy="369887"/>
          </a:xfrm>
          <a:prstGeom prst="rect">
            <a:avLst/>
          </a:prstGeom>
          <a:noFill/>
          <a:ln w="9525">
            <a:noFill/>
            <a:miter lim="800000"/>
            <a:headEnd/>
            <a:tailEnd/>
          </a:ln>
        </p:spPr>
        <p:txBody>
          <a:bodyPr>
            <a:spAutoFit/>
          </a:bodyPr>
          <a:lstStyle/>
          <a:p>
            <a:pPr eaLnBrk="0" hangingPunct="0">
              <a:spcBef>
                <a:spcPct val="50000"/>
              </a:spcBef>
            </a:pPr>
            <a:r>
              <a:rPr lang="en-US" altLang="en-US" sz="1800" b="1">
                <a:solidFill>
                  <a:srgbClr val="0000FF"/>
                </a:solidFill>
                <a:latin typeface="Albertus"/>
              </a:rPr>
              <a:t>Observations</a:t>
            </a:r>
          </a:p>
        </p:txBody>
      </p:sp>
      <p:sp>
        <p:nvSpPr>
          <p:cNvPr id="11282" name="AutoShape 29"/>
          <p:cNvSpPr>
            <a:spLocks noChangeArrowheads="1"/>
          </p:cNvSpPr>
          <p:nvPr/>
        </p:nvSpPr>
        <p:spPr bwMode="auto">
          <a:xfrm>
            <a:off x="2209800" y="2743200"/>
            <a:ext cx="533400" cy="609600"/>
          </a:xfrm>
          <a:prstGeom prst="rightArrow">
            <a:avLst>
              <a:gd name="adj1" fmla="val 50000"/>
              <a:gd name="adj2" fmla="val 25000"/>
            </a:avLst>
          </a:prstGeom>
          <a:solidFill>
            <a:schemeClr val="tx2"/>
          </a:solidFill>
          <a:ln w="9525">
            <a:solidFill>
              <a:schemeClr val="tx2"/>
            </a:solidFill>
            <a:miter lim="800000"/>
            <a:headEnd/>
            <a:tailEnd/>
          </a:ln>
        </p:spPr>
        <p:txBody>
          <a:bodyPr wrap="none" anchor="ctr"/>
          <a:lstStyle/>
          <a:p>
            <a:pPr algn="ctr"/>
            <a:endParaRPr lang="en-US" altLang="en-US">
              <a:solidFill>
                <a:srgbClr val="EEECE1"/>
              </a:solidFill>
            </a:endParaRPr>
          </a:p>
        </p:txBody>
      </p:sp>
      <p:sp>
        <p:nvSpPr>
          <p:cNvPr id="11283" name="Rectangle 30"/>
          <p:cNvSpPr>
            <a:spLocks noChangeArrowheads="1"/>
          </p:cNvSpPr>
          <p:nvPr/>
        </p:nvSpPr>
        <p:spPr bwMode="auto">
          <a:xfrm>
            <a:off x="4953000" y="1066800"/>
            <a:ext cx="3276600" cy="4953000"/>
          </a:xfrm>
          <a:prstGeom prst="rect">
            <a:avLst/>
          </a:prstGeom>
          <a:noFill/>
          <a:ln w="57150">
            <a:solidFill>
              <a:srgbClr val="33CC33"/>
            </a:solidFill>
            <a:prstDash val="sysDot"/>
            <a:miter lim="800000"/>
            <a:headEnd/>
            <a:tailEnd/>
          </a:ln>
        </p:spPr>
        <p:txBody>
          <a:bodyPr wrap="none" anchor="ctr"/>
          <a:lstStyle/>
          <a:p>
            <a:endParaRPr lang="en-US" altLang="en-US">
              <a:solidFill>
                <a:srgbClr val="FFFFFF"/>
              </a:solidFill>
            </a:endParaRPr>
          </a:p>
        </p:txBody>
      </p:sp>
      <p:sp>
        <p:nvSpPr>
          <p:cNvPr id="11284" name="Rectangle 31"/>
          <p:cNvSpPr>
            <a:spLocks noChangeArrowheads="1"/>
          </p:cNvSpPr>
          <p:nvPr/>
        </p:nvSpPr>
        <p:spPr bwMode="auto">
          <a:xfrm>
            <a:off x="3429000" y="3810000"/>
            <a:ext cx="152400" cy="1371600"/>
          </a:xfrm>
          <a:prstGeom prst="rect">
            <a:avLst/>
          </a:prstGeom>
          <a:solidFill>
            <a:srgbClr val="FFA365"/>
          </a:solidFill>
          <a:ln w="9525">
            <a:solidFill>
              <a:schemeClr val="accent1"/>
            </a:solidFill>
            <a:miter lim="800000"/>
            <a:headEnd/>
            <a:tailEnd/>
          </a:ln>
        </p:spPr>
        <p:txBody>
          <a:bodyPr wrap="none" anchor="ctr"/>
          <a:lstStyle/>
          <a:p>
            <a:endParaRPr lang="en-US" altLang="en-US">
              <a:solidFill>
                <a:srgbClr val="FFFFFF"/>
              </a:solidFill>
            </a:endParaRPr>
          </a:p>
        </p:txBody>
      </p:sp>
      <p:sp>
        <p:nvSpPr>
          <p:cNvPr id="11285" name="AutoShape 32"/>
          <p:cNvSpPr>
            <a:spLocks noChangeArrowheads="1"/>
          </p:cNvSpPr>
          <p:nvPr/>
        </p:nvSpPr>
        <p:spPr bwMode="auto">
          <a:xfrm>
            <a:off x="3429000" y="5105400"/>
            <a:ext cx="1905000" cy="304800"/>
          </a:xfrm>
          <a:prstGeom prst="rightArrow">
            <a:avLst>
              <a:gd name="adj1" fmla="val 50000"/>
              <a:gd name="adj2" fmla="val 156250"/>
            </a:avLst>
          </a:prstGeom>
          <a:solidFill>
            <a:srgbClr val="FFA365"/>
          </a:solidFill>
          <a:ln w="9525">
            <a:noFill/>
            <a:miter lim="800000"/>
            <a:headEnd/>
            <a:tailEnd/>
          </a:ln>
        </p:spPr>
        <p:txBody>
          <a:bodyPr wrap="none" anchor="ctr"/>
          <a:lstStyle/>
          <a:p>
            <a:endParaRPr lang="en-US" altLang="en-US">
              <a:solidFill>
                <a:srgbClr val="FFFFFF"/>
              </a:solidFill>
            </a:endParaRPr>
          </a:p>
        </p:txBody>
      </p:sp>
      <p:sp>
        <p:nvSpPr>
          <p:cNvPr id="11286" name="AutoShape 33"/>
          <p:cNvSpPr>
            <a:spLocks noChangeArrowheads="1"/>
          </p:cNvSpPr>
          <p:nvPr/>
        </p:nvSpPr>
        <p:spPr bwMode="auto">
          <a:xfrm>
            <a:off x="4267200" y="2819400"/>
            <a:ext cx="914400" cy="228600"/>
          </a:xfrm>
          <a:prstGeom prst="rightArrow">
            <a:avLst>
              <a:gd name="adj1" fmla="val 50000"/>
              <a:gd name="adj2" fmla="val 100000"/>
            </a:avLst>
          </a:prstGeom>
          <a:solidFill>
            <a:srgbClr val="FFA365"/>
          </a:solidFill>
          <a:ln w="9525">
            <a:noFill/>
            <a:miter lim="800000"/>
            <a:headEnd/>
            <a:tailEnd/>
          </a:ln>
        </p:spPr>
        <p:txBody>
          <a:bodyPr wrap="none" anchor="ctr"/>
          <a:lstStyle/>
          <a:p>
            <a:endParaRPr lang="en-US" altLang="en-US">
              <a:solidFill>
                <a:srgbClr val="FFFFFF"/>
              </a:solidFill>
            </a:endParaRPr>
          </a:p>
        </p:txBody>
      </p:sp>
      <p:sp>
        <p:nvSpPr>
          <p:cNvPr id="11287" name="Line 34"/>
          <p:cNvSpPr>
            <a:spLocks noChangeShapeType="1"/>
          </p:cNvSpPr>
          <p:nvPr/>
        </p:nvSpPr>
        <p:spPr bwMode="auto">
          <a:xfrm flipV="1">
            <a:off x="7162800" y="4191000"/>
            <a:ext cx="6350" cy="539750"/>
          </a:xfrm>
          <a:prstGeom prst="line">
            <a:avLst/>
          </a:prstGeom>
          <a:noFill/>
          <a:ln w="76200">
            <a:solidFill>
              <a:srgbClr val="EBA43F"/>
            </a:solidFill>
            <a:round/>
            <a:headEnd/>
            <a:tailEnd type="triangle" w="med" len="med"/>
          </a:ln>
        </p:spPr>
        <p:txBody>
          <a:bodyPr/>
          <a:lstStyle/>
          <a:p>
            <a:endParaRPr lang="en-IN"/>
          </a:p>
        </p:txBody>
      </p:sp>
      <p:grpSp>
        <p:nvGrpSpPr>
          <p:cNvPr id="6" name="Group 35"/>
          <p:cNvGrpSpPr>
            <a:grpSpLocks/>
          </p:cNvGrpSpPr>
          <p:nvPr/>
        </p:nvGrpSpPr>
        <p:grpSpPr bwMode="auto">
          <a:xfrm>
            <a:off x="3581400" y="4191000"/>
            <a:ext cx="3902075" cy="2155825"/>
            <a:chOff x="2256" y="2640"/>
            <a:chExt cx="2458" cy="1358"/>
          </a:xfrm>
        </p:grpSpPr>
        <p:grpSp>
          <p:nvGrpSpPr>
            <p:cNvPr id="7" name="Group 36"/>
            <p:cNvGrpSpPr>
              <a:grpSpLocks/>
            </p:cNvGrpSpPr>
            <p:nvPr/>
          </p:nvGrpSpPr>
          <p:grpSpPr bwMode="auto">
            <a:xfrm>
              <a:off x="2256" y="2898"/>
              <a:ext cx="2458" cy="1100"/>
              <a:chOff x="2256" y="2898"/>
              <a:chExt cx="2458" cy="1100"/>
            </a:xfrm>
          </p:grpSpPr>
          <p:sp>
            <p:nvSpPr>
              <p:cNvPr id="11302" name="Text Box 37"/>
              <p:cNvSpPr txBox="1">
                <a:spLocks noChangeArrowheads="1"/>
              </p:cNvSpPr>
              <p:nvPr/>
            </p:nvSpPr>
            <p:spPr bwMode="auto">
              <a:xfrm>
                <a:off x="2256" y="3552"/>
                <a:ext cx="816" cy="446"/>
              </a:xfrm>
              <a:prstGeom prst="rect">
                <a:avLst/>
              </a:prstGeom>
              <a:solidFill>
                <a:srgbClr val="CCFFFF"/>
              </a:solidFill>
              <a:ln w="9525">
                <a:solidFill>
                  <a:srgbClr val="000000"/>
                </a:solidFill>
                <a:miter lim="800000"/>
                <a:headEnd/>
                <a:tailEnd/>
              </a:ln>
            </p:spPr>
            <p:txBody>
              <a:bodyPr>
                <a:spAutoFit/>
              </a:bodyPr>
              <a:lstStyle/>
              <a:p>
                <a:pPr eaLnBrk="0" hangingPunct="0">
                  <a:spcBef>
                    <a:spcPct val="50000"/>
                  </a:spcBef>
                </a:pPr>
                <a:endParaRPr lang="en-US" altLang="en-US">
                  <a:solidFill>
                    <a:srgbClr val="080808"/>
                  </a:solidFill>
                </a:endParaRPr>
              </a:p>
            </p:txBody>
          </p:sp>
          <p:cxnSp>
            <p:nvCxnSpPr>
              <p:cNvPr id="11303" name="AutoShape 38"/>
              <p:cNvCxnSpPr>
                <a:cxnSpLocks noChangeShapeType="1"/>
              </p:cNvCxnSpPr>
              <p:nvPr/>
            </p:nvCxnSpPr>
            <p:spPr bwMode="auto">
              <a:xfrm flipV="1">
                <a:off x="3072" y="3456"/>
                <a:ext cx="288" cy="404"/>
              </a:xfrm>
              <a:prstGeom prst="bentConnector3">
                <a:avLst>
                  <a:gd name="adj1" fmla="val 50000"/>
                </a:avLst>
              </a:prstGeom>
              <a:noFill/>
              <a:ln w="57150">
                <a:solidFill>
                  <a:schemeClr val="tx1"/>
                </a:solidFill>
                <a:miter lim="800000"/>
                <a:headEnd/>
                <a:tailEnd type="triangle" w="med" len="med"/>
              </a:ln>
            </p:spPr>
          </p:cxnSp>
          <p:sp>
            <p:nvSpPr>
              <p:cNvPr id="11304" name="Line 39"/>
              <p:cNvSpPr>
                <a:spLocks noChangeShapeType="1"/>
              </p:cNvSpPr>
              <p:nvPr/>
            </p:nvSpPr>
            <p:spPr bwMode="auto">
              <a:xfrm flipV="1">
                <a:off x="2736" y="2898"/>
                <a:ext cx="0" cy="654"/>
              </a:xfrm>
              <a:prstGeom prst="line">
                <a:avLst/>
              </a:prstGeom>
              <a:noFill/>
              <a:ln w="57150">
                <a:solidFill>
                  <a:schemeClr val="tx1"/>
                </a:solidFill>
                <a:round/>
                <a:headEnd/>
                <a:tailEnd/>
              </a:ln>
            </p:spPr>
            <p:txBody>
              <a:bodyPr/>
              <a:lstStyle/>
              <a:p>
                <a:endParaRPr lang="en-IN"/>
              </a:p>
            </p:txBody>
          </p:sp>
          <p:sp>
            <p:nvSpPr>
              <p:cNvPr id="11305" name="Line 40"/>
              <p:cNvSpPr>
                <a:spLocks noChangeShapeType="1"/>
              </p:cNvSpPr>
              <p:nvPr/>
            </p:nvSpPr>
            <p:spPr bwMode="auto">
              <a:xfrm>
                <a:off x="2746" y="2908"/>
                <a:ext cx="1968" cy="0"/>
              </a:xfrm>
              <a:prstGeom prst="line">
                <a:avLst/>
              </a:prstGeom>
              <a:noFill/>
              <a:ln w="57150">
                <a:solidFill>
                  <a:schemeClr val="tx1"/>
                </a:solidFill>
                <a:round/>
                <a:headEnd/>
                <a:tailEnd/>
              </a:ln>
            </p:spPr>
            <p:txBody>
              <a:bodyPr/>
              <a:lstStyle/>
              <a:p>
                <a:endParaRPr lang="en-IN"/>
              </a:p>
            </p:txBody>
          </p:sp>
        </p:grpSp>
        <p:sp>
          <p:nvSpPr>
            <p:cNvPr id="11301" name="Line 41"/>
            <p:cNvSpPr>
              <a:spLocks noChangeShapeType="1"/>
            </p:cNvSpPr>
            <p:nvPr/>
          </p:nvSpPr>
          <p:spPr bwMode="auto">
            <a:xfrm flipV="1">
              <a:off x="4704" y="2640"/>
              <a:ext cx="0" cy="288"/>
            </a:xfrm>
            <a:prstGeom prst="line">
              <a:avLst/>
            </a:prstGeom>
            <a:noFill/>
            <a:ln w="57150">
              <a:solidFill>
                <a:schemeClr val="tx1"/>
              </a:solidFill>
              <a:round/>
              <a:headEnd/>
              <a:tailEnd type="triangle" w="med" len="med"/>
            </a:ln>
          </p:spPr>
          <p:txBody>
            <a:bodyPr/>
            <a:lstStyle/>
            <a:p>
              <a:endParaRPr lang="en-IN"/>
            </a:p>
          </p:txBody>
        </p:sp>
      </p:grpSp>
      <p:sp>
        <p:nvSpPr>
          <p:cNvPr id="11289" name="WordArt 42"/>
          <p:cNvSpPr>
            <a:spLocks noChangeArrowheads="1" noChangeShapeType="1" noTextEdit="1"/>
          </p:cNvSpPr>
          <p:nvPr/>
        </p:nvSpPr>
        <p:spPr bwMode="auto">
          <a:xfrm rot="-3536090">
            <a:off x="3498056" y="3352007"/>
            <a:ext cx="1604963" cy="692150"/>
          </a:xfrm>
          <a:prstGeom prst="rect">
            <a:avLst/>
          </a:prstGeom>
        </p:spPr>
        <p:txBody>
          <a:bodyPr wrap="none" fromWordArt="1">
            <a:prstTxWarp prst="textCanDown">
              <a:avLst>
                <a:gd name="adj" fmla="val 33333"/>
              </a:avLst>
            </a:prstTxWarp>
          </a:bodyPr>
          <a:lstStyle/>
          <a:p>
            <a:pPr algn="ctr"/>
            <a:r>
              <a:rPr lang="en-IN" sz="3600" kern="10">
                <a:ln w="22225">
                  <a:solidFill>
                    <a:srgbClr val="800080"/>
                  </a:solidFill>
                  <a:round/>
                  <a:headEnd/>
                  <a:tailEnd/>
                </a:ln>
                <a:solidFill>
                  <a:srgbClr val="333399"/>
                </a:solidFill>
                <a:latin typeface="Times New Roman"/>
                <a:cs typeface="Times New Roman"/>
              </a:rPr>
              <a:t>Data Flow </a:t>
            </a:r>
          </a:p>
        </p:txBody>
      </p:sp>
      <p:grpSp>
        <p:nvGrpSpPr>
          <p:cNvPr id="8" name="Group 44"/>
          <p:cNvGrpSpPr>
            <a:grpSpLocks/>
          </p:cNvGrpSpPr>
          <p:nvPr/>
        </p:nvGrpSpPr>
        <p:grpSpPr bwMode="auto">
          <a:xfrm>
            <a:off x="4648200" y="3733800"/>
            <a:ext cx="2362200" cy="990600"/>
            <a:chOff x="2832" y="2304"/>
            <a:chExt cx="1488" cy="624"/>
          </a:xfrm>
        </p:grpSpPr>
        <p:sp>
          <p:nvSpPr>
            <p:cNvPr id="11296" name="AutoShape 45"/>
            <p:cNvSpPr>
              <a:spLocks/>
            </p:cNvSpPr>
            <p:nvPr/>
          </p:nvSpPr>
          <p:spPr bwMode="auto">
            <a:xfrm>
              <a:off x="2832" y="2364"/>
              <a:ext cx="864" cy="468"/>
            </a:xfrm>
            <a:prstGeom prst="accentCallout1">
              <a:avLst>
                <a:gd name="adj1" fmla="val 15384"/>
                <a:gd name="adj2" fmla="val -5556"/>
                <a:gd name="adj3" fmla="val -19870"/>
                <a:gd name="adj4" fmla="val -38542"/>
              </a:avLst>
            </a:prstGeom>
            <a:solidFill>
              <a:srgbClr val="CCFFCC"/>
            </a:solidFill>
            <a:ln w="28575">
              <a:solidFill>
                <a:srgbClr val="FF6600"/>
              </a:solidFill>
              <a:miter lim="800000"/>
              <a:headEnd/>
              <a:tailEnd/>
            </a:ln>
          </p:spPr>
          <p:txBody>
            <a:bodyPr/>
            <a:lstStyle/>
            <a:p>
              <a:pPr algn="ctr"/>
              <a:r>
                <a:rPr lang="en-US" altLang="en-US" sz="1000" b="1">
                  <a:solidFill>
                    <a:srgbClr val="080808"/>
                  </a:solidFill>
                  <a:latin typeface="Tahoma" pitchFamily="34" charset="0"/>
                </a:rPr>
                <a:t>Data ported to NCMRWF for medium range weather forecasts</a:t>
              </a:r>
            </a:p>
          </p:txBody>
        </p:sp>
        <p:sp>
          <p:nvSpPr>
            <p:cNvPr id="11297" name="AutoShape 46"/>
            <p:cNvSpPr>
              <a:spLocks noChangeArrowheads="1"/>
            </p:cNvSpPr>
            <p:nvPr/>
          </p:nvSpPr>
          <p:spPr bwMode="auto">
            <a:xfrm>
              <a:off x="3696" y="2304"/>
              <a:ext cx="240"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4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tx1"/>
            </a:solidFill>
            <a:ln w="28575">
              <a:solidFill>
                <a:srgbClr val="FF6600"/>
              </a:solidFill>
              <a:miter lim="800000"/>
              <a:headEnd/>
              <a:tailEnd/>
            </a:ln>
          </p:spPr>
          <p:txBody>
            <a:bodyPr wrap="none" anchor="ctr"/>
            <a:lstStyle/>
            <a:p>
              <a:endParaRPr lang="en-IN"/>
            </a:p>
          </p:txBody>
        </p:sp>
        <p:sp>
          <p:nvSpPr>
            <p:cNvPr id="11298" name="AutoShape 47"/>
            <p:cNvSpPr>
              <a:spLocks noChangeArrowheads="1"/>
            </p:cNvSpPr>
            <p:nvPr/>
          </p:nvSpPr>
          <p:spPr bwMode="auto">
            <a:xfrm flipV="1">
              <a:off x="3696" y="2736"/>
              <a:ext cx="240"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4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tx1"/>
            </a:solidFill>
            <a:ln w="28575">
              <a:solidFill>
                <a:srgbClr val="FF6600"/>
              </a:solidFill>
              <a:miter lim="800000"/>
              <a:headEnd/>
              <a:tailEnd/>
            </a:ln>
          </p:spPr>
          <p:txBody>
            <a:bodyPr wrap="none" anchor="ctr"/>
            <a:lstStyle/>
            <a:p>
              <a:endParaRPr lang="en-IN"/>
            </a:p>
          </p:txBody>
        </p:sp>
        <p:sp>
          <p:nvSpPr>
            <p:cNvPr id="11299" name="AutoShape 48"/>
            <p:cNvSpPr>
              <a:spLocks noChangeArrowheads="1"/>
            </p:cNvSpPr>
            <p:nvPr/>
          </p:nvSpPr>
          <p:spPr bwMode="auto">
            <a:xfrm>
              <a:off x="3696" y="2544"/>
              <a:ext cx="624" cy="144"/>
            </a:xfrm>
            <a:prstGeom prst="rightArrow">
              <a:avLst>
                <a:gd name="adj1" fmla="val 50000"/>
                <a:gd name="adj2" fmla="val 108333"/>
              </a:avLst>
            </a:prstGeom>
            <a:solidFill>
              <a:schemeClr val="tx1"/>
            </a:solidFill>
            <a:ln w="28575">
              <a:solidFill>
                <a:srgbClr val="FF6600"/>
              </a:solidFill>
              <a:miter lim="800000"/>
              <a:headEnd/>
              <a:tailEnd/>
            </a:ln>
          </p:spPr>
          <p:txBody>
            <a:bodyPr wrap="none" anchor="ctr"/>
            <a:lstStyle/>
            <a:p>
              <a:endParaRPr lang="en-US" altLang="en-US">
                <a:solidFill>
                  <a:srgbClr val="FFFFFF"/>
                </a:solidFill>
              </a:endParaRPr>
            </a:p>
          </p:txBody>
        </p:sp>
      </p:grpSp>
      <p:sp>
        <p:nvSpPr>
          <p:cNvPr id="11291" name="Text Box 49"/>
          <p:cNvSpPr txBox="1">
            <a:spLocks noChangeArrowheads="1"/>
          </p:cNvSpPr>
          <p:nvPr/>
        </p:nvSpPr>
        <p:spPr bwMode="auto">
          <a:xfrm>
            <a:off x="152400" y="1981200"/>
            <a:ext cx="2057400" cy="771525"/>
          </a:xfrm>
          <a:prstGeom prst="rect">
            <a:avLst/>
          </a:prstGeom>
          <a:solidFill>
            <a:srgbClr val="CCFFFF"/>
          </a:solidFill>
          <a:ln w="9525">
            <a:solidFill>
              <a:schemeClr val="bg2"/>
            </a:solidFill>
            <a:miter lim="800000"/>
            <a:headEnd/>
            <a:tailEnd/>
          </a:ln>
        </p:spPr>
        <p:txBody>
          <a:bodyPr>
            <a:spAutoFit/>
          </a:bodyPr>
          <a:lstStyle/>
          <a:p>
            <a:pPr algn="ctr">
              <a:spcBef>
                <a:spcPct val="50000"/>
              </a:spcBef>
            </a:pPr>
            <a:r>
              <a:rPr lang="en-US" altLang="en-US" sz="1400">
                <a:solidFill>
                  <a:srgbClr val="FFFFFF"/>
                </a:solidFill>
                <a:latin typeface="Tahoma" pitchFamily="34" charset="0"/>
              </a:rPr>
              <a:t> </a:t>
            </a:r>
            <a:r>
              <a:rPr lang="en-US" altLang="en-US" sz="1200" b="1">
                <a:solidFill>
                  <a:srgbClr val="080808"/>
                </a:solidFill>
                <a:latin typeface="Tahoma" pitchFamily="34" charset="0"/>
              </a:rPr>
              <a:t>Upper-Air Observations</a:t>
            </a:r>
          </a:p>
          <a:p>
            <a:pPr algn="ctr">
              <a:spcBef>
                <a:spcPct val="50000"/>
              </a:spcBef>
            </a:pPr>
            <a:r>
              <a:rPr lang="en-US" altLang="en-US" sz="1200" b="1">
                <a:solidFill>
                  <a:srgbClr val="080808"/>
                </a:solidFill>
                <a:latin typeface="Tahoma" pitchFamily="34" charset="0"/>
              </a:rPr>
              <a:t>(62 PB stations + 39 RS/RW)</a:t>
            </a:r>
          </a:p>
        </p:txBody>
      </p:sp>
      <p:sp>
        <p:nvSpPr>
          <p:cNvPr id="11292" name="Text Box 50"/>
          <p:cNvSpPr txBox="1">
            <a:spLocks noChangeArrowheads="1"/>
          </p:cNvSpPr>
          <p:nvPr/>
        </p:nvSpPr>
        <p:spPr bwMode="auto">
          <a:xfrm>
            <a:off x="152400" y="914400"/>
            <a:ext cx="2057400" cy="738188"/>
          </a:xfrm>
          <a:prstGeom prst="rect">
            <a:avLst/>
          </a:prstGeom>
          <a:solidFill>
            <a:srgbClr val="CCFFFF"/>
          </a:solidFill>
          <a:ln w="9525">
            <a:solidFill>
              <a:srgbClr val="008000"/>
            </a:solidFill>
            <a:miter lim="800000"/>
            <a:headEnd/>
            <a:tailEnd/>
          </a:ln>
        </p:spPr>
        <p:txBody>
          <a:bodyPr>
            <a:spAutoFit/>
          </a:bodyPr>
          <a:lstStyle/>
          <a:p>
            <a:pPr algn="ctr">
              <a:spcBef>
                <a:spcPct val="50000"/>
              </a:spcBef>
            </a:pPr>
            <a:r>
              <a:rPr lang="en-US" altLang="en-US" sz="1200">
                <a:solidFill>
                  <a:srgbClr val="FFFFFF"/>
                </a:solidFill>
                <a:latin typeface="Tahoma" pitchFamily="34" charset="0"/>
              </a:rPr>
              <a:t> </a:t>
            </a:r>
            <a:r>
              <a:rPr lang="en-US" altLang="en-US" sz="1200" b="1">
                <a:solidFill>
                  <a:srgbClr val="7030A0"/>
                </a:solidFill>
                <a:latin typeface="Tahoma" pitchFamily="34" charset="0"/>
              </a:rPr>
              <a:t>Surface Observations</a:t>
            </a:r>
          </a:p>
          <a:p>
            <a:pPr algn="ctr">
              <a:spcBef>
                <a:spcPct val="50000"/>
              </a:spcBef>
            </a:pPr>
            <a:r>
              <a:rPr lang="en-US" altLang="en-US" sz="1200" b="1">
                <a:solidFill>
                  <a:srgbClr val="7030A0"/>
                </a:solidFill>
                <a:latin typeface="Tahoma" pitchFamily="34" charset="0"/>
              </a:rPr>
              <a:t>Manned (559) + AWS (725) +ARG (1046)</a:t>
            </a:r>
          </a:p>
        </p:txBody>
      </p:sp>
      <p:sp>
        <p:nvSpPr>
          <p:cNvPr id="11293" name="Line 51"/>
          <p:cNvSpPr>
            <a:spLocks noChangeShapeType="1"/>
          </p:cNvSpPr>
          <p:nvPr/>
        </p:nvSpPr>
        <p:spPr bwMode="auto">
          <a:xfrm>
            <a:off x="2133600" y="6248400"/>
            <a:ext cx="1143000" cy="0"/>
          </a:xfrm>
          <a:prstGeom prst="line">
            <a:avLst/>
          </a:prstGeom>
          <a:noFill/>
          <a:ln w="127000">
            <a:solidFill>
              <a:srgbClr val="FFCC66"/>
            </a:solidFill>
            <a:round/>
            <a:headEnd/>
            <a:tailEnd/>
          </a:ln>
        </p:spPr>
        <p:txBody>
          <a:bodyPr/>
          <a:lstStyle/>
          <a:p>
            <a:endParaRPr lang="en-IN"/>
          </a:p>
        </p:txBody>
      </p:sp>
      <p:sp>
        <p:nvSpPr>
          <p:cNvPr id="11294" name="Line 52"/>
          <p:cNvSpPr>
            <a:spLocks noChangeShapeType="1"/>
          </p:cNvSpPr>
          <p:nvPr/>
        </p:nvSpPr>
        <p:spPr bwMode="auto">
          <a:xfrm flipV="1">
            <a:off x="3200400" y="3733800"/>
            <a:ext cx="0" cy="2514600"/>
          </a:xfrm>
          <a:prstGeom prst="line">
            <a:avLst/>
          </a:prstGeom>
          <a:noFill/>
          <a:ln w="139700">
            <a:solidFill>
              <a:srgbClr val="FFCC66"/>
            </a:solidFill>
            <a:round/>
            <a:headEnd/>
            <a:tailEnd type="triangle" w="med" len="med"/>
          </a:ln>
        </p:spPr>
        <p:txBody>
          <a:bodyPr/>
          <a:lstStyle/>
          <a:p>
            <a:endParaRPr lang="en-IN"/>
          </a:p>
        </p:txBody>
      </p:sp>
      <p:sp>
        <p:nvSpPr>
          <p:cNvPr id="11295" name="Rectangle 53"/>
          <p:cNvSpPr>
            <a:spLocks noChangeArrowheads="1"/>
          </p:cNvSpPr>
          <p:nvPr/>
        </p:nvSpPr>
        <p:spPr bwMode="auto">
          <a:xfrm>
            <a:off x="76200" y="838200"/>
            <a:ext cx="2209800" cy="4724400"/>
          </a:xfrm>
          <a:prstGeom prst="rect">
            <a:avLst/>
          </a:prstGeom>
          <a:noFill/>
          <a:ln w="57150">
            <a:solidFill>
              <a:srgbClr val="33CC33"/>
            </a:solidFill>
            <a:prstDash val="sysDot"/>
            <a:miter lim="800000"/>
            <a:headEnd/>
            <a:tailEnd/>
          </a:ln>
        </p:spPr>
        <p:txBody>
          <a:bodyPr wrap="none" anchor="ctr"/>
          <a:lstStyle/>
          <a:p>
            <a:endParaRPr lang="en-US" altLang="en-US">
              <a:solidFill>
                <a:srgbClr val="FFFFFF"/>
              </a:solidFill>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609600"/>
          </a:xfrm>
        </p:spPr>
        <p:txBody>
          <a:bodyPr/>
          <a:lstStyle/>
          <a:p>
            <a:r>
              <a:rPr lang="en-IN" sz="3600" dirty="0" smtClean="0">
                <a:solidFill>
                  <a:srgbClr val="C00000"/>
                </a:solidFill>
              </a:rPr>
              <a:t>                        IMD Service Standards</a:t>
            </a:r>
          </a:p>
        </p:txBody>
      </p:sp>
      <p:graphicFrame>
        <p:nvGraphicFramePr>
          <p:cNvPr id="4" name="Content Placeholder 3"/>
          <p:cNvGraphicFramePr>
            <a:graphicFrameLocks noGrp="1"/>
          </p:cNvGraphicFramePr>
          <p:nvPr>
            <p:ph sz="quarter" idx="1"/>
          </p:nvPr>
        </p:nvGraphicFramePr>
        <p:xfrm>
          <a:off x="228600" y="609600"/>
          <a:ext cx="8807896" cy="6144098"/>
        </p:xfrm>
        <a:graphic>
          <a:graphicData uri="http://schemas.openxmlformats.org/drawingml/2006/table">
            <a:tbl>
              <a:tblPr firstRow="1" bandRow="1">
                <a:tableStyleId>{5C22544A-7EE6-4342-B048-85BDC9FD1C3A}</a:tableStyleId>
              </a:tblPr>
              <a:tblGrid>
                <a:gridCol w="310952"/>
                <a:gridCol w="3168352"/>
                <a:gridCol w="4064501"/>
                <a:gridCol w="1264091"/>
              </a:tblGrid>
              <a:tr h="803176">
                <a:tc>
                  <a:txBody>
                    <a:bodyPr/>
                    <a:lstStyle/>
                    <a:p>
                      <a:pPr algn="ctr">
                        <a:lnSpc>
                          <a:spcPct val="100000"/>
                        </a:lnSpc>
                        <a:spcBef>
                          <a:spcPts val="1200"/>
                        </a:spcBef>
                        <a:spcAft>
                          <a:spcPts val="1200"/>
                        </a:spcAft>
                      </a:pPr>
                      <a:r>
                        <a:rPr lang="en-US" sz="2000" b="1" dirty="0" smtClean="0">
                          <a:solidFill>
                            <a:srgbClr val="FFFFFF"/>
                          </a:solidFill>
                          <a:effectLst/>
                          <a:latin typeface="Arial" pitchFamily="34" charset="0"/>
                          <a:ea typeface="Calibri" panose="020F0502020204030204" pitchFamily="34" charset="0"/>
                          <a:cs typeface="Arial" pitchFamily="34" charset="0"/>
                        </a:rPr>
                        <a:t>SN</a:t>
                      </a:r>
                      <a:endParaRPr lang="en-IN" sz="2000" b="1" dirty="0">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ctr">
                        <a:lnSpc>
                          <a:spcPct val="100000"/>
                        </a:lnSpc>
                        <a:spcAft>
                          <a:spcPts val="0"/>
                        </a:spcAft>
                      </a:pPr>
                      <a:r>
                        <a:rPr lang="en-US" sz="2000" b="1" dirty="0">
                          <a:solidFill>
                            <a:srgbClr val="FFFFFF"/>
                          </a:solidFill>
                          <a:effectLst/>
                          <a:latin typeface="Arial" pitchFamily="34" charset="0"/>
                          <a:ea typeface="Calibri" panose="020F0502020204030204" pitchFamily="34" charset="0"/>
                          <a:cs typeface="Arial" pitchFamily="34" charset="0"/>
                        </a:rPr>
                        <a:t>Our Services and Transactions</a:t>
                      </a:r>
                      <a:endParaRPr lang="en-IN" sz="2000" b="1" dirty="0">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ctr">
                        <a:lnSpc>
                          <a:spcPct val="100000"/>
                        </a:lnSpc>
                        <a:spcAft>
                          <a:spcPts val="0"/>
                        </a:spcAft>
                      </a:pPr>
                      <a:r>
                        <a:rPr lang="en-US" sz="2000" b="1" dirty="0">
                          <a:solidFill>
                            <a:srgbClr val="FFFFFF"/>
                          </a:solidFill>
                          <a:effectLst/>
                          <a:latin typeface="Arial" pitchFamily="34" charset="0"/>
                          <a:ea typeface="Calibri" panose="020F0502020204030204" pitchFamily="34" charset="0"/>
                          <a:cs typeface="Arial" pitchFamily="34" charset="0"/>
                        </a:rPr>
                        <a:t>How we </a:t>
                      </a:r>
                      <a:r>
                        <a:rPr lang="en-US" sz="2000" b="1" dirty="0" smtClean="0">
                          <a:solidFill>
                            <a:srgbClr val="FFFFFF"/>
                          </a:solidFill>
                          <a:effectLst/>
                          <a:latin typeface="Arial" pitchFamily="34" charset="0"/>
                          <a:ea typeface="Calibri" panose="020F0502020204030204" pitchFamily="34" charset="0"/>
                          <a:cs typeface="Arial" pitchFamily="34" charset="0"/>
                        </a:rPr>
                        <a:t>measure </a:t>
                      </a:r>
                      <a:r>
                        <a:rPr lang="en-US" sz="2000" b="1" dirty="0">
                          <a:solidFill>
                            <a:srgbClr val="FFFFFF"/>
                          </a:solidFill>
                          <a:effectLst/>
                          <a:latin typeface="Arial" pitchFamily="34" charset="0"/>
                          <a:ea typeface="Calibri" panose="020F0502020204030204" pitchFamily="34" charset="0"/>
                          <a:cs typeface="Arial" pitchFamily="34" charset="0"/>
                        </a:rPr>
                        <a:t>our performance in this area</a:t>
                      </a:r>
                      <a:endParaRPr lang="en-IN" sz="2000" b="1" dirty="0">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ctr">
                        <a:lnSpc>
                          <a:spcPct val="100000"/>
                        </a:lnSpc>
                        <a:spcAft>
                          <a:spcPts val="0"/>
                        </a:spcAft>
                      </a:pPr>
                      <a:r>
                        <a:rPr lang="en-US" sz="2000" b="1" dirty="0" smtClean="0">
                          <a:solidFill>
                            <a:srgbClr val="FFFFFF"/>
                          </a:solidFill>
                          <a:effectLst/>
                          <a:latin typeface="Arial" pitchFamily="34" charset="0"/>
                          <a:ea typeface="Calibri" panose="020F0502020204030204" pitchFamily="34" charset="0"/>
                          <a:cs typeface="Arial" pitchFamily="34" charset="0"/>
                        </a:rPr>
                        <a:t>Service Standard</a:t>
                      </a:r>
                      <a:endParaRPr lang="en-IN" sz="2000" b="1" dirty="0">
                        <a:effectLst/>
                        <a:latin typeface="Arial" pitchFamily="34" charset="0"/>
                        <a:ea typeface="Calibri" panose="020F0502020204030204" pitchFamily="34" charset="0"/>
                        <a:cs typeface="Arial" pitchFamily="34" charset="0"/>
                      </a:endParaRPr>
                    </a:p>
                  </a:txBody>
                  <a:tcPr marL="45720" marR="45720" marT="45719" marB="45719" anchor="ctr"/>
                </a:tc>
              </a:tr>
              <a:tr h="640077">
                <a:tc>
                  <a:txBody>
                    <a:bodyPr/>
                    <a:lstStyle/>
                    <a:p>
                      <a:pPr algn="ct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1</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Weather Forecasts and Warnings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Timely release of </a:t>
                      </a:r>
                      <a:r>
                        <a:rPr lang="en-US" sz="2000" b="1" dirty="0" smtClean="0">
                          <a:solidFill>
                            <a:srgbClr val="0000FF"/>
                          </a:solidFill>
                          <a:effectLst/>
                          <a:latin typeface="Arial" pitchFamily="34" charset="0"/>
                          <a:ea typeface="Calibri" panose="020F0502020204030204" pitchFamily="34" charset="0"/>
                          <a:cs typeface="Arial" pitchFamily="34" charset="0"/>
                        </a:rPr>
                        <a:t>3 day Weather </a:t>
                      </a:r>
                      <a:r>
                        <a:rPr lang="en-US" sz="2000" b="1" dirty="0">
                          <a:solidFill>
                            <a:srgbClr val="0000FF"/>
                          </a:solidFill>
                          <a:effectLst/>
                          <a:latin typeface="Arial" pitchFamily="34" charset="0"/>
                          <a:ea typeface="Calibri" panose="020F0502020204030204" pitchFamily="34" charset="0"/>
                          <a:cs typeface="Arial" pitchFamily="34" charset="0"/>
                        </a:rPr>
                        <a:t>Forecast and Warnings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6 Hours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r>
              <a:tr h="914397">
                <a:tc>
                  <a:txBody>
                    <a:bodyPr/>
                    <a:lstStyle/>
                    <a:p>
                      <a:pPr algn="ct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2</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Agro-meteorological </a:t>
                      </a:r>
                      <a:r>
                        <a:rPr lang="en-US" sz="2000" b="1" dirty="0" smtClean="0">
                          <a:solidFill>
                            <a:srgbClr val="008000"/>
                          </a:solidFill>
                          <a:effectLst/>
                          <a:latin typeface="Arial" pitchFamily="34" charset="0"/>
                          <a:ea typeface="Calibri" panose="020F0502020204030204" pitchFamily="34" charset="0"/>
                          <a:cs typeface="Arial" pitchFamily="34" charset="0"/>
                        </a:rPr>
                        <a:t>advisories and Forecast </a:t>
                      </a:r>
                      <a:r>
                        <a:rPr lang="en-US" sz="2000" b="1" dirty="0">
                          <a:solidFill>
                            <a:srgbClr val="008000"/>
                          </a:solidFill>
                          <a:effectLst/>
                          <a:latin typeface="Arial" pitchFamily="34" charset="0"/>
                          <a:ea typeface="Calibri" panose="020F0502020204030204" pitchFamily="34" charset="0"/>
                          <a:cs typeface="Arial" pitchFamily="34" charset="0"/>
                        </a:rPr>
                        <a:t>at district level</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Issue of Agro-meteorological </a:t>
                      </a:r>
                      <a:r>
                        <a:rPr lang="en-US" sz="2000" b="1" dirty="0" smtClean="0">
                          <a:solidFill>
                            <a:srgbClr val="008000"/>
                          </a:solidFill>
                          <a:effectLst/>
                          <a:latin typeface="Arial" pitchFamily="34" charset="0"/>
                          <a:ea typeface="Calibri" panose="020F0502020204030204" pitchFamily="34" charset="0"/>
                          <a:cs typeface="Arial" pitchFamily="34" charset="0"/>
                        </a:rPr>
                        <a:t>advisories and Forecast </a:t>
                      </a:r>
                      <a:r>
                        <a:rPr lang="en-US" sz="2000" b="1" dirty="0">
                          <a:solidFill>
                            <a:srgbClr val="008000"/>
                          </a:solidFill>
                          <a:effectLst/>
                          <a:latin typeface="Arial" pitchFamily="34" charset="0"/>
                          <a:ea typeface="Calibri" panose="020F0502020204030204" pitchFamily="34" charset="0"/>
                          <a:cs typeface="Arial" pitchFamily="34" charset="0"/>
                        </a:rPr>
                        <a:t>at district </a:t>
                      </a:r>
                      <a:r>
                        <a:rPr lang="en-US" sz="2000" b="1" dirty="0" smtClean="0">
                          <a:solidFill>
                            <a:srgbClr val="008000"/>
                          </a:solidFill>
                          <a:effectLst/>
                          <a:latin typeface="Arial" pitchFamily="34" charset="0"/>
                          <a:ea typeface="Calibri" panose="020F0502020204030204" pitchFamily="34" charset="0"/>
                          <a:cs typeface="Arial" pitchFamily="34" charset="0"/>
                        </a:rPr>
                        <a:t>Level (625)</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smtClean="0">
                          <a:solidFill>
                            <a:srgbClr val="008000"/>
                          </a:solidFill>
                          <a:effectLst/>
                          <a:latin typeface="Arial" pitchFamily="34" charset="0"/>
                          <a:ea typeface="Calibri" panose="020F0502020204030204" pitchFamily="34" charset="0"/>
                          <a:cs typeface="Arial" pitchFamily="34" charset="0"/>
                        </a:rPr>
                        <a:t>5 </a:t>
                      </a:r>
                      <a:r>
                        <a:rPr lang="en-US" sz="2000" b="1" dirty="0">
                          <a:solidFill>
                            <a:srgbClr val="008000"/>
                          </a:solidFill>
                          <a:effectLst/>
                          <a:latin typeface="Arial" pitchFamily="34" charset="0"/>
                          <a:ea typeface="Calibri" panose="020F0502020204030204" pitchFamily="34" charset="0"/>
                          <a:cs typeface="Arial" pitchFamily="34" charset="0"/>
                        </a:rPr>
                        <a:t>Days</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r>
              <a:tr h="743990">
                <a:tc>
                  <a:txBody>
                    <a:bodyPr/>
                    <a:lstStyle/>
                    <a:p>
                      <a:pPr algn="ct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3</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Meteorological support for Civil Aviation purpose</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Meteorological support for Civil Aviation purpose</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60 Minutes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r>
              <a:tr h="640077">
                <a:tc>
                  <a:txBody>
                    <a:bodyPr/>
                    <a:lstStyle/>
                    <a:p>
                      <a:pPr algn="ct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4</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Rainfall monitoring </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Rainfall Monitoring (District/subdivision wise)</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1 Day</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r>
              <a:tr h="743990">
                <a:tc>
                  <a:txBody>
                    <a:bodyPr/>
                    <a:lstStyle/>
                    <a:p>
                      <a:pPr algn="ct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5</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smtClean="0">
                          <a:solidFill>
                            <a:srgbClr val="0000FF"/>
                          </a:solidFill>
                          <a:effectLst/>
                          <a:latin typeface="Arial" pitchFamily="34" charset="0"/>
                          <a:ea typeface="Calibri" panose="020F0502020204030204" pitchFamily="34" charset="0"/>
                          <a:cs typeface="Arial" pitchFamily="34" charset="0"/>
                        </a:rPr>
                        <a:t>City Forecast</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smtClean="0">
                          <a:solidFill>
                            <a:srgbClr val="0000FF"/>
                          </a:solidFill>
                          <a:effectLst/>
                          <a:latin typeface="Arial" pitchFamily="34" charset="0"/>
                          <a:ea typeface="Calibri" panose="020F0502020204030204" pitchFamily="34" charset="0"/>
                          <a:cs typeface="Arial" pitchFamily="34" charset="0"/>
                        </a:rPr>
                        <a:t>5 day Forecast From</a:t>
                      </a:r>
                      <a:r>
                        <a:rPr lang="en-US" sz="2000" b="1" baseline="0" dirty="0" smtClean="0">
                          <a:solidFill>
                            <a:srgbClr val="0000FF"/>
                          </a:solidFill>
                          <a:effectLst/>
                          <a:latin typeface="Arial" pitchFamily="34" charset="0"/>
                          <a:ea typeface="Calibri" panose="020F0502020204030204" pitchFamily="34" charset="0"/>
                          <a:cs typeface="Arial" pitchFamily="34" charset="0"/>
                        </a:rPr>
                        <a:t> 18 to 317 locations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smtClean="0">
                          <a:solidFill>
                            <a:srgbClr val="0000FF"/>
                          </a:solidFill>
                          <a:effectLst/>
                          <a:latin typeface="Arial" pitchFamily="34" charset="0"/>
                          <a:ea typeface="Calibri" panose="020F0502020204030204" pitchFamily="34" charset="0"/>
                          <a:cs typeface="Arial" pitchFamily="34" charset="0"/>
                        </a:rPr>
                        <a:t>6 hourly</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r>
              <a:tr h="602561">
                <a:tc>
                  <a:txBody>
                    <a:bodyPr/>
                    <a:lstStyle/>
                    <a:p>
                      <a:pPr algn="ctr">
                        <a:lnSpc>
                          <a:spcPct val="100000"/>
                        </a:lnSpc>
                        <a:spcAft>
                          <a:spcPts val="0"/>
                        </a:spcAft>
                      </a:pPr>
                      <a:r>
                        <a:rPr lang="en-US" sz="2000" b="1" dirty="0">
                          <a:solidFill>
                            <a:srgbClr val="008000"/>
                          </a:solidFill>
                          <a:effectLst/>
                          <a:latin typeface="Arial" pitchFamily="34" charset="0"/>
                          <a:ea typeface="Calibri" panose="020F0502020204030204" pitchFamily="34" charset="0"/>
                          <a:cs typeface="Arial" pitchFamily="34" charset="0"/>
                        </a:rPr>
                        <a:t>6</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smtClean="0">
                          <a:solidFill>
                            <a:srgbClr val="008000"/>
                          </a:solidFill>
                          <a:effectLst/>
                          <a:latin typeface="Arial" pitchFamily="34" charset="0"/>
                          <a:ea typeface="Calibri" panose="020F0502020204030204" pitchFamily="34" charset="0"/>
                          <a:cs typeface="Arial" pitchFamily="34" charset="0"/>
                        </a:rPr>
                        <a:t>Tourism Forecast</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smtClean="0">
                          <a:solidFill>
                            <a:srgbClr val="008000"/>
                          </a:solidFill>
                          <a:effectLst/>
                          <a:latin typeface="Arial" pitchFamily="34" charset="0"/>
                          <a:ea typeface="Calibri" panose="020F0502020204030204" pitchFamily="34" charset="0"/>
                          <a:cs typeface="Arial" pitchFamily="34" charset="0"/>
                        </a:rPr>
                        <a:t>5 day Forecast From 0 to 87 Locations</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smtClean="0">
                          <a:solidFill>
                            <a:srgbClr val="008000"/>
                          </a:solidFill>
                          <a:effectLst/>
                          <a:latin typeface="Arial" pitchFamily="34" charset="0"/>
                          <a:ea typeface="Calibri" panose="020F0502020204030204" pitchFamily="34" charset="0"/>
                          <a:cs typeface="Arial" pitchFamily="34" charset="0"/>
                        </a:rPr>
                        <a:t>6 hourly</a:t>
                      </a:r>
                      <a:endParaRPr lang="en-IN" sz="2000" b="1" dirty="0">
                        <a:solidFill>
                          <a:srgbClr val="008000"/>
                        </a:solidFill>
                        <a:effectLst/>
                        <a:latin typeface="Arial" pitchFamily="34" charset="0"/>
                        <a:ea typeface="Calibri" panose="020F0502020204030204" pitchFamily="34" charset="0"/>
                        <a:cs typeface="Arial" pitchFamily="34" charset="0"/>
                      </a:endParaRPr>
                    </a:p>
                  </a:txBody>
                  <a:tcPr marL="45720" marR="45720" marT="45719" marB="45719" anchor="ctr"/>
                </a:tc>
              </a:tr>
              <a:tr h="743990">
                <a:tc>
                  <a:txBody>
                    <a:bodyPr/>
                    <a:lstStyle/>
                    <a:p>
                      <a:pPr algn="ctr">
                        <a:lnSpc>
                          <a:spcPct val="100000"/>
                        </a:lnSpc>
                        <a:spcAft>
                          <a:spcPts val="0"/>
                        </a:spcAft>
                      </a:pPr>
                      <a:r>
                        <a:rPr lang="en-US" sz="2000" b="1" dirty="0">
                          <a:solidFill>
                            <a:srgbClr val="0000FF"/>
                          </a:solidFill>
                          <a:effectLst/>
                          <a:latin typeface="Arial" pitchFamily="34" charset="0"/>
                          <a:ea typeface="Calibri" panose="020F0502020204030204" pitchFamily="34" charset="0"/>
                          <a:cs typeface="Arial" pitchFamily="34" charset="0"/>
                        </a:rPr>
                        <a:t>7</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err="1" smtClean="0">
                          <a:solidFill>
                            <a:srgbClr val="0000FF"/>
                          </a:solidFill>
                          <a:effectLst/>
                          <a:latin typeface="Arial" pitchFamily="34" charset="0"/>
                          <a:ea typeface="Calibri" panose="020F0502020204030204" pitchFamily="34" charset="0"/>
                          <a:cs typeface="Arial" pitchFamily="34" charset="0"/>
                        </a:rPr>
                        <a:t>Nowcast</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nSpc>
                          <a:spcPct val="100000"/>
                        </a:lnSpc>
                        <a:spcAft>
                          <a:spcPts val="0"/>
                        </a:spcAft>
                      </a:pPr>
                      <a:r>
                        <a:rPr lang="en-US" sz="2000" b="1" dirty="0" smtClean="0">
                          <a:solidFill>
                            <a:srgbClr val="0000FF"/>
                          </a:solidFill>
                          <a:effectLst/>
                          <a:latin typeface="Arial" pitchFamily="34" charset="0"/>
                          <a:ea typeface="Calibri" panose="020F0502020204030204" pitchFamily="34" charset="0"/>
                          <a:cs typeface="Arial" pitchFamily="34" charset="0"/>
                        </a:rPr>
                        <a:t>3 hourly warnings</a:t>
                      </a:r>
                      <a:r>
                        <a:rPr lang="en-US" sz="2000" b="1" baseline="0" dirty="0" smtClean="0">
                          <a:solidFill>
                            <a:srgbClr val="0000FF"/>
                          </a:solidFill>
                          <a:effectLst/>
                          <a:latin typeface="Arial" pitchFamily="34" charset="0"/>
                          <a:ea typeface="Calibri" panose="020F0502020204030204" pitchFamily="34" charset="0"/>
                          <a:cs typeface="Arial" pitchFamily="34" charset="0"/>
                        </a:rPr>
                        <a:t> from 0 to 127 Locations</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c>
                  <a:txBody>
                    <a:bodyPr/>
                    <a:lstStyle/>
                    <a:p>
                      <a:pPr algn="just">
                        <a:lnSpc>
                          <a:spcPct val="100000"/>
                        </a:lnSpc>
                        <a:spcAft>
                          <a:spcPts val="0"/>
                        </a:spcAft>
                      </a:pPr>
                      <a:r>
                        <a:rPr lang="en-US" sz="2000" b="1" dirty="0" smtClean="0">
                          <a:solidFill>
                            <a:srgbClr val="0000FF"/>
                          </a:solidFill>
                          <a:effectLst/>
                          <a:latin typeface="Arial" pitchFamily="34" charset="0"/>
                          <a:ea typeface="Calibri" panose="020F0502020204030204" pitchFamily="34" charset="0"/>
                          <a:cs typeface="Arial" pitchFamily="34" charset="0"/>
                        </a:rPr>
                        <a:t>3 Hourly</a:t>
                      </a:r>
                      <a:endParaRPr lang="en-IN" sz="2000" b="1" dirty="0">
                        <a:solidFill>
                          <a:srgbClr val="0000FF"/>
                        </a:solidFill>
                        <a:effectLst/>
                        <a:latin typeface="Arial" pitchFamily="34" charset="0"/>
                        <a:ea typeface="Calibri" panose="020F0502020204030204" pitchFamily="34" charset="0"/>
                        <a:cs typeface="Arial" pitchFamily="34" charset="0"/>
                      </a:endParaRPr>
                    </a:p>
                  </a:txBody>
                  <a:tcPr marL="45720" marR="45720" marT="45719" marB="45719" anchor="ctr"/>
                </a:tc>
              </a:tr>
            </a:tbl>
          </a:graphicData>
        </a:graphic>
      </p:graphicFrame>
    </p:spTree>
  </p:cSld>
  <p:clrMapOvr>
    <a:masterClrMapping/>
  </p:clrMapOvr>
  <p:transition spd="slow">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32339" y="187570"/>
          <a:ext cx="8018583" cy="2063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srcRect l="35167" t="12500" r="20500" b="25417"/>
          <a:stretch>
            <a:fillRect/>
          </a:stretch>
        </p:blipFill>
        <p:spPr bwMode="auto">
          <a:xfrm>
            <a:off x="973015" y="2342449"/>
            <a:ext cx="3845169" cy="4307745"/>
          </a:xfrm>
          <a:prstGeom prst="rect">
            <a:avLst/>
          </a:prstGeom>
          <a:noFill/>
          <a:ln w="9525">
            <a:noFill/>
            <a:miter lim="800000"/>
            <a:headEnd/>
            <a:tailEnd/>
          </a:ln>
          <a:effectLst/>
        </p:spPr>
      </p:pic>
      <p:pic>
        <p:nvPicPr>
          <p:cNvPr id="5" name="Picture 2"/>
          <p:cNvPicPr>
            <a:picLocks noChangeAspect="1" noChangeArrowheads="1"/>
          </p:cNvPicPr>
          <p:nvPr/>
        </p:nvPicPr>
        <p:blipFill>
          <a:blip r:embed="rId8"/>
          <a:srcRect l="25313" t="11198" r="27187" b="7943"/>
          <a:stretch>
            <a:fillRect/>
          </a:stretch>
        </p:blipFill>
        <p:spPr bwMode="auto">
          <a:xfrm>
            <a:off x="4783016" y="2318941"/>
            <a:ext cx="3212122" cy="437440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2757" y="246184"/>
            <a:ext cx="7406640" cy="914401"/>
          </a:xfrm>
        </p:spPr>
        <p:txBody>
          <a:bodyPr>
            <a:normAutofit fontScale="90000"/>
          </a:bodyPr>
          <a:lstStyle/>
          <a:p>
            <a:pPr algn="ctr"/>
            <a:r>
              <a:rPr lang="en-US" b="1" dirty="0" smtClean="0"/>
              <a:t>Workshop on “Meteorological Support to Helicopter operation”</a:t>
            </a:r>
          </a:p>
        </p:txBody>
      </p:sp>
      <p:graphicFrame>
        <p:nvGraphicFramePr>
          <p:cNvPr id="6" name="Content Placeholder 5"/>
          <p:cNvGraphicFramePr>
            <a:graphicFrameLocks noGrp="1"/>
          </p:cNvGraphicFramePr>
          <p:nvPr>
            <p:ph idx="1"/>
          </p:nvPr>
        </p:nvGraphicFramePr>
        <p:xfrm>
          <a:off x="293078" y="1242646"/>
          <a:ext cx="8581292" cy="2250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descr="Displaying DSC00677.JPG"/>
          <p:cNvPicPr>
            <a:picLocks/>
          </p:cNvPicPr>
          <p:nvPr/>
        </p:nvPicPr>
        <p:blipFill>
          <a:blip r:embed="rId7" cstate="print"/>
          <a:srcRect/>
          <a:stretch>
            <a:fillRect/>
          </a:stretch>
        </p:blipFill>
        <p:spPr bwMode="auto">
          <a:xfrm>
            <a:off x="480646" y="3579629"/>
            <a:ext cx="4038600" cy="3028950"/>
          </a:xfrm>
          <a:prstGeom prst="rect">
            <a:avLst/>
          </a:prstGeom>
          <a:noFill/>
          <a:ln w="9525">
            <a:noFill/>
            <a:miter lim="800000"/>
            <a:headEnd/>
            <a:tailEnd/>
          </a:ln>
        </p:spPr>
      </p:pic>
      <p:pic>
        <p:nvPicPr>
          <p:cNvPr id="7" name="Content Placeholder 5" descr="Displaying DSC00707.JPG"/>
          <p:cNvPicPr>
            <a:picLocks/>
          </p:cNvPicPr>
          <p:nvPr/>
        </p:nvPicPr>
        <p:blipFill>
          <a:blip r:embed="rId8" cstate="print"/>
          <a:srcRect/>
          <a:stretch>
            <a:fillRect/>
          </a:stretch>
        </p:blipFill>
        <p:spPr bwMode="auto">
          <a:xfrm>
            <a:off x="4671646" y="3579629"/>
            <a:ext cx="4038600" cy="3028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7363"/>
            <a:ext cx="4132263" cy="6186309"/>
          </a:xfrm>
          <a:prstGeom prst="rect">
            <a:avLst/>
          </a:prstGeom>
        </p:spPr>
        <p:txBody>
          <a:bodyPr>
            <a:spAutoFit/>
          </a:bodyPr>
          <a:lstStyle/>
          <a:p>
            <a:pPr marL="457200" indent="-457200" algn="just">
              <a:buFont typeface="Arial" pitchFamily="34" charset="0"/>
              <a:buChar char="•"/>
              <a:defRPr/>
            </a:pPr>
            <a:r>
              <a:rPr lang="en-US" sz="2000" b="1" dirty="0">
                <a:solidFill>
                  <a:srgbClr val="0000FF"/>
                </a:solidFill>
                <a:latin typeface="+mn-lt"/>
                <a:ea typeface="Times New Roman" panose="02020603050405020304" pitchFamily="18" charset="0"/>
                <a:cs typeface="Times New Roman" panose="02020603050405020304" pitchFamily="18" charset="0"/>
              </a:rPr>
              <a:t>RAPID: Real time Analysis of Products &amp; Information Dissemination </a:t>
            </a:r>
          </a:p>
          <a:p>
            <a:pPr marL="457200" indent="-457200" algn="just">
              <a:buFont typeface="Arial" pitchFamily="34" charset="0"/>
              <a:buChar char="•"/>
              <a:defRPr/>
            </a:pPr>
            <a:r>
              <a:rPr lang="en-US" sz="2400" b="1" dirty="0">
                <a:solidFill>
                  <a:srgbClr val="008000"/>
                </a:solidFill>
                <a:latin typeface="+mn-lt"/>
                <a:ea typeface="Times New Roman" panose="02020603050405020304" pitchFamily="18" charset="0"/>
                <a:cs typeface="Times New Roman" panose="02020603050405020304" pitchFamily="18" charset="0"/>
              </a:rPr>
              <a:t>This introduces Next Generation Weather Data Access &amp; Advanced Visualization Application </a:t>
            </a:r>
          </a:p>
          <a:p>
            <a:pPr marL="457200" indent="-457200" algn="just">
              <a:buFont typeface="Arial" pitchFamily="34" charset="0"/>
              <a:buChar char="•"/>
              <a:defRPr/>
            </a:pPr>
            <a:r>
              <a:rPr lang="en-US" sz="2400" b="1" dirty="0">
                <a:solidFill>
                  <a:srgbClr val="0000FF"/>
                </a:solidFill>
                <a:latin typeface="+mn-lt"/>
                <a:ea typeface="Times New Roman" panose="02020603050405020304" pitchFamily="18" charset="0"/>
                <a:cs typeface="Times New Roman" panose="02020603050405020304" pitchFamily="18" charset="0"/>
              </a:rPr>
              <a:t>Application ranges from severe weather monitoring to </a:t>
            </a:r>
            <a:r>
              <a:rPr lang="en-US" sz="2400" b="1" dirty="0" err="1">
                <a:solidFill>
                  <a:srgbClr val="0000FF"/>
                </a:solidFill>
                <a:latin typeface="+mn-lt"/>
                <a:ea typeface="Times New Roman" panose="02020603050405020304" pitchFamily="18" charset="0"/>
                <a:cs typeface="Times New Roman" panose="02020603050405020304" pitchFamily="18" charset="0"/>
              </a:rPr>
              <a:t>to</a:t>
            </a:r>
            <a:r>
              <a:rPr lang="en-US" sz="2400" b="1" dirty="0">
                <a:solidFill>
                  <a:srgbClr val="0000FF"/>
                </a:solidFill>
                <a:latin typeface="+mn-lt"/>
                <a:ea typeface="Times New Roman" panose="02020603050405020304" pitchFamily="18" charset="0"/>
                <a:cs typeface="Times New Roman" panose="02020603050405020304" pitchFamily="18" charset="0"/>
              </a:rPr>
              <a:t> agricultural production. </a:t>
            </a:r>
          </a:p>
          <a:p>
            <a:pPr marL="457200" indent="-457200" algn="just">
              <a:buFont typeface="Arial" pitchFamily="34" charset="0"/>
              <a:buChar char="•"/>
              <a:defRPr/>
            </a:pPr>
            <a:r>
              <a:rPr lang="en-US" sz="2400" b="1" dirty="0">
                <a:solidFill>
                  <a:srgbClr val="008000"/>
                </a:solidFill>
                <a:latin typeface="+mn-lt"/>
                <a:cs typeface="Times New Roman" panose="02020603050405020304" pitchFamily="18" charset="0"/>
              </a:rPr>
              <a:t>W</a:t>
            </a:r>
            <a:r>
              <a:rPr lang="en-IN" sz="2400" b="1" dirty="0">
                <a:solidFill>
                  <a:srgbClr val="008000"/>
                </a:solidFill>
                <a:latin typeface="+mn-lt"/>
              </a:rPr>
              <a:t>e can detect Fog over railway track and highways &amp; a pilot can see the position of clouds, fog and visibility of the entire route in real time</a:t>
            </a:r>
          </a:p>
        </p:txBody>
      </p:sp>
      <p:pic>
        <p:nvPicPr>
          <p:cNvPr id="21508" name="Picture 1"/>
          <p:cNvPicPr>
            <a:picLocks noChangeAspect="1"/>
          </p:cNvPicPr>
          <p:nvPr/>
        </p:nvPicPr>
        <p:blipFill>
          <a:blip r:embed="rId2" cstate="print"/>
          <a:srcRect b="18500"/>
          <a:stretch>
            <a:fillRect/>
          </a:stretch>
        </p:blipFill>
        <p:spPr bwMode="auto">
          <a:xfrm>
            <a:off x="4437063" y="3789363"/>
            <a:ext cx="4706937" cy="3068637"/>
          </a:xfrm>
          <a:prstGeom prst="rect">
            <a:avLst/>
          </a:prstGeom>
          <a:noFill/>
          <a:ln w="9525">
            <a:noFill/>
            <a:miter lim="800000"/>
            <a:headEnd/>
            <a:tailEnd/>
          </a:ln>
        </p:spPr>
      </p:pic>
      <p:pic>
        <p:nvPicPr>
          <p:cNvPr id="21509" name="Picture 1"/>
          <p:cNvPicPr>
            <a:picLocks noChangeAspect="1"/>
          </p:cNvPicPr>
          <p:nvPr/>
        </p:nvPicPr>
        <p:blipFill>
          <a:blip r:embed="rId3" cstate="print"/>
          <a:srcRect l="441" b="9052"/>
          <a:stretch>
            <a:fillRect/>
          </a:stretch>
        </p:blipFill>
        <p:spPr bwMode="auto">
          <a:xfrm>
            <a:off x="4451350" y="567690"/>
            <a:ext cx="4692650" cy="3286125"/>
          </a:xfrm>
          <a:prstGeom prst="rect">
            <a:avLst/>
          </a:prstGeom>
          <a:noFill/>
          <a:ln w="9525">
            <a:noFill/>
            <a:miter lim="800000"/>
            <a:headEnd/>
            <a:tailEnd/>
          </a:ln>
        </p:spPr>
      </p:pic>
      <p:sp>
        <p:nvSpPr>
          <p:cNvPr id="6" name="Title 1"/>
          <p:cNvSpPr txBox="1">
            <a:spLocks/>
          </p:cNvSpPr>
          <p:nvPr/>
        </p:nvSpPr>
        <p:spPr>
          <a:xfrm>
            <a:off x="136635" y="0"/>
            <a:ext cx="8870731" cy="549275"/>
          </a:xfrm>
          <a:prstGeom prst="rect">
            <a:avLst/>
          </a:prstGeom>
          <a:solidFill>
            <a:schemeClr val="hlink"/>
          </a:solidFill>
        </p:spPr>
        <p:txBody>
          <a:bodyPr vert="horz" lIns="91440" tIns="45720" rIns="91440" bIns="45720" rtlCol="0" anchor="ctr">
            <a:normAutofit fontScale="82500" lnSpcReduction="10000"/>
          </a:bodyPr>
          <a:lstStyle/>
          <a:p>
            <a:pPr algn="ctr"/>
            <a:r>
              <a:rPr lang="en-US" sz="4000" dirty="0" smtClean="0">
                <a:solidFill>
                  <a:srgbClr val="FF0000"/>
                </a:solidFill>
              </a:rPr>
              <a:t>        </a:t>
            </a:r>
            <a:r>
              <a:rPr lang="en-IN" sz="4000" b="1" i="1" dirty="0" smtClean="0">
                <a:solidFill>
                  <a:schemeClr val="bg1"/>
                </a:solidFill>
              </a:rPr>
              <a:t>Web-based  analysis tool: RAPID – INSAT 3D</a:t>
            </a:r>
            <a:endParaRPr lang="en-IN" sz="4000" b="1" i="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44061" y="487357"/>
          <a:ext cx="8299939" cy="3992908"/>
        </p:xfrm>
        <a:graphic>
          <a:graphicData uri="http://schemas.openxmlformats.org/drawingml/2006/table">
            <a:tbl>
              <a:tblPr firstRow="1" bandRow="1">
                <a:tableStyleId>{5C22544A-7EE6-4342-B048-85BDC9FD1C3A}</a:tableStyleId>
              </a:tblPr>
              <a:tblGrid>
                <a:gridCol w="521389"/>
                <a:gridCol w="1641351"/>
                <a:gridCol w="6137199"/>
              </a:tblGrid>
              <a:tr h="356705">
                <a:tc>
                  <a:txBody>
                    <a:bodyPr/>
                    <a:lstStyle/>
                    <a:p>
                      <a:r>
                        <a:rPr lang="en-US" sz="1400" dirty="0" smtClean="0"/>
                        <a:t>S.</a:t>
                      </a:r>
                      <a:r>
                        <a:rPr lang="en-US" sz="1400" baseline="0" dirty="0" smtClean="0"/>
                        <a:t> </a:t>
                      </a:r>
                      <a:r>
                        <a:rPr lang="en-US" sz="1400" dirty="0" smtClean="0"/>
                        <a:t>No.</a:t>
                      </a:r>
                      <a:endParaRPr lang="en-IN" sz="1400" dirty="0"/>
                    </a:p>
                  </a:txBody>
                  <a:tcPr marT="45722" marB="45722"/>
                </a:tc>
                <a:tc>
                  <a:txBody>
                    <a:bodyPr/>
                    <a:lstStyle/>
                    <a:p>
                      <a:endParaRPr lang="en-US" sz="1400" dirty="0" smtClean="0"/>
                    </a:p>
                    <a:p>
                      <a:r>
                        <a:rPr lang="en-US" sz="1400" dirty="0" smtClean="0"/>
                        <a:t>User Name </a:t>
                      </a:r>
                      <a:endParaRPr lang="en-IN" sz="1400" dirty="0"/>
                    </a:p>
                  </a:txBody>
                  <a:tcPr marT="45722" marB="45722"/>
                </a:tc>
                <a:tc>
                  <a:txBody>
                    <a:bodyPr/>
                    <a:lstStyle/>
                    <a:p>
                      <a:endParaRPr lang="en-US" sz="1400" dirty="0" smtClean="0"/>
                    </a:p>
                    <a:p>
                      <a:r>
                        <a:rPr lang="en-US" sz="1400" dirty="0" smtClean="0"/>
                        <a:t>Type of Forecasts </a:t>
                      </a:r>
                      <a:endParaRPr lang="en-IN" sz="1400" dirty="0"/>
                    </a:p>
                  </a:txBody>
                  <a:tcPr marT="45722" marB="45722"/>
                </a:tc>
              </a:tr>
              <a:tr h="480348">
                <a:tc>
                  <a:txBody>
                    <a:bodyPr/>
                    <a:lstStyle/>
                    <a:p>
                      <a:r>
                        <a:rPr lang="en-US" sz="1600" dirty="0" smtClean="0"/>
                        <a:t>1</a:t>
                      </a:r>
                      <a:endParaRPr lang="en-IN" sz="1600" dirty="0"/>
                    </a:p>
                  </a:txBody>
                  <a:tcPr marT="45722" marB="45722"/>
                </a:tc>
                <a:tc>
                  <a:txBody>
                    <a:bodyPr/>
                    <a:lstStyle/>
                    <a:p>
                      <a:r>
                        <a:rPr lang="en-US" sz="1600" dirty="0" smtClean="0"/>
                        <a:t>Agro-met Services </a:t>
                      </a:r>
                      <a:endParaRPr lang="en-IN" sz="1600" dirty="0"/>
                    </a:p>
                  </a:txBody>
                  <a:tcPr marT="45722" marB="45722"/>
                </a:tc>
                <a:tc>
                  <a:txBody>
                    <a:bodyPr/>
                    <a:lstStyle/>
                    <a:p>
                      <a:r>
                        <a:rPr lang="en-US" sz="1600" dirty="0" smtClean="0"/>
                        <a:t>MME based five days quantitative forecasts of rainfall, max and min temperature, cloud cover, surface humidity and winds </a:t>
                      </a:r>
                      <a:r>
                        <a:rPr lang="en-US" sz="1600" baseline="0" dirty="0" smtClean="0"/>
                        <a:t> at </a:t>
                      </a:r>
                      <a:r>
                        <a:rPr lang="en-US" sz="1600" baseline="0" dirty="0" smtClean="0">
                          <a:solidFill>
                            <a:srgbClr val="05095B"/>
                          </a:solidFill>
                        </a:rPr>
                        <a:t>District Level</a:t>
                      </a:r>
                      <a:endParaRPr lang="en-IN" sz="1600" dirty="0">
                        <a:solidFill>
                          <a:srgbClr val="05095B"/>
                        </a:solidFill>
                      </a:endParaRPr>
                    </a:p>
                  </a:txBody>
                  <a:tcPr marT="45722" marB="45722"/>
                </a:tc>
              </a:tr>
              <a:tr h="525509">
                <a:tc>
                  <a:txBody>
                    <a:bodyPr/>
                    <a:lstStyle/>
                    <a:p>
                      <a:r>
                        <a:rPr lang="en-US" sz="1600" dirty="0" smtClean="0"/>
                        <a:t>2</a:t>
                      </a:r>
                      <a:endParaRPr lang="en-IN" sz="1600" dirty="0"/>
                    </a:p>
                  </a:txBody>
                  <a:tcPr marT="45722" marB="45722"/>
                </a:tc>
                <a:tc>
                  <a:txBody>
                    <a:bodyPr/>
                    <a:lstStyle/>
                    <a:p>
                      <a:r>
                        <a:rPr lang="en-US" sz="1600" dirty="0" smtClean="0"/>
                        <a:t>Cyclone Services </a:t>
                      </a:r>
                      <a:endParaRPr lang="en-IN" sz="1600" dirty="0"/>
                    </a:p>
                  </a:txBody>
                  <a:tcPr marT="45722" marB="45722"/>
                </a:tc>
                <a:tc>
                  <a:txBody>
                    <a:bodyPr/>
                    <a:lstStyle/>
                    <a:p>
                      <a:r>
                        <a:rPr lang="en-US" sz="1600" dirty="0" smtClean="0"/>
                        <a:t>HWRF, Statistical based MME Cyclone track and intensity</a:t>
                      </a:r>
                      <a:r>
                        <a:rPr lang="en-US" sz="1600" baseline="0" dirty="0" smtClean="0"/>
                        <a:t> </a:t>
                      </a:r>
                      <a:r>
                        <a:rPr lang="en-US" sz="1600" dirty="0" smtClean="0"/>
                        <a:t>prediction, genesis forecast</a:t>
                      </a:r>
                      <a:endParaRPr lang="en-IN" sz="1600" dirty="0"/>
                    </a:p>
                  </a:txBody>
                  <a:tcPr marT="45722" marB="45722"/>
                </a:tc>
              </a:tr>
              <a:tr h="530531">
                <a:tc>
                  <a:txBody>
                    <a:bodyPr/>
                    <a:lstStyle/>
                    <a:p>
                      <a:r>
                        <a:rPr lang="en-US" sz="1600" dirty="0" smtClean="0"/>
                        <a:t>3</a:t>
                      </a:r>
                      <a:endParaRPr lang="en-IN" sz="1600" dirty="0"/>
                    </a:p>
                  </a:txBody>
                  <a:tcPr marT="45722" marB="45722"/>
                </a:tc>
                <a:tc>
                  <a:txBody>
                    <a:bodyPr/>
                    <a:lstStyle/>
                    <a:p>
                      <a:r>
                        <a:rPr lang="en-US" sz="1600" dirty="0" smtClean="0"/>
                        <a:t>Aviation</a:t>
                      </a:r>
                      <a:r>
                        <a:rPr lang="en-US" sz="1600" baseline="0" dirty="0" smtClean="0"/>
                        <a:t> services</a:t>
                      </a:r>
                      <a:r>
                        <a:rPr lang="en-US" sz="1600" dirty="0" smtClean="0"/>
                        <a:t>  </a:t>
                      </a:r>
                      <a:endParaRPr lang="en-IN" sz="1600" dirty="0"/>
                    </a:p>
                  </a:txBody>
                  <a:tcPr marT="45722" marB="45722"/>
                </a:tc>
                <a:tc>
                  <a:txBody>
                    <a:bodyPr/>
                    <a:lstStyle/>
                    <a:p>
                      <a:r>
                        <a:rPr lang="en-US" sz="1600" dirty="0" smtClean="0"/>
                        <a:t> WRF model based weather map of temp and wind for low</a:t>
                      </a:r>
                      <a:r>
                        <a:rPr lang="en-US" sz="1600" baseline="0" dirty="0" smtClean="0"/>
                        <a:t> flying aircrafts, </a:t>
                      </a:r>
                      <a:r>
                        <a:rPr lang="en-US" sz="1600" baseline="0" dirty="0" err="1" smtClean="0"/>
                        <a:t>meteograms</a:t>
                      </a:r>
                      <a:endParaRPr lang="en-IN" sz="1600" dirty="0"/>
                    </a:p>
                  </a:txBody>
                  <a:tcPr marT="45722" marB="45722"/>
                </a:tc>
              </a:tr>
              <a:tr h="492676">
                <a:tc>
                  <a:txBody>
                    <a:bodyPr/>
                    <a:lstStyle/>
                    <a:p>
                      <a:r>
                        <a:rPr lang="en-US" sz="1600" dirty="0" smtClean="0"/>
                        <a:t>4</a:t>
                      </a:r>
                      <a:endParaRPr lang="en-IN" sz="1600" dirty="0"/>
                    </a:p>
                  </a:txBody>
                  <a:tcPr marT="45722" marB="45722"/>
                </a:tc>
                <a:tc>
                  <a:txBody>
                    <a:bodyPr/>
                    <a:lstStyle/>
                    <a:p>
                      <a:r>
                        <a:rPr lang="en-US" sz="1600" dirty="0" smtClean="0"/>
                        <a:t>Hydrological services</a:t>
                      </a:r>
                      <a:endParaRPr lang="en-IN" sz="1600" dirty="0"/>
                    </a:p>
                  </a:txBody>
                  <a:tcPr marT="45722" marB="45722"/>
                </a:tc>
                <a:tc>
                  <a:txBody>
                    <a:bodyPr/>
                    <a:lstStyle/>
                    <a:p>
                      <a:r>
                        <a:rPr lang="en-US" sz="1600" dirty="0" smtClean="0"/>
                        <a:t>MME/WRF based gridded location specific rainfall forecasts</a:t>
                      </a:r>
                      <a:endParaRPr lang="en-IN" sz="1600" dirty="0"/>
                    </a:p>
                  </a:txBody>
                  <a:tcPr marT="45722" marB="45722"/>
                </a:tc>
              </a:tr>
              <a:tr h="297452">
                <a:tc>
                  <a:txBody>
                    <a:bodyPr/>
                    <a:lstStyle/>
                    <a:p>
                      <a:r>
                        <a:rPr lang="en-US" sz="1600" dirty="0" smtClean="0"/>
                        <a:t>5</a:t>
                      </a:r>
                      <a:endParaRPr lang="en-IN" sz="1600" dirty="0"/>
                    </a:p>
                  </a:txBody>
                  <a:tcPr marT="45722" marB="45722"/>
                </a:tc>
                <a:tc>
                  <a:txBody>
                    <a:bodyPr/>
                    <a:lstStyle/>
                    <a:p>
                      <a:r>
                        <a:rPr lang="en-IN" sz="1600" dirty="0" smtClean="0"/>
                        <a:t>Public Weather Services</a:t>
                      </a:r>
                      <a:endParaRPr lang="en-IN" sz="1600" dirty="0"/>
                    </a:p>
                  </a:txBody>
                  <a:tcPr marT="45722" marB="45722"/>
                </a:tc>
                <a:tc>
                  <a:txBody>
                    <a:bodyPr/>
                    <a:lstStyle/>
                    <a:p>
                      <a:r>
                        <a:rPr lang="en-IN" sz="1600" baseline="0" dirty="0" smtClean="0"/>
                        <a:t>  Five days City forecast </a:t>
                      </a:r>
                      <a:endParaRPr lang="en-IN" sz="1600" dirty="0"/>
                    </a:p>
                  </a:txBody>
                  <a:tcPr marT="45722" marB="45722"/>
                </a:tc>
              </a:tr>
              <a:tr h="530531">
                <a:tc>
                  <a:txBody>
                    <a:bodyPr/>
                    <a:lstStyle/>
                    <a:p>
                      <a:r>
                        <a:rPr lang="en-IN" sz="1600" dirty="0" smtClean="0"/>
                        <a:t>6</a:t>
                      </a:r>
                      <a:endParaRPr lang="en-IN" sz="1600" dirty="0"/>
                    </a:p>
                  </a:txBody>
                  <a:tcPr marT="45722" marB="45722"/>
                </a:tc>
                <a:tc>
                  <a:txBody>
                    <a:bodyPr/>
                    <a:lstStyle/>
                    <a:p>
                      <a:r>
                        <a:rPr lang="en-IN" sz="1600" dirty="0" smtClean="0"/>
                        <a:t>Day</a:t>
                      </a:r>
                      <a:r>
                        <a:rPr lang="en-IN" sz="1600" baseline="0" dirty="0" smtClean="0"/>
                        <a:t> to day forecast </a:t>
                      </a:r>
                      <a:endParaRPr lang="en-IN" sz="1600" dirty="0"/>
                    </a:p>
                  </a:txBody>
                  <a:tcPr marT="45722" marB="45722"/>
                </a:tc>
                <a:tc>
                  <a:txBody>
                    <a:bodyPr/>
                    <a:lstStyle/>
                    <a:p>
                      <a:r>
                        <a:rPr lang="en-IN" sz="1600" dirty="0" smtClean="0"/>
                        <a:t>Weather forecast Graphics Products </a:t>
                      </a:r>
                      <a:endParaRPr lang="en-IN" sz="1600" dirty="0"/>
                    </a:p>
                  </a:txBody>
                  <a:tcPr marT="45722" marB="45722"/>
                </a:tc>
              </a:tr>
            </a:tbl>
          </a:graphicData>
        </a:graphic>
      </p:graphicFrame>
      <p:graphicFrame>
        <p:nvGraphicFramePr>
          <p:cNvPr id="6" name="Diagram 5"/>
          <p:cNvGraphicFramePr/>
          <p:nvPr/>
        </p:nvGraphicFramePr>
        <p:xfrm>
          <a:off x="1090245" y="0"/>
          <a:ext cx="7514494" cy="621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noGrp="1"/>
          </p:cNvGraphicFramePr>
          <p:nvPr>
            <p:ph idx="1"/>
          </p:nvPr>
        </p:nvGraphicFramePr>
        <p:xfrm>
          <a:off x="691664" y="4466492"/>
          <a:ext cx="8217873" cy="17701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034" y="293077"/>
            <a:ext cx="7406640" cy="574431"/>
          </a:xfrm>
        </p:spPr>
        <p:txBody>
          <a:bodyPr>
            <a:normAutofit fontScale="90000"/>
          </a:bodyPr>
          <a:lstStyle/>
          <a:p>
            <a:pPr algn="ctr"/>
            <a:r>
              <a:rPr lang="en-US" b="1" dirty="0" smtClean="0"/>
              <a:t>Cyclone Forecasting</a:t>
            </a:r>
            <a:endParaRPr lang="en-US" b="1" dirty="0"/>
          </a:p>
        </p:txBody>
      </p:sp>
      <p:graphicFrame>
        <p:nvGraphicFramePr>
          <p:cNvPr id="4" name="Content Placeholder 3"/>
          <p:cNvGraphicFramePr>
            <a:graphicFrameLocks noGrp="1"/>
          </p:cNvGraphicFramePr>
          <p:nvPr>
            <p:ph idx="1"/>
          </p:nvPr>
        </p:nvGraphicFramePr>
        <p:xfrm>
          <a:off x="351693" y="3399692"/>
          <a:ext cx="8557846" cy="3247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hart 7"/>
          <p:cNvGraphicFramePr/>
          <p:nvPr/>
        </p:nvGraphicFramePr>
        <p:xfrm>
          <a:off x="984738" y="234462"/>
          <a:ext cx="7666893" cy="3141784"/>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35" y="234461"/>
            <a:ext cx="7406640" cy="996462"/>
          </a:xfrm>
        </p:spPr>
        <p:txBody>
          <a:bodyPr>
            <a:noAutofit/>
          </a:bodyPr>
          <a:lstStyle/>
          <a:p>
            <a:pPr algn="ctr"/>
            <a:r>
              <a:rPr lang="en-IN" sz="6600" b="1" dirty="0"/>
              <a:t>outline</a:t>
            </a:r>
          </a:p>
        </p:txBody>
      </p:sp>
      <p:graphicFrame>
        <p:nvGraphicFramePr>
          <p:cNvPr id="4" name="Content Placeholder 3"/>
          <p:cNvGraphicFramePr>
            <a:graphicFrameLocks noGrp="1"/>
          </p:cNvGraphicFramePr>
          <p:nvPr>
            <p:ph idx="1"/>
          </p:nvPr>
        </p:nvGraphicFramePr>
        <p:xfrm>
          <a:off x="857251" y="1282262"/>
          <a:ext cx="7677149" cy="4954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27126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G:\PSC Scan 2015\MM_Scanned Doc\Most_Search2014.jpg"/>
          <p:cNvPicPr>
            <a:picLocks noGrp="1" noChangeAspect="1" noChangeArrowheads="1"/>
          </p:cNvPicPr>
          <p:nvPr>
            <p:ph idx="1"/>
          </p:nvPr>
        </p:nvPicPr>
        <p:blipFill>
          <a:blip r:embed="rId2" cstate="print"/>
          <a:srcRect l="20457" t="45621" r="34828" b="27174"/>
          <a:stretch>
            <a:fillRect/>
          </a:stretch>
        </p:blipFill>
        <p:spPr>
          <a:xfrm>
            <a:off x="2625725" y="620713"/>
            <a:ext cx="6518275" cy="2447925"/>
          </a:xfrm>
        </p:spPr>
      </p:pic>
      <p:sp>
        <p:nvSpPr>
          <p:cNvPr id="44036" name="Text Placeholder 10"/>
          <p:cNvSpPr>
            <a:spLocks noGrp="1"/>
          </p:cNvSpPr>
          <p:nvPr>
            <p:ph type="body" sz="half" idx="2"/>
          </p:nvPr>
        </p:nvSpPr>
        <p:spPr>
          <a:xfrm>
            <a:off x="0" y="620713"/>
            <a:ext cx="2627313" cy="2160587"/>
          </a:xfrm>
          <a:ln w="25400">
            <a:solidFill>
              <a:srgbClr val="C00000"/>
            </a:solidFill>
          </a:ln>
        </p:spPr>
        <p:txBody>
          <a:bodyPr/>
          <a:lstStyle/>
          <a:p>
            <a:r>
              <a:rPr lang="en-US" sz="2000" smtClean="0">
                <a:solidFill>
                  <a:srgbClr val="0000FF"/>
                </a:solidFill>
              </a:rPr>
              <a:t>Cyclone Hudhud stands in 9 position </a:t>
            </a:r>
          </a:p>
          <a:p>
            <a:r>
              <a:rPr lang="en-US" sz="2000" smtClean="0">
                <a:solidFill>
                  <a:srgbClr val="0000FF"/>
                </a:solidFill>
              </a:rPr>
              <a:t>in Top Searched New Events in 2014</a:t>
            </a:r>
          </a:p>
          <a:p>
            <a:r>
              <a:rPr lang="en-US" sz="2000" smtClean="0">
                <a:solidFill>
                  <a:srgbClr val="00B050"/>
                </a:solidFill>
              </a:rPr>
              <a:t>Source : TOI: 17 Dec 2014</a:t>
            </a:r>
            <a:endParaRPr lang="en-IN" sz="2000" smtClean="0">
              <a:solidFill>
                <a:srgbClr val="00B050"/>
              </a:solidFill>
            </a:endParaRPr>
          </a:p>
        </p:txBody>
      </p:sp>
      <p:sp>
        <p:nvSpPr>
          <p:cNvPr id="5" name="Title 1"/>
          <p:cNvSpPr txBox="1">
            <a:spLocks/>
          </p:cNvSpPr>
          <p:nvPr/>
        </p:nvSpPr>
        <p:spPr bwMode="auto">
          <a:xfrm>
            <a:off x="0" y="3068638"/>
            <a:ext cx="9144000" cy="647700"/>
          </a:xfrm>
          <a:prstGeom prst="rect">
            <a:avLst/>
          </a:prstGeom>
          <a:solidFill>
            <a:schemeClr val="accent5">
              <a:lumMod val="60000"/>
              <a:lumOff val="40000"/>
            </a:schemeClr>
          </a:solidFill>
          <a:ln w="9525">
            <a:noFill/>
            <a:miter lim="800000"/>
            <a:headEnd/>
            <a:tailEnd/>
          </a:ln>
        </p:spPr>
        <p:txBody>
          <a:bodyPr anchor="b"/>
          <a:lstStyle/>
          <a:p>
            <a:pPr eaLnBrk="0" hangingPunct="0">
              <a:defRPr/>
            </a:pPr>
            <a:r>
              <a:rPr lang="en-US" sz="2200" b="1" dirty="0">
                <a:solidFill>
                  <a:srgbClr val="FF0000"/>
                </a:solidFill>
                <a:ea typeface="+mj-ea"/>
              </a:rPr>
              <a:t>Advances in cyclone forecasting and warning is appreciated On the occasion of </a:t>
            </a:r>
            <a:r>
              <a:rPr lang="en-US" sz="2200" b="1" dirty="0" err="1">
                <a:solidFill>
                  <a:srgbClr val="FF0000"/>
                </a:solidFill>
                <a:ea typeface="+mj-ea"/>
              </a:rPr>
              <a:t>Prawasi</a:t>
            </a:r>
            <a:r>
              <a:rPr lang="en-US" sz="2200" b="1" dirty="0">
                <a:solidFill>
                  <a:srgbClr val="FF0000"/>
                </a:solidFill>
                <a:ea typeface="+mj-ea"/>
              </a:rPr>
              <a:t> </a:t>
            </a:r>
            <a:r>
              <a:rPr lang="en-US" sz="2200" b="1" dirty="0" err="1">
                <a:solidFill>
                  <a:srgbClr val="FF0000"/>
                </a:solidFill>
                <a:ea typeface="+mj-ea"/>
              </a:rPr>
              <a:t>Bhartiya</a:t>
            </a:r>
            <a:r>
              <a:rPr lang="en-US" sz="2200" b="1" dirty="0">
                <a:solidFill>
                  <a:srgbClr val="FF0000"/>
                </a:solidFill>
                <a:ea typeface="+mj-ea"/>
              </a:rPr>
              <a:t> </a:t>
            </a:r>
            <a:r>
              <a:rPr lang="en-US" sz="2200" b="1" dirty="0" err="1">
                <a:solidFill>
                  <a:srgbClr val="FF0000"/>
                </a:solidFill>
                <a:ea typeface="+mj-ea"/>
              </a:rPr>
              <a:t>Diwas</a:t>
            </a:r>
            <a:r>
              <a:rPr lang="en-US" sz="2200" b="1" dirty="0">
                <a:solidFill>
                  <a:srgbClr val="FF0000"/>
                </a:solidFill>
                <a:ea typeface="+mj-ea"/>
              </a:rPr>
              <a:t> (7-9 Jan 2015)</a:t>
            </a:r>
            <a:endParaRPr lang="en-IN" sz="2200" b="1" dirty="0">
              <a:solidFill>
                <a:srgbClr val="FF0000"/>
              </a:solidFill>
              <a:ea typeface="+mj-ea"/>
            </a:endParaRPr>
          </a:p>
        </p:txBody>
      </p:sp>
      <p:pic>
        <p:nvPicPr>
          <p:cNvPr id="44038" name="Content Placeholder 4" descr="imggallery"/>
          <p:cNvPicPr>
            <a:picLocks/>
          </p:cNvPicPr>
          <p:nvPr/>
        </p:nvPicPr>
        <p:blipFill>
          <a:blip r:embed="rId3" cstate="print"/>
          <a:srcRect/>
          <a:stretch>
            <a:fillRect/>
          </a:stretch>
        </p:blipFill>
        <p:spPr bwMode="auto">
          <a:xfrm>
            <a:off x="5076825" y="3905250"/>
            <a:ext cx="4067175" cy="2952750"/>
          </a:xfrm>
          <a:prstGeom prst="rect">
            <a:avLst/>
          </a:prstGeom>
          <a:noFill/>
          <a:ln w="9525">
            <a:noFill/>
            <a:miter lim="800000"/>
            <a:headEnd/>
            <a:tailEnd/>
          </a:ln>
        </p:spPr>
      </p:pic>
      <p:sp>
        <p:nvSpPr>
          <p:cNvPr id="8" name="Title 1"/>
          <p:cNvSpPr txBox="1">
            <a:spLocks/>
          </p:cNvSpPr>
          <p:nvPr/>
        </p:nvSpPr>
        <p:spPr bwMode="auto">
          <a:xfrm>
            <a:off x="0" y="3716338"/>
            <a:ext cx="5148263" cy="1441450"/>
          </a:xfrm>
          <a:prstGeom prst="rect">
            <a:avLst/>
          </a:prstGeom>
          <a:solidFill>
            <a:schemeClr val="accent5">
              <a:lumMod val="60000"/>
              <a:lumOff val="40000"/>
            </a:schemeClr>
          </a:solidFill>
          <a:ln w="9525">
            <a:noFill/>
            <a:miter lim="800000"/>
            <a:headEnd/>
            <a:tailEnd/>
          </a:ln>
        </p:spPr>
        <p:txBody>
          <a:bodyPr anchor="b"/>
          <a:lstStyle/>
          <a:p>
            <a:pPr algn="ctr" eaLnBrk="0" hangingPunct="0">
              <a:defRPr/>
            </a:pPr>
            <a:r>
              <a:rPr lang="en-US" sz="2400" b="1" dirty="0">
                <a:solidFill>
                  <a:srgbClr val="0000FF"/>
                </a:solidFill>
                <a:ea typeface="+mj-ea"/>
              </a:rPr>
              <a:t>Advances in cyclone forecasting and warning is appreciated by Prime Minister in India Science Congress</a:t>
            </a:r>
            <a:endParaRPr lang="en-IN" sz="2400" b="1" dirty="0">
              <a:solidFill>
                <a:srgbClr val="0000FF"/>
              </a:solidFill>
              <a:ea typeface="+mj-ea"/>
            </a:endParaRPr>
          </a:p>
        </p:txBody>
      </p:sp>
      <p:sp>
        <p:nvSpPr>
          <p:cNvPr id="9" name="Text Placeholder 3"/>
          <p:cNvSpPr txBox="1">
            <a:spLocks/>
          </p:cNvSpPr>
          <p:nvPr/>
        </p:nvSpPr>
        <p:spPr bwMode="auto">
          <a:xfrm>
            <a:off x="0" y="5229225"/>
            <a:ext cx="5219700" cy="1628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a:lstStyle/>
          <a:p>
            <a:pPr algn="just">
              <a:spcBef>
                <a:spcPct val="20000"/>
              </a:spcBef>
              <a:buFont typeface="Wingdings" pitchFamily="2" charset="2"/>
              <a:buNone/>
              <a:defRPr/>
            </a:pPr>
            <a:r>
              <a:rPr lang="en-IN" sz="2000" b="1" dirty="0">
                <a:solidFill>
                  <a:srgbClr val="FF0000"/>
                </a:solidFill>
              </a:rPr>
              <a:t>Text of PM </a:t>
            </a:r>
            <a:r>
              <a:rPr lang="en-IN" sz="2000" b="1" dirty="0" err="1">
                <a:solidFill>
                  <a:srgbClr val="FF0000"/>
                </a:solidFill>
              </a:rPr>
              <a:t>Shri</a:t>
            </a:r>
            <a:r>
              <a:rPr lang="en-IN" sz="2000" b="1" dirty="0">
                <a:solidFill>
                  <a:srgbClr val="FF0000"/>
                </a:solidFill>
              </a:rPr>
              <a:t> </a:t>
            </a:r>
            <a:r>
              <a:rPr lang="en-IN" sz="2000" b="1" dirty="0" err="1">
                <a:solidFill>
                  <a:srgbClr val="FF0000"/>
                </a:solidFill>
              </a:rPr>
              <a:t>Narendra</a:t>
            </a:r>
            <a:r>
              <a:rPr lang="en-IN" sz="2000" b="1" dirty="0">
                <a:solidFill>
                  <a:srgbClr val="FF0000"/>
                </a:solidFill>
              </a:rPr>
              <a:t> </a:t>
            </a:r>
            <a:r>
              <a:rPr lang="en-IN" sz="2000" b="1" dirty="0" err="1">
                <a:solidFill>
                  <a:srgbClr val="FF0000"/>
                </a:solidFill>
              </a:rPr>
              <a:t>Modi’s</a:t>
            </a:r>
            <a:r>
              <a:rPr lang="en-IN" sz="2000" b="1" dirty="0">
                <a:solidFill>
                  <a:srgbClr val="FF0000"/>
                </a:solidFill>
              </a:rPr>
              <a:t> address</a:t>
            </a:r>
          </a:p>
          <a:p>
            <a:pPr algn="just">
              <a:spcBef>
                <a:spcPct val="20000"/>
              </a:spcBef>
              <a:buFont typeface="Wingdings" pitchFamily="2" charset="2"/>
              <a:buNone/>
              <a:defRPr/>
            </a:pPr>
            <a:r>
              <a:rPr lang="en-IN" sz="2000" b="1" dirty="0">
                <a:solidFill>
                  <a:srgbClr val="003399"/>
                </a:solidFill>
              </a:rPr>
              <a:t>“I must congratulate …. </a:t>
            </a:r>
            <a:r>
              <a:rPr lang="en-IN" sz="2000" b="1" dirty="0">
                <a:solidFill>
                  <a:srgbClr val="FF0000"/>
                </a:solidFill>
              </a:rPr>
              <a:t>their accurate prediction of Cyclone </a:t>
            </a:r>
            <a:r>
              <a:rPr lang="en-IN" sz="2000" b="1" dirty="0" err="1">
                <a:solidFill>
                  <a:srgbClr val="FF0000"/>
                </a:solidFill>
              </a:rPr>
              <a:t>Hudhud</a:t>
            </a:r>
            <a:r>
              <a:rPr lang="en-IN" sz="2000" b="1" dirty="0">
                <a:solidFill>
                  <a:srgbClr val="FF0000"/>
                </a:solidFill>
              </a:rPr>
              <a:t> saved thousands of lives</a:t>
            </a:r>
            <a:r>
              <a:rPr lang="en-IN" sz="2000" b="1" dirty="0">
                <a:solidFill>
                  <a:srgbClr val="003399"/>
                </a:solidFill>
              </a:rPr>
              <a:t> ……...”</a:t>
            </a:r>
          </a:p>
        </p:txBody>
      </p:sp>
      <p:sp>
        <p:nvSpPr>
          <p:cNvPr id="44041" name="Text Placeholder 3"/>
          <p:cNvSpPr txBox="1">
            <a:spLocks/>
          </p:cNvSpPr>
          <p:nvPr/>
        </p:nvSpPr>
        <p:spPr bwMode="auto">
          <a:xfrm>
            <a:off x="4787900" y="3573463"/>
            <a:ext cx="4356100" cy="387350"/>
          </a:xfrm>
          <a:prstGeom prst="rect">
            <a:avLst/>
          </a:prstGeom>
          <a:noFill/>
          <a:ln w="9525">
            <a:noFill/>
            <a:miter lim="800000"/>
            <a:headEnd/>
            <a:tailEnd/>
          </a:ln>
        </p:spPr>
        <p:txBody>
          <a:bodyPr/>
          <a:lstStyle/>
          <a:p>
            <a:pPr algn="ctr" eaLnBrk="0" hangingPunct="0">
              <a:spcBef>
                <a:spcPct val="20000"/>
              </a:spcBef>
              <a:buFont typeface="Wingdings" pitchFamily="2" charset="2"/>
              <a:buNone/>
            </a:pPr>
            <a:r>
              <a:rPr lang="en-US" sz="2000" b="1">
                <a:solidFill>
                  <a:srgbClr val="0000FF"/>
                </a:solidFill>
              </a:rPr>
              <a:t>Prawasi Bhartiya Diwas(7-9 Jan 2015)</a:t>
            </a:r>
          </a:p>
        </p:txBody>
      </p:sp>
      <p:sp>
        <p:nvSpPr>
          <p:cNvPr id="10" name="Title 1"/>
          <p:cNvSpPr txBox="1">
            <a:spLocks/>
          </p:cNvSpPr>
          <p:nvPr/>
        </p:nvSpPr>
        <p:spPr>
          <a:xfrm>
            <a:off x="144411" y="0"/>
            <a:ext cx="8870731" cy="549275"/>
          </a:xfrm>
          <a:prstGeom prst="rect">
            <a:avLst/>
          </a:prstGeom>
          <a:solidFill>
            <a:schemeClr val="hlink"/>
          </a:solidFill>
        </p:spPr>
        <p:txBody>
          <a:bodyPr vert="horz" lIns="91440" tIns="45720" rIns="91440" bIns="45720" rtlCol="0" anchor="ctr">
            <a:normAutofit fontScale="90000" lnSpcReduction="20000"/>
          </a:bodyPr>
          <a:lstStyle/>
          <a:p>
            <a:r>
              <a:rPr lang="en-US" sz="4000" dirty="0" smtClean="0">
                <a:solidFill>
                  <a:srgbClr val="FF0000"/>
                </a:solidFill>
              </a:rPr>
              <a:t>                   </a:t>
            </a:r>
            <a:r>
              <a:rPr lang="en-US" sz="4000" dirty="0" smtClean="0">
                <a:solidFill>
                  <a:schemeClr val="bg1"/>
                </a:solidFill>
              </a:rPr>
              <a:t>Cyclone warning : Appreciations</a:t>
            </a:r>
            <a:endParaRPr lang="en-IN" sz="4400" b="1" dirty="0" smtClean="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3434" y="316523"/>
            <a:ext cx="7406640" cy="773723"/>
          </a:xfrm>
        </p:spPr>
        <p:txBody>
          <a:bodyPr>
            <a:normAutofit/>
          </a:bodyPr>
          <a:lstStyle/>
          <a:p>
            <a:pPr lvl="0" algn="ctr"/>
            <a:r>
              <a:rPr lang="en-US" b="1" dirty="0" smtClean="0"/>
              <a:t>ISO Certification</a:t>
            </a:r>
            <a:endParaRPr lang="en-US" b="1" dirty="0"/>
          </a:p>
        </p:txBody>
      </p:sp>
      <p:graphicFrame>
        <p:nvGraphicFramePr>
          <p:cNvPr id="7" name="Content Placeholder 6"/>
          <p:cNvGraphicFramePr>
            <a:graphicFrameLocks noGrp="1"/>
          </p:cNvGraphicFramePr>
          <p:nvPr>
            <p:ph idx="1"/>
          </p:nvPr>
        </p:nvGraphicFramePr>
        <p:xfrm>
          <a:off x="281354" y="1066801"/>
          <a:ext cx="8546124"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6"/>
          <p:cNvSpPr txBox="1">
            <a:spLocks/>
          </p:cNvSpPr>
          <p:nvPr/>
        </p:nvSpPr>
        <p:spPr>
          <a:xfrm>
            <a:off x="1125414" y="246185"/>
            <a:ext cx="7138475" cy="586154"/>
          </a:xfrm>
          <a:prstGeom prst="rect">
            <a:avLst/>
          </a:prstGeom>
        </p:spPr>
        <p:txBody>
          <a:bodyPr>
            <a:normAutofit fontScale="97500"/>
          </a:bodyPr>
          <a:lstStyle/>
          <a:p>
            <a:pPr lvl="0" defTabSz="685800">
              <a:lnSpc>
                <a:spcPct val="90000"/>
              </a:lnSpc>
              <a:spcBef>
                <a:spcPct val="0"/>
              </a:spcBef>
            </a:pPr>
            <a:endParaRPr lang="en-US" sz="3100" dirty="0" smtClean="0">
              <a:solidFill>
                <a:schemeClr val="accent1"/>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93" y="206829"/>
            <a:ext cx="7406640" cy="942033"/>
          </a:xfrm>
        </p:spPr>
        <p:txBody>
          <a:bodyPr/>
          <a:lstStyle/>
          <a:p>
            <a:pPr algn="ctr"/>
            <a:r>
              <a:rPr lang="en-IN" b="1" dirty="0"/>
              <a:t>Hydro-meteorological Services</a:t>
            </a:r>
          </a:p>
        </p:txBody>
      </p:sp>
      <p:graphicFrame>
        <p:nvGraphicFramePr>
          <p:cNvPr id="7" name="Content Placeholder 6"/>
          <p:cNvGraphicFramePr>
            <a:graphicFrameLocks noGrp="1"/>
          </p:cNvGraphicFramePr>
          <p:nvPr>
            <p:ph idx="1"/>
          </p:nvPr>
        </p:nvGraphicFramePr>
        <p:xfrm>
          <a:off x="857251" y="1312985"/>
          <a:ext cx="7404653" cy="4783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1243289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75"/>
          </a:xfrm>
          <a:solidFill>
            <a:srgbClr val="00B050"/>
          </a:solidFill>
          <a:ln>
            <a:solidFill>
              <a:srgbClr val="009999"/>
            </a:solidFill>
          </a:ln>
        </p:spPr>
        <p:txBody>
          <a:bodyPr/>
          <a:lstStyle/>
          <a:p>
            <a:pPr>
              <a:defRPr/>
            </a:pPr>
            <a:r>
              <a:rPr lang="en-IN" sz="2800" dirty="0" smtClean="0">
                <a:solidFill>
                  <a:schemeClr val="bg1"/>
                </a:solidFill>
              </a:rPr>
              <a:t>CRIS (Customised Rainfall Information System)</a:t>
            </a:r>
            <a:endParaRPr lang="en-US" sz="2800" dirty="0">
              <a:solidFill>
                <a:schemeClr val="bg1"/>
              </a:solidFill>
            </a:endParaRPr>
          </a:p>
        </p:txBody>
      </p:sp>
      <p:sp>
        <p:nvSpPr>
          <p:cNvPr id="56323" name="Text Placeholder 2"/>
          <p:cNvSpPr>
            <a:spLocks noGrp="1"/>
          </p:cNvSpPr>
          <p:nvPr>
            <p:ph type="body" idx="1"/>
          </p:nvPr>
        </p:nvSpPr>
        <p:spPr>
          <a:xfrm>
            <a:off x="0" y="765175"/>
            <a:ext cx="5500688" cy="1019175"/>
          </a:xfrm>
        </p:spPr>
        <p:txBody>
          <a:bodyPr>
            <a:normAutofit fontScale="92500" lnSpcReduction="10000"/>
          </a:bodyPr>
          <a:lstStyle/>
          <a:p>
            <a:r>
              <a:rPr lang="en-IN" sz="2000" smtClean="0">
                <a:solidFill>
                  <a:srgbClr val="0000FF"/>
                </a:solidFill>
              </a:rPr>
              <a:t>OPERATIONAL ON 15</a:t>
            </a:r>
            <a:r>
              <a:rPr lang="en-IN" sz="2000" baseline="30000" smtClean="0">
                <a:solidFill>
                  <a:srgbClr val="0000FF"/>
                </a:solidFill>
              </a:rPr>
              <a:t>TH</a:t>
            </a:r>
            <a:r>
              <a:rPr lang="en-IN" sz="2000" smtClean="0">
                <a:solidFill>
                  <a:srgbClr val="0000FF"/>
                </a:solidFill>
              </a:rPr>
              <a:t> JANUARY, 2015 PROVIDES REAL-TIME RAINFALL INFORMATION BY MEANS OF GIS BASED RAINFALL PRODUCTS FOR ANY PLACE IN </a:t>
            </a:r>
            <a:r>
              <a:rPr lang="en-IN" sz="2000" smtClean="0">
                <a:solidFill>
                  <a:srgbClr val="660066"/>
                </a:solidFill>
              </a:rPr>
              <a:t>INDIA.  </a:t>
            </a:r>
          </a:p>
          <a:p>
            <a:endParaRPr lang="en-US" sz="2000" smtClean="0"/>
          </a:p>
        </p:txBody>
      </p:sp>
      <p:sp>
        <p:nvSpPr>
          <p:cNvPr id="56324" name="Rectangle 5"/>
          <p:cNvSpPr>
            <a:spLocks noChangeArrowheads="1"/>
          </p:cNvSpPr>
          <p:nvPr/>
        </p:nvSpPr>
        <p:spPr bwMode="auto">
          <a:xfrm>
            <a:off x="3492500" y="2133600"/>
            <a:ext cx="2214563" cy="2554288"/>
          </a:xfrm>
          <a:prstGeom prst="rect">
            <a:avLst/>
          </a:prstGeom>
          <a:noFill/>
          <a:ln w="9525">
            <a:noFill/>
            <a:miter lim="800000"/>
            <a:headEnd/>
            <a:tailEnd/>
          </a:ln>
        </p:spPr>
        <p:txBody>
          <a:bodyPr>
            <a:spAutoFit/>
          </a:bodyPr>
          <a:lstStyle/>
          <a:p>
            <a:r>
              <a:rPr lang="en-IN" sz="2000" b="1">
                <a:solidFill>
                  <a:srgbClr val="8A265F"/>
                </a:solidFill>
              </a:rPr>
              <a:t>THE DISTRICT-WISE RAINFALL STATISTICS IS HELPFUL TO FARMERS FOR THEIR AGRICULTURAL ACTIVITIES. </a:t>
            </a:r>
            <a:endParaRPr lang="en-US" sz="2000" b="1">
              <a:solidFill>
                <a:srgbClr val="8A265F"/>
              </a:solidFill>
            </a:endParaRPr>
          </a:p>
        </p:txBody>
      </p:sp>
      <p:pic>
        <p:nvPicPr>
          <p:cNvPr id="56325" name="Picture 2" descr="C:\Users\admin\Desktop\CRIS Products\Districtwise.png"/>
          <p:cNvPicPr>
            <a:picLocks noChangeAspect="1" noChangeArrowheads="1"/>
          </p:cNvPicPr>
          <p:nvPr/>
        </p:nvPicPr>
        <p:blipFill>
          <a:blip r:embed="rId2" cstate="print"/>
          <a:srcRect/>
          <a:stretch>
            <a:fillRect/>
          </a:stretch>
        </p:blipFill>
        <p:spPr bwMode="auto">
          <a:xfrm>
            <a:off x="5572125" y="928688"/>
            <a:ext cx="3429000" cy="2573337"/>
          </a:xfrm>
          <a:prstGeom prst="rect">
            <a:avLst/>
          </a:prstGeom>
          <a:noFill/>
          <a:ln w="9525">
            <a:noFill/>
            <a:miter lim="800000"/>
            <a:headEnd/>
            <a:tailEnd/>
          </a:ln>
        </p:spPr>
      </p:pic>
      <p:pic>
        <p:nvPicPr>
          <p:cNvPr id="56326" name="Picture 4" descr="C:\Users\admin\Desktop\CRIS Products\Isohyetal.png"/>
          <p:cNvPicPr>
            <a:picLocks noChangeAspect="1" noChangeArrowheads="1"/>
          </p:cNvPicPr>
          <p:nvPr/>
        </p:nvPicPr>
        <p:blipFill>
          <a:blip r:embed="rId3" cstate="print"/>
          <a:srcRect/>
          <a:stretch>
            <a:fillRect/>
          </a:stretch>
        </p:blipFill>
        <p:spPr bwMode="auto">
          <a:xfrm>
            <a:off x="0" y="2000250"/>
            <a:ext cx="3571875" cy="2797175"/>
          </a:xfrm>
          <a:prstGeom prst="rect">
            <a:avLst/>
          </a:prstGeom>
          <a:noFill/>
          <a:ln w="9525">
            <a:noFill/>
            <a:miter lim="800000"/>
            <a:headEnd/>
            <a:tailEnd/>
          </a:ln>
        </p:spPr>
      </p:pic>
      <p:sp>
        <p:nvSpPr>
          <p:cNvPr id="56327" name="Rectangle 8"/>
          <p:cNvSpPr>
            <a:spLocks noChangeArrowheads="1"/>
          </p:cNvSpPr>
          <p:nvPr/>
        </p:nvSpPr>
        <p:spPr bwMode="auto">
          <a:xfrm>
            <a:off x="0" y="4873625"/>
            <a:ext cx="3286125" cy="1939925"/>
          </a:xfrm>
          <a:prstGeom prst="rect">
            <a:avLst/>
          </a:prstGeom>
          <a:gradFill rotWithShape="0">
            <a:gsLst>
              <a:gs pos="0">
                <a:srgbClr val="9AB5E4"/>
              </a:gs>
              <a:gs pos="50000">
                <a:srgbClr val="C2D1ED"/>
              </a:gs>
              <a:gs pos="100000">
                <a:srgbClr val="E1E8F5"/>
              </a:gs>
            </a:gsLst>
            <a:lin ang="5400000"/>
          </a:gradFill>
          <a:ln w="9525">
            <a:noFill/>
            <a:miter lim="800000"/>
            <a:headEnd/>
            <a:tailEnd/>
          </a:ln>
        </p:spPr>
        <p:txBody>
          <a:bodyPr>
            <a:spAutoFit/>
          </a:bodyPr>
          <a:lstStyle/>
          <a:p>
            <a:r>
              <a:rPr lang="en-IN" sz="2000" b="1">
                <a:solidFill>
                  <a:srgbClr val="8A265F"/>
                </a:solidFill>
              </a:rPr>
              <a:t>RIVER BASIN-WISE STATISTICS IS USEFUL FOR FLOOD FORECASTING AND WATER MANAGEMENT PURPOSES</a:t>
            </a:r>
            <a:endParaRPr lang="en-IN" sz="2000"/>
          </a:p>
        </p:txBody>
      </p:sp>
      <p:sp>
        <p:nvSpPr>
          <p:cNvPr id="56328" name="Rectangle 10"/>
          <p:cNvSpPr>
            <a:spLocks noChangeArrowheads="1"/>
          </p:cNvSpPr>
          <p:nvPr/>
        </p:nvSpPr>
        <p:spPr bwMode="auto">
          <a:xfrm>
            <a:off x="3276600" y="4781550"/>
            <a:ext cx="2447925" cy="2032000"/>
          </a:xfrm>
          <a:prstGeom prst="rect">
            <a:avLst/>
          </a:prstGeom>
          <a:gradFill rotWithShape="0">
            <a:gsLst>
              <a:gs pos="0">
                <a:srgbClr val="9AB5E4"/>
              </a:gs>
              <a:gs pos="50000">
                <a:srgbClr val="C2D1ED"/>
              </a:gs>
              <a:gs pos="100000">
                <a:srgbClr val="E1E8F5"/>
              </a:gs>
            </a:gsLst>
            <a:lin ang="5400000"/>
          </a:gradFill>
          <a:ln w="9525">
            <a:noFill/>
            <a:miter lim="800000"/>
            <a:headEnd/>
            <a:tailEnd/>
          </a:ln>
        </p:spPr>
        <p:txBody>
          <a:bodyPr>
            <a:spAutoFit/>
          </a:bodyPr>
          <a:lstStyle/>
          <a:p>
            <a:r>
              <a:rPr lang="en-IN" sz="1800" b="1">
                <a:solidFill>
                  <a:srgbClr val="0000FF"/>
                </a:solidFill>
              </a:rPr>
              <a:t>Daily, weakly and monthly rainfall statistics help various stake holders for estimating drought and flood conditions </a:t>
            </a:r>
            <a:endParaRPr lang="en-US" sz="1800" b="1">
              <a:solidFill>
                <a:srgbClr val="0000FF"/>
              </a:solidFill>
            </a:endParaRPr>
          </a:p>
        </p:txBody>
      </p:sp>
      <p:pic>
        <p:nvPicPr>
          <p:cNvPr id="56329" name="Picture 2" descr="C:\Users\admin\AppData\Local\Temp\Rar$DIa0.110\Winter_BARGRAPH_CUMULATIVE_RAINFALL_COUNTRY_INDIA_c.jpg"/>
          <p:cNvPicPr>
            <a:picLocks noChangeAspect="1" noChangeArrowheads="1"/>
          </p:cNvPicPr>
          <p:nvPr/>
        </p:nvPicPr>
        <p:blipFill>
          <a:blip r:embed="rId4" cstate="print"/>
          <a:srcRect/>
          <a:stretch>
            <a:fillRect/>
          </a:stretch>
        </p:blipFill>
        <p:spPr bwMode="auto">
          <a:xfrm>
            <a:off x="5580063" y="3573463"/>
            <a:ext cx="3563937" cy="2095500"/>
          </a:xfrm>
          <a:prstGeom prst="rect">
            <a:avLst/>
          </a:prstGeom>
          <a:noFill/>
          <a:ln w="9525">
            <a:noFill/>
            <a:miter lim="800000"/>
            <a:headEnd/>
            <a:tailEnd/>
          </a:ln>
        </p:spPr>
      </p:pic>
      <p:sp>
        <p:nvSpPr>
          <p:cNvPr id="56330" name="Rectangle 12"/>
          <p:cNvSpPr>
            <a:spLocks noChangeArrowheads="1"/>
          </p:cNvSpPr>
          <p:nvPr/>
        </p:nvSpPr>
        <p:spPr bwMode="auto">
          <a:xfrm>
            <a:off x="5643563" y="5651500"/>
            <a:ext cx="2620962" cy="400050"/>
          </a:xfrm>
          <a:prstGeom prst="rect">
            <a:avLst/>
          </a:prstGeom>
          <a:noFill/>
          <a:ln w="9525">
            <a:noFill/>
            <a:miter lim="800000"/>
            <a:headEnd/>
            <a:tailEnd/>
          </a:ln>
        </p:spPr>
        <p:txBody>
          <a:bodyPr wrap="none">
            <a:spAutoFit/>
          </a:bodyPr>
          <a:lstStyle/>
          <a:p>
            <a:r>
              <a:rPr lang="en-IN" sz="2000" b="1">
                <a:solidFill>
                  <a:srgbClr val="0000FF"/>
                </a:solidFill>
              </a:rPr>
              <a:t>RAINFALL GRAPHS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l="29297" t="13672" r="29688" b="14063"/>
          <a:stretch>
            <a:fillRect/>
          </a:stretch>
        </p:blipFill>
        <p:spPr bwMode="auto">
          <a:xfrm>
            <a:off x="0" y="1000125"/>
            <a:ext cx="4149725" cy="3678238"/>
          </a:xfrm>
          <a:prstGeom prst="rect">
            <a:avLst/>
          </a:prstGeom>
          <a:noFill/>
          <a:ln w="9525">
            <a:noFill/>
            <a:miter lim="800000"/>
            <a:headEnd/>
            <a:tailEnd/>
          </a:ln>
        </p:spPr>
      </p:pic>
      <p:sp>
        <p:nvSpPr>
          <p:cNvPr id="4" name="Title 1"/>
          <p:cNvSpPr txBox="1">
            <a:spLocks/>
          </p:cNvSpPr>
          <p:nvPr/>
        </p:nvSpPr>
        <p:spPr>
          <a:xfrm>
            <a:off x="0" y="0"/>
            <a:ext cx="9144000" cy="714375"/>
          </a:xfrm>
          <a:prstGeom prst="rect">
            <a:avLst/>
          </a:prstGeom>
          <a:solidFill>
            <a:srgbClr val="00B0F0"/>
          </a:solidFill>
          <a:ln>
            <a:solidFill>
              <a:srgbClr val="00B0F0"/>
            </a:solidFill>
          </a:ln>
        </p:spPr>
        <p:txBody>
          <a:bodyPr/>
          <a:lstStyle/>
          <a:p>
            <a:pPr algn="ctr" eaLnBrk="0" hangingPunct="0">
              <a:defRPr/>
            </a:pPr>
            <a:r>
              <a:rPr lang="en-US" sz="2400" b="1" dirty="0">
                <a:solidFill>
                  <a:srgbClr val="C00000"/>
                </a:solidFill>
                <a:ea typeface="+mj-ea"/>
              </a:rPr>
              <a:t>River Basin wise Rainfall Products for Flood Forecasting</a:t>
            </a:r>
          </a:p>
        </p:txBody>
      </p:sp>
      <p:pic>
        <p:nvPicPr>
          <p:cNvPr id="57348" name="Picture 2"/>
          <p:cNvPicPr>
            <a:picLocks noChangeAspect="1" noChangeArrowheads="1"/>
          </p:cNvPicPr>
          <p:nvPr/>
        </p:nvPicPr>
        <p:blipFill>
          <a:blip r:embed="rId3" cstate="print"/>
          <a:srcRect l="23438" t="11719" r="23096" b="33134"/>
          <a:stretch>
            <a:fillRect/>
          </a:stretch>
        </p:blipFill>
        <p:spPr bwMode="auto">
          <a:xfrm>
            <a:off x="0" y="3978275"/>
            <a:ext cx="4140200" cy="2879725"/>
          </a:xfrm>
          <a:prstGeom prst="rect">
            <a:avLst/>
          </a:prstGeom>
          <a:noFill/>
          <a:ln w="9525">
            <a:noFill/>
            <a:miter lim="800000"/>
            <a:headEnd/>
            <a:tailEnd/>
          </a:ln>
        </p:spPr>
      </p:pic>
      <p:pic>
        <p:nvPicPr>
          <p:cNvPr id="57349" name="Picture 2"/>
          <p:cNvPicPr>
            <a:picLocks noChangeAspect="1" noChangeArrowheads="1"/>
          </p:cNvPicPr>
          <p:nvPr/>
        </p:nvPicPr>
        <p:blipFill>
          <a:blip r:embed="rId4" cstate="print"/>
          <a:srcRect l="21564" t="14166" r="34373" b="14166"/>
          <a:stretch>
            <a:fillRect/>
          </a:stretch>
        </p:blipFill>
        <p:spPr bwMode="auto">
          <a:xfrm>
            <a:off x="4214813" y="1714500"/>
            <a:ext cx="4929187" cy="4510088"/>
          </a:xfrm>
          <a:prstGeom prst="rect">
            <a:avLst/>
          </a:prstGeom>
          <a:noFill/>
          <a:ln w="9525">
            <a:noFill/>
            <a:miter lim="800000"/>
            <a:headEnd/>
            <a:tailEnd/>
          </a:ln>
        </p:spPr>
      </p:pic>
      <p:sp>
        <p:nvSpPr>
          <p:cNvPr id="57350" name="Rectangle 7"/>
          <p:cNvSpPr>
            <a:spLocks noChangeArrowheads="1"/>
          </p:cNvSpPr>
          <p:nvPr/>
        </p:nvSpPr>
        <p:spPr bwMode="auto">
          <a:xfrm>
            <a:off x="4572000" y="765175"/>
            <a:ext cx="4572000" cy="1014413"/>
          </a:xfrm>
          <a:prstGeom prst="rect">
            <a:avLst/>
          </a:prstGeom>
          <a:noFill/>
          <a:ln w="9525">
            <a:noFill/>
            <a:miter lim="800000"/>
            <a:headEnd/>
            <a:tailEnd/>
          </a:ln>
        </p:spPr>
        <p:txBody>
          <a:bodyPr>
            <a:spAutoFit/>
          </a:bodyPr>
          <a:lstStyle/>
          <a:p>
            <a:pPr algn="ctr" eaLnBrk="0" hangingPunct="0"/>
            <a:r>
              <a:rPr lang="en-US" sz="2000" b="1">
                <a:solidFill>
                  <a:srgbClr val="0000FF"/>
                </a:solidFill>
              </a:rPr>
              <a:t>PROPOSED EXTENDED RANGE MODEL </a:t>
            </a:r>
          </a:p>
          <a:p>
            <a:pPr algn="ctr" eaLnBrk="0" hangingPunct="0"/>
            <a:r>
              <a:rPr lang="en-US" sz="2000" b="1">
                <a:solidFill>
                  <a:srgbClr val="0000FF"/>
                </a:solidFill>
              </a:rPr>
              <a:t>RAINFALL FORECAST</a:t>
            </a:r>
          </a:p>
        </p:txBody>
      </p:sp>
      <p:sp>
        <p:nvSpPr>
          <p:cNvPr id="57351" name="Rectangle 8"/>
          <p:cNvSpPr>
            <a:spLocks noChangeArrowheads="1"/>
          </p:cNvSpPr>
          <p:nvPr/>
        </p:nvSpPr>
        <p:spPr bwMode="auto">
          <a:xfrm>
            <a:off x="0" y="714375"/>
            <a:ext cx="4572000" cy="338138"/>
          </a:xfrm>
          <a:prstGeom prst="rect">
            <a:avLst/>
          </a:prstGeom>
          <a:noFill/>
          <a:ln w="9525">
            <a:noFill/>
            <a:miter lim="800000"/>
            <a:headEnd/>
            <a:tailEnd/>
          </a:ln>
        </p:spPr>
        <p:txBody>
          <a:bodyPr>
            <a:spAutoFit/>
          </a:bodyPr>
          <a:lstStyle/>
          <a:p>
            <a:pPr algn="ctr" eaLnBrk="0" hangingPunct="0"/>
            <a:r>
              <a:rPr lang="en-US" sz="1600" b="1">
                <a:solidFill>
                  <a:srgbClr val="0000FF"/>
                </a:solidFill>
              </a:rPr>
              <a:t>RAINFALL PRODUCTS OF WRF AND MME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264" y="239486"/>
            <a:ext cx="8065998" cy="815591"/>
          </a:xfrm>
        </p:spPr>
        <p:txBody>
          <a:bodyPr>
            <a:normAutofit fontScale="90000"/>
          </a:bodyPr>
          <a:lstStyle/>
          <a:p>
            <a:pPr algn="ctr"/>
            <a:r>
              <a:rPr lang="en-US" sz="2800" b="1" dirty="0" err="1" smtClean="0"/>
              <a:t>Gramin</a:t>
            </a:r>
            <a:r>
              <a:rPr lang="en-US" sz="2800" b="1" dirty="0" smtClean="0"/>
              <a:t> </a:t>
            </a:r>
            <a:r>
              <a:rPr lang="en-US" sz="2800" b="1" dirty="0" err="1" smtClean="0"/>
              <a:t>Krishi</a:t>
            </a:r>
            <a:r>
              <a:rPr lang="en-US" sz="2800" b="1" dirty="0" smtClean="0"/>
              <a:t> </a:t>
            </a:r>
            <a:r>
              <a:rPr lang="en-US" sz="2800" b="1" dirty="0" err="1" smtClean="0"/>
              <a:t>Mausam</a:t>
            </a:r>
            <a:r>
              <a:rPr lang="en-US" sz="2800" b="1" dirty="0" smtClean="0"/>
              <a:t> </a:t>
            </a:r>
            <a:r>
              <a:rPr lang="en-US" sz="2800" b="1" dirty="0" err="1" smtClean="0"/>
              <a:t>Sewa</a:t>
            </a:r>
            <a:r>
              <a:rPr lang="en-US" sz="2800" b="1" dirty="0" smtClean="0"/>
              <a:t>: </a:t>
            </a:r>
            <a:br>
              <a:rPr lang="en-US" sz="2800" b="1" dirty="0" smtClean="0"/>
            </a:br>
            <a:r>
              <a:rPr lang="en-IN" sz="2800" b="1" dirty="0" smtClean="0"/>
              <a:t>Preparation </a:t>
            </a:r>
            <a:r>
              <a:rPr lang="en-IN" sz="2800" b="1" dirty="0"/>
              <a:t>and Dissemination of </a:t>
            </a:r>
            <a:r>
              <a:rPr lang="en-IN" sz="2800" b="1" dirty="0" err="1"/>
              <a:t>Agromet</a:t>
            </a:r>
            <a:r>
              <a:rPr lang="en-IN" sz="2800" b="1" dirty="0"/>
              <a:t> </a:t>
            </a:r>
            <a:r>
              <a:rPr lang="en-IN" sz="2800" b="1" dirty="0" smtClean="0"/>
              <a:t>Advisory</a:t>
            </a:r>
            <a:endParaRPr lang="en-IN" sz="2800" b="1" dirty="0"/>
          </a:p>
        </p:txBody>
      </p:sp>
      <p:pic>
        <p:nvPicPr>
          <p:cNvPr id="11" name="Picture 3"/>
          <p:cNvPicPr>
            <a:picLocks noChangeAspect="1"/>
          </p:cNvPicPr>
          <p:nvPr/>
        </p:nvPicPr>
        <p:blipFill>
          <a:blip r:embed="rId2"/>
          <a:srcRect l="9402" t="12416" r="2777" b="29893"/>
          <a:stretch>
            <a:fillRect/>
          </a:stretch>
        </p:blipFill>
        <p:spPr bwMode="auto">
          <a:xfrm>
            <a:off x="4425477" y="2700588"/>
            <a:ext cx="4519230" cy="2785812"/>
          </a:xfrm>
          <a:prstGeom prst="rect">
            <a:avLst/>
          </a:prstGeom>
          <a:noFill/>
          <a:ln w="9525">
            <a:noFill/>
            <a:miter lim="800000"/>
            <a:headEnd/>
            <a:tailEnd/>
          </a:ln>
        </p:spPr>
      </p:pic>
      <p:sp>
        <p:nvSpPr>
          <p:cNvPr id="14" name="Oval Callout 13"/>
          <p:cNvSpPr/>
          <p:nvPr/>
        </p:nvSpPr>
        <p:spPr>
          <a:xfrm>
            <a:off x="5287108" y="1090247"/>
            <a:ext cx="3563814" cy="14888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Target is to issue  615  district wise bulletins</a:t>
            </a:r>
            <a:endParaRPr lang="en-US" sz="2000" dirty="0">
              <a:solidFill>
                <a:schemeClr val="tx1"/>
              </a:solidFill>
            </a:endParaRPr>
          </a:p>
        </p:txBody>
      </p:sp>
      <p:sp>
        <p:nvSpPr>
          <p:cNvPr id="15" name="Oval Callout 14"/>
          <p:cNvSpPr/>
          <p:nvPr/>
        </p:nvSpPr>
        <p:spPr>
          <a:xfrm>
            <a:off x="2555632" y="1254370"/>
            <a:ext cx="3305907" cy="1395046"/>
          </a:xfrm>
          <a:prstGeom prst="wedgeEllipseCallout">
            <a:avLst>
              <a:gd name="adj1" fmla="val 46286"/>
              <a:gd name="adj2" fmla="val 48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IN" sz="2000" dirty="0" smtClean="0">
                <a:solidFill>
                  <a:schemeClr val="tx1"/>
                </a:solidFill>
              </a:rPr>
              <a:t>District level AAS bulletins are issued to 608 districts</a:t>
            </a:r>
            <a:endParaRPr lang="en-IN" sz="2000" dirty="0">
              <a:solidFill>
                <a:schemeClr val="tx1"/>
              </a:solidFill>
            </a:endParaRPr>
          </a:p>
        </p:txBody>
      </p:sp>
      <p:sp>
        <p:nvSpPr>
          <p:cNvPr id="18" name="5-Point Star 17"/>
          <p:cNvSpPr/>
          <p:nvPr/>
        </p:nvSpPr>
        <p:spPr>
          <a:xfrm>
            <a:off x="5416060" y="5111263"/>
            <a:ext cx="3059724" cy="140677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5349121</a:t>
            </a:r>
            <a:endParaRPr lang="en-US" b="1" dirty="0">
              <a:solidFill>
                <a:schemeClr val="tx1"/>
              </a:solidFill>
            </a:endParaRPr>
          </a:p>
        </p:txBody>
      </p:sp>
      <p:graphicFrame>
        <p:nvGraphicFramePr>
          <p:cNvPr id="20" name="Content Placeholder 3"/>
          <p:cNvGraphicFramePr>
            <a:graphicFrameLocks noGrp="1"/>
          </p:cNvGraphicFramePr>
          <p:nvPr>
            <p:ph idx="1"/>
          </p:nvPr>
        </p:nvGraphicFramePr>
        <p:xfrm>
          <a:off x="235928" y="2555631"/>
          <a:ext cx="4089887" cy="3516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31168299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28600"/>
            <a:ext cx="7406640" cy="894030"/>
          </a:xfrm>
        </p:spPr>
        <p:txBody>
          <a:bodyPr>
            <a:normAutofit fontScale="90000"/>
          </a:bodyPr>
          <a:lstStyle/>
          <a:p>
            <a:pPr algn="ctr"/>
            <a:r>
              <a:rPr lang="en-IN" sz="3600" b="1" dirty="0" smtClean="0"/>
              <a:t>GKMS: Action Plan for </a:t>
            </a:r>
            <a:r>
              <a:rPr lang="en-IN" sz="3600" b="1" dirty="0" err="1" smtClean="0"/>
              <a:t>agromet</a:t>
            </a:r>
            <a:r>
              <a:rPr lang="en-IN" sz="3600" b="1" dirty="0" smtClean="0"/>
              <a:t> </a:t>
            </a:r>
            <a:r>
              <a:rPr lang="en-IN" sz="3600" b="1" dirty="0"/>
              <a:t>advisory</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4120692838"/>
              </p:ext>
            </p:extLst>
          </p:nvPr>
        </p:nvGraphicFramePr>
        <p:xfrm>
          <a:off x="857251" y="1441939"/>
          <a:ext cx="7665426" cy="5154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36945385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1424153" y="2046890"/>
            <a:ext cx="6626772" cy="923330"/>
          </a:xfrm>
          <a:prstGeom prst="rect">
            <a:avLst/>
          </a:prstGeom>
          <a:noFill/>
          <a:ln w="9525">
            <a:noFill/>
            <a:miter lim="800000"/>
            <a:headEnd/>
            <a:tailEnd/>
          </a:ln>
        </p:spPr>
        <p:txBody>
          <a:bodyPr wrap="square">
            <a:spAutoFit/>
          </a:bodyPr>
          <a:lstStyle/>
          <a:p>
            <a:pPr algn="ctr"/>
            <a:r>
              <a:rPr lang="en-US" sz="5400" dirty="0" smtClean="0">
                <a:solidFill>
                  <a:srgbClr val="C00000"/>
                </a:solidFill>
                <a:latin typeface="Times New Roman" pitchFamily="18" charset="0"/>
                <a:cs typeface="Times New Roman" pitchFamily="18" charset="0"/>
              </a:rPr>
              <a:t>New Initiatives</a:t>
            </a:r>
            <a:endParaRPr lang="en-US" sz="7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5158" y="257908"/>
            <a:ext cx="7406640" cy="855784"/>
          </a:xfrm>
        </p:spPr>
        <p:txBody>
          <a:bodyPr>
            <a:normAutofit fontScale="90000"/>
          </a:bodyPr>
          <a:lstStyle/>
          <a:p>
            <a:pPr algn="ctr"/>
            <a:r>
              <a:rPr lang="en-US" dirty="0" smtClean="0"/>
              <a:t>Integrated Himalayan Meteorology </a:t>
            </a:r>
            <a:r>
              <a:rPr lang="en-US" dirty="0" err="1" smtClean="0"/>
              <a:t>Programme</a:t>
            </a:r>
            <a:endParaRPr lang="en-US" b="1" dirty="0"/>
          </a:p>
        </p:txBody>
      </p:sp>
      <p:graphicFrame>
        <p:nvGraphicFramePr>
          <p:cNvPr id="6" name="Content Placeholder 5"/>
          <p:cNvGraphicFramePr>
            <a:graphicFrameLocks noGrp="1"/>
          </p:cNvGraphicFramePr>
          <p:nvPr>
            <p:ph idx="1"/>
          </p:nvPr>
        </p:nvGraphicFramePr>
        <p:xfrm>
          <a:off x="328246" y="1301262"/>
          <a:ext cx="8475785" cy="4700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269631"/>
            <a:ext cx="8100646" cy="679938"/>
          </a:xfrm>
        </p:spPr>
        <p:txBody>
          <a:bodyPr>
            <a:noAutofit/>
          </a:bodyPr>
          <a:lstStyle/>
          <a:p>
            <a:pPr algn="ctr"/>
            <a:r>
              <a:rPr lang="en-US" sz="3200" b="1" dirty="0" smtClean="0"/>
              <a:t>Integrated Himalayan Meteorology </a:t>
            </a:r>
            <a:r>
              <a:rPr lang="en-US" sz="3200" b="1" dirty="0" err="1" smtClean="0"/>
              <a:t>Programme</a:t>
            </a:r>
            <a:endParaRPr lang="en-US" sz="3200" b="1" dirty="0"/>
          </a:p>
        </p:txBody>
      </p:sp>
      <p:graphicFrame>
        <p:nvGraphicFramePr>
          <p:cNvPr id="4" name="Content Placeholder 3"/>
          <p:cNvGraphicFramePr>
            <a:graphicFrameLocks noGrp="1"/>
          </p:cNvGraphicFramePr>
          <p:nvPr>
            <p:ph idx="1"/>
          </p:nvPr>
        </p:nvGraphicFramePr>
        <p:xfrm>
          <a:off x="257908" y="1090246"/>
          <a:ext cx="4501661"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nvGraphicFramePr>
        <p:xfrm>
          <a:off x="4876800" y="1172308"/>
          <a:ext cx="4044461" cy="5029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19807" y="703221"/>
            <a:ext cx="8071945"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buFont typeface="Arial" pitchFamily="34" charset="0"/>
              <a:buChar char="•"/>
            </a:pPr>
            <a:r>
              <a:rPr lang="en-US" dirty="0" smtClean="0">
                <a:solidFill>
                  <a:srgbClr val="0000FF"/>
                </a:solidFill>
                <a:latin typeface="Times New Roman" pitchFamily="18" charset="0"/>
                <a:cs typeface="Times New Roman" pitchFamily="18" charset="0"/>
              </a:rPr>
              <a:t>INSAT-3D earth station project completed. </a:t>
            </a:r>
            <a:r>
              <a:rPr lang="en-IN" dirty="0" smtClean="0">
                <a:solidFill>
                  <a:srgbClr val="0000FF"/>
                </a:solidFill>
                <a:latin typeface="Times New Roman" pitchFamily="18" charset="0"/>
                <a:cs typeface="Times New Roman" pitchFamily="18" charset="0"/>
              </a:rPr>
              <a:t>All images and products received through INSAT-3D satellite are disseminated on IMD website. </a:t>
            </a:r>
            <a:r>
              <a:rPr lang="en-US" dirty="0" smtClean="0">
                <a:solidFill>
                  <a:srgbClr val="0000FF"/>
                </a:solidFill>
                <a:latin typeface="Times New Roman" pitchFamily="18" charset="0"/>
                <a:cs typeface="Times New Roman" pitchFamily="18" charset="0"/>
              </a:rPr>
              <a:t>Validation of OLR, SST, AMV, Fog and vertical profiles of temperature completed and validation of other parameters is in progress. </a:t>
            </a:r>
            <a:endParaRPr lang="en-IN" dirty="0" smtClean="0">
              <a:solidFill>
                <a:srgbClr val="0000FF"/>
              </a:solidFill>
              <a:latin typeface="Times New Roman" pitchFamily="18" charset="0"/>
              <a:cs typeface="Times New Roman" pitchFamily="18" charset="0"/>
            </a:endParaRPr>
          </a:p>
          <a:p>
            <a:pPr marL="342900" indent="-342900"/>
            <a:r>
              <a:rPr lang="en-IN" dirty="0" smtClean="0">
                <a:solidFill>
                  <a:srgbClr val="0000FF"/>
                </a:solidFill>
                <a:latin typeface="Times New Roman" pitchFamily="18" charset="0"/>
                <a:cs typeface="Times New Roman" pitchFamily="18" charset="0"/>
              </a:rPr>
              <a:t> </a:t>
            </a:r>
          </a:p>
          <a:p>
            <a:pPr marL="342900" lvl="0" indent="-342900" algn="just">
              <a:buFont typeface="Arial" pitchFamily="34" charset="0"/>
              <a:buChar char="•"/>
            </a:pPr>
            <a:r>
              <a:rPr lang="en-US" dirty="0" smtClean="0">
                <a:solidFill>
                  <a:srgbClr val="0000FF"/>
                </a:solidFill>
                <a:latin typeface="Times New Roman" pitchFamily="18" charset="0"/>
                <a:cs typeface="Times New Roman" pitchFamily="18" charset="0"/>
              </a:rPr>
              <a:t>Establish a state-of the-art climate data centre with advanced climate data management system with </a:t>
            </a:r>
            <a:r>
              <a:rPr lang="en-IN" dirty="0" smtClean="0">
                <a:solidFill>
                  <a:srgbClr val="0000FF"/>
                </a:solidFill>
                <a:latin typeface="Times New Roman" pitchFamily="18" charset="0"/>
                <a:cs typeface="Times New Roman" pitchFamily="18" charset="0"/>
              </a:rPr>
              <a:t>observation Quality Control as per WMO standard.</a:t>
            </a:r>
          </a:p>
          <a:p>
            <a:pPr marL="342900" indent="-342900">
              <a:buFont typeface="Arial" pitchFamily="34" charset="0"/>
              <a:buChar char="•"/>
            </a:pPr>
            <a:endParaRPr lang="en-US" dirty="0" smtClean="0">
              <a:solidFill>
                <a:srgbClr val="0000FF"/>
              </a:solidFill>
              <a:latin typeface="Times New Roman" pitchFamily="18" charset="0"/>
              <a:cs typeface="Times New Roman" pitchFamily="18" charset="0"/>
            </a:endParaRPr>
          </a:p>
          <a:p>
            <a:pPr marL="342900" indent="-342900">
              <a:buFont typeface="Arial" pitchFamily="34" charset="0"/>
              <a:buChar char="•"/>
            </a:pPr>
            <a:r>
              <a:rPr lang="en-IN" dirty="0" smtClean="0">
                <a:solidFill>
                  <a:srgbClr val="FF0000"/>
                </a:solidFill>
                <a:latin typeface="Times New Roman" pitchFamily="18" charset="0"/>
                <a:cs typeface="Times New Roman" pitchFamily="18" charset="0"/>
              </a:rPr>
              <a:t>Commissioning</a:t>
            </a:r>
            <a:r>
              <a:rPr lang="en-GB" dirty="0" smtClean="0">
                <a:solidFill>
                  <a:srgbClr val="FF0000"/>
                </a:solidFill>
                <a:latin typeface="Times New Roman" pitchFamily="18" charset="0"/>
                <a:cs typeface="Times New Roman" pitchFamily="18" charset="0"/>
              </a:rPr>
              <a:t> of DWRs at Goa, </a:t>
            </a:r>
            <a:r>
              <a:rPr lang="en-GB" dirty="0" err="1" smtClean="0">
                <a:solidFill>
                  <a:srgbClr val="FF0000"/>
                </a:solidFill>
                <a:latin typeface="Times New Roman" pitchFamily="18" charset="0"/>
                <a:cs typeface="Times New Roman" pitchFamily="18" charset="0"/>
              </a:rPr>
              <a:t>Paradip</a:t>
            </a:r>
            <a:r>
              <a:rPr lang="en-GB" dirty="0" smtClean="0">
                <a:solidFill>
                  <a:srgbClr val="FF0000"/>
                </a:solidFill>
                <a:latin typeface="Times New Roman" pitchFamily="18" charset="0"/>
                <a:cs typeface="Times New Roman" pitchFamily="18" charset="0"/>
              </a:rPr>
              <a:t>, </a:t>
            </a:r>
            <a:r>
              <a:rPr lang="en-GB" dirty="0" err="1" smtClean="0">
                <a:solidFill>
                  <a:srgbClr val="FF0000"/>
                </a:solidFill>
                <a:latin typeface="Times New Roman" pitchFamily="18" charset="0"/>
                <a:cs typeface="Times New Roman" pitchFamily="18" charset="0"/>
              </a:rPr>
              <a:t>Karaikal</a:t>
            </a:r>
            <a:r>
              <a:rPr lang="en-GB" dirty="0" smtClean="0">
                <a:solidFill>
                  <a:srgbClr val="FF0000"/>
                </a:solidFill>
                <a:latin typeface="Times New Roman" pitchFamily="18" charset="0"/>
                <a:cs typeface="Times New Roman" pitchFamily="18" charset="0"/>
              </a:rPr>
              <a:t> , Mumbai, </a:t>
            </a:r>
            <a:r>
              <a:rPr lang="en-GB" dirty="0" err="1" smtClean="0">
                <a:solidFill>
                  <a:srgbClr val="FF0000"/>
                </a:solidFill>
                <a:latin typeface="Times New Roman" pitchFamily="18" charset="0"/>
                <a:cs typeface="Times New Roman" pitchFamily="18" charset="0"/>
              </a:rPr>
              <a:t>Bhuj</a:t>
            </a:r>
            <a:r>
              <a:rPr lang="en-GB" dirty="0" smtClean="0">
                <a:solidFill>
                  <a:srgbClr val="FF0000"/>
                </a:solidFill>
                <a:latin typeface="Times New Roman" pitchFamily="18" charset="0"/>
                <a:cs typeface="Times New Roman" pitchFamily="18" charset="0"/>
              </a:rPr>
              <a:t> and Srinagar</a:t>
            </a:r>
            <a:r>
              <a:rPr lang="en-GB" dirty="0" smtClean="0">
                <a:solidFill>
                  <a:srgbClr val="0000FF"/>
                </a:solidFill>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High Wind Speed Recording System </a:t>
            </a:r>
            <a:r>
              <a:rPr lang="en-US" dirty="0" smtClean="0">
                <a:solidFill>
                  <a:srgbClr val="0000FF"/>
                </a:solidFill>
                <a:latin typeface="Times New Roman" pitchFamily="18" charset="0"/>
                <a:cs typeface="Times New Roman" pitchFamily="18" charset="0"/>
              </a:rPr>
              <a:t>(HWSR) systems </a:t>
            </a:r>
            <a:r>
              <a:rPr lang="en-US" dirty="0" smtClean="0">
                <a:solidFill>
                  <a:srgbClr val="FF0000"/>
                </a:solidFill>
                <a:latin typeface="Times New Roman" pitchFamily="18" charset="0"/>
                <a:cs typeface="Times New Roman" pitchFamily="18" charset="0"/>
              </a:rPr>
              <a:t>16 are installed </a:t>
            </a:r>
            <a:r>
              <a:rPr lang="en-US" dirty="0" smtClean="0">
                <a:solidFill>
                  <a:srgbClr val="0000FF"/>
                </a:solidFill>
                <a:latin typeface="Times New Roman" pitchFamily="18" charset="0"/>
                <a:cs typeface="Times New Roman" pitchFamily="18" charset="0"/>
              </a:rPr>
              <a:t>along east coast, Goa and Gujarat coast. </a:t>
            </a:r>
            <a:r>
              <a:rPr lang="en-IN" dirty="0" smtClean="0">
                <a:solidFill>
                  <a:srgbClr val="FF0000"/>
                </a:solidFill>
                <a:latin typeface="Times New Roman" pitchFamily="18" charset="0"/>
                <a:cs typeface="Times New Roman" pitchFamily="18" charset="0"/>
              </a:rPr>
              <a:t>Online inventory management of the instruments </a:t>
            </a:r>
            <a:r>
              <a:rPr lang="en-IN" dirty="0" smtClean="0">
                <a:solidFill>
                  <a:srgbClr val="0000FF"/>
                </a:solidFill>
                <a:latin typeface="Times New Roman" pitchFamily="18" charset="0"/>
                <a:cs typeface="Times New Roman" pitchFamily="18" charset="0"/>
              </a:rPr>
              <a:t>at IMD Surface Observatories (including Airports) started. This also includes their functional status and reporting, etc. </a:t>
            </a:r>
          </a:p>
          <a:p>
            <a:pPr marL="342900" lvl="0" indent="-342900" algn="just">
              <a:buFont typeface="Arial" pitchFamily="34" charset="0"/>
              <a:buChar char="•"/>
            </a:pPr>
            <a:endParaRPr lang="en-IN" dirty="0" smtClean="0">
              <a:solidFill>
                <a:srgbClr val="0000FF"/>
              </a:solidFill>
              <a:latin typeface="Times New Roman" pitchFamily="18" charset="0"/>
              <a:cs typeface="Times New Roman" pitchFamily="18" charset="0"/>
            </a:endParaRPr>
          </a:p>
          <a:p>
            <a:pPr marL="342900" lvl="0" indent="-342900" algn="just">
              <a:buFont typeface="Arial" pitchFamily="34" charset="0"/>
              <a:buChar char="•"/>
            </a:pPr>
            <a:r>
              <a:rPr lang="en-GB" dirty="0" smtClean="0">
                <a:solidFill>
                  <a:srgbClr val="0000FF"/>
                </a:solidFill>
                <a:latin typeface="Times New Roman" pitchFamily="18" charset="0"/>
                <a:cs typeface="Times New Roman" pitchFamily="18" charset="0"/>
              </a:rPr>
              <a:t>“</a:t>
            </a:r>
            <a:r>
              <a:rPr lang="en-GB" dirty="0" smtClean="0">
                <a:solidFill>
                  <a:srgbClr val="FF0000"/>
                </a:solidFill>
                <a:latin typeface="Times New Roman" pitchFamily="18" charset="0"/>
                <a:cs typeface="Times New Roman" pitchFamily="18" charset="0"/>
              </a:rPr>
              <a:t>Integrated Himalayan Meteorology Programme </a:t>
            </a:r>
            <a:r>
              <a:rPr lang="en-GB" dirty="0" smtClean="0">
                <a:solidFill>
                  <a:srgbClr val="0000FF"/>
                </a:solidFill>
                <a:latin typeface="Times New Roman" pitchFamily="18" charset="0"/>
                <a:cs typeface="Times New Roman" pitchFamily="18" charset="0"/>
              </a:rPr>
              <a:t>for Western &amp; Central Himalaya” covering  four states: Jammu &amp; Kashmir, Himachal Pradesh, </a:t>
            </a:r>
            <a:r>
              <a:rPr lang="en-GB" dirty="0" err="1" smtClean="0">
                <a:solidFill>
                  <a:srgbClr val="0000FF"/>
                </a:solidFill>
                <a:latin typeface="Times New Roman" pitchFamily="18" charset="0"/>
                <a:cs typeface="Times New Roman" pitchFamily="18" charset="0"/>
              </a:rPr>
              <a:t>Uttarakhand</a:t>
            </a:r>
            <a:r>
              <a:rPr lang="en-GB" dirty="0" smtClean="0">
                <a:solidFill>
                  <a:srgbClr val="0000FF"/>
                </a:solidFill>
                <a:latin typeface="Times New Roman" pitchFamily="18" charset="0"/>
                <a:cs typeface="Times New Roman" pitchFamily="18" charset="0"/>
              </a:rPr>
              <a:t>, and Sub Himalayan West Bengal </a:t>
            </a:r>
            <a:r>
              <a:rPr lang="en-US" dirty="0" smtClean="0">
                <a:solidFill>
                  <a:srgbClr val="0000FF"/>
                </a:solidFill>
                <a:latin typeface="Times New Roman" pitchFamily="18" charset="0"/>
                <a:cs typeface="Times New Roman" pitchFamily="18" charset="0"/>
              </a:rPr>
              <a:t>with Commissioning of 9 Doppler Weather Radars (DWRs) , 15 Micro Rain Radars (MRRs), 09 GPS based UA Systems along with GPS </a:t>
            </a:r>
            <a:r>
              <a:rPr lang="en-US" dirty="0" err="1" smtClean="0">
                <a:solidFill>
                  <a:srgbClr val="0000FF"/>
                </a:solidFill>
                <a:latin typeface="Times New Roman" pitchFamily="18" charset="0"/>
                <a:cs typeface="Times New Roman" pitchFamily="18" charset="0"/>
              </a:rPr>
              <a:t>radiosonde</a:t>
            </a:r>
            <a:r>
              <a:rPr lang="en-US" dirty="0" smtClean="0">
                <a:solidFill>
                  <a:srgbClr val="0000FF"/>
                </a:solidFill>
                <a:latin typeface="Times New Roman" pitchFamily="18" charset="0"/>
                <a:cs typeface="Times New Roman" pitchFamily="18" charset="0"/>
              </a:rPr>
              <a:t>, 230, AWS, ARG &amp; Snow Gauges, 12 Compact Severe Weather Detection Radar Systems to develop appropriate system of 24×7 monitoring and early warning for extreme weather.</a:t>
            </a:r>
            <a:endParaRPr lang="en-IN" dirty="0" smtClean="0">
              <a:solidFill>
                <a:srgbClr val="0000FF"/>
              </a:solidFill>
              <a:latin typeface="Times New Roman" pitchFamily="18" charset="0"/>
              <a:cs typeface="Times New Roman" pitchFamily="18" charset="0"/>
            </a:endParaRPr>
          </a:p>
        </p:txBody>
      </p:sp>
      <p:sp>
        <p:nvSpPr>
          <p:cNvPr id="3"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rmAutofit fontScale="75000" lnSpcReduction="20000"/>
          </a:bodyPr>
          <a:lstStyle/>
          <a:p>
            <a:pPr lvl="0"/>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lang="en-IN" sz="4300" b="1" dirty="0" smtClean="0">
                <a:solidFill>
                  <a:srgbClr val="FFC000"/>
                </a:solidFill>
                <a:latin typeface="Times New Roman" pitchFamily="18" charset="0"/>
                <a:cs typeface="Times New Roman" pitchFamily="18" charset="0"/>
              </a:rPr>
              <a:t>Quality and sustenance of observations</a:t>
            </a:r>
            <a:endParaRPr lang="en-IN" sz="4300"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1373" y="246185"/>
            <a:ext cx="7406640" cy="914400"/>
          </a:xfrm>
        </p:spPr>
        <p:txBody>
          <a:bodyPr>
            <a:normAutofit fontScale="90000"/>
          </a:bodyPr>
          <a:lstStyle/>
          <a:p>
            <a:pPr algn="ctr"/>
            <a:r>
              <a:rPr lang="en-US" b="1" dirty="0" smtClean="0"/>
              <a:t>Development of High Impact Severe Weather Warning System</a:t>
            </a:r>
            <a:endParaRPr lang="en-US" b="1" dirty="0"/>
          </a:p>
        </p:txBody>
      </p:sp>
      <p:graphicFrame>
        <p:nvGraphicFramePr>
          <p:cNvPr id="4" name="Content Placeholder 3"/>
          <p:cNvGraphicFramePr>
            <a:graphicFrameLocks noGrp="1"/>
          </p:cNvGraphicFramePr>
          <p:nvPr>
            <p:ph idx="1"/>
          </p:nvPr>
        </p:nvGraphicFramePr>
        <p:xfrm>
          <a:off x="339969" y="1172307"/>
          <a:ext cx="8382000" cy="5111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481" y="304800"/>
            <a:ext cx="7923334" cy="715108"/>
          </a:xfrm>
        </p:spPr>
        <p:txBody>
          <a:bodyPr>
            <a:noAutofit/>
          </a:bodyPr>
          <a:lstStyle/>
          <a:p>
            <a:pPr algn="ctr"/>
            <a:r>
              <a:rPr lang="en-US" sz="3200" b="1" dirty="0" smtClean="0"/>
              <a:t>Development of High Impact Severe Weather Warning System</a:t>
            </a:r>
            <a:endParaRPr lang="en-US" sz="3200" b="1" dirty="0"/>
          </a:p>
        </p:txBody>
      </p:sp>
      <p:graphicFrame>
        <p:nvGraphicFramePr>
          <p:cNvPr id="4" name="Content Placeholder 3"/>
          <p:cNvGraphicFramePr>
            <a:graphicFrameLocks noGrp="1"/>
          </p:cNvGraphicFramePr>
          <p:nvPr>
            <p:ph idx="1"/>
          </p:nvPr>
        </p:nvGraphicFramePr>
        <p:xfrm>
          <a:off x="269630" y="1465384"/>
          <a:ext cx="4372708" cy="4783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nvGraphicFramePr>
        <p:xfrm>
          <a:off x="4818184" y="1233592"/>
          <a:ext cx="4103077" cy="4926306"/>
        </p:xfrm>
        <a:graphic>
          <a:graphicData uri="http://schemas.openxmlformats.org/drawingml/2006/table">
            <a:tbl>
              <a:tblPr firstRow="1" bandRow="1">
                <a:tableStyleId>{5C22544A-7EE6-4342-B048-85BDC9FD1C3A}</a:tableStyleId>
              </a:tblPr>
              <a:tblGrid>
                <a:gridCol w="3005597"/>
                <a:gridCol w="1097480"/>
              </a:tblGrid>
              <a:tr h="561127">
                <a:tc>
                  <a:txBody>
                    <a:bodyPr/>
                    <a:lstStyle/>
                    <a:p>
                      <a:pPr marL="0" marR="0">
                        <a:lnSpc>
                          <a:spcPct val="115000"/>
                        </a:lnSpc>
                        <a:spcBef>
                          <a:spcPts val="0"/>
                        </a:spcBef>
                        <a:spcAft>
                          <a:spcPts val="0"/>
                        </a:spcAft>
                      </a:pPr>
                      <a:r>
                        <a:rPr lang="en-US" sz="1600" dirty="0">
                          <a:solidFill>
                            <a:schemeClr val="tx1"/>
                          </a:solidFill>
                        </a:rPr>
                        <a:t>Equipment</a:t>
                      </a:r>
                      <a:endParaRPr lang="en-US" sz="200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solidFill>
                        </a:rPr>
                        <a:t>Number</a:t>
                      </a:r>
                      <a:endParaRPr lang="en-US" sz="2000" dirty="0">
                        <a:solidFill>
                          <a:schemeClr val="tx1"/>
                        </a:solidFill>
                        <a:latin typeface="Calibri"/>
                        <a:ea typeface="Calibri"/>
                        <a:cs typeface="Times New Roman"/>
                      </a:endParaRPr>
                    </a:p>
                  </a:txBody>
                  <a:tcPr marL="68580" marR="68580" marT="0" marB="0"/>
                </a:tc>
              </a:tr>
              <a:tr h="315628">
                <a:tc>
                  <a:txBody>
                    <a:bodyPr/>
                    <a:lstStyle/>
                    <a:p>
                      <a:pPr marL="0" marR="0">
                        <a:lnSpc>
                          <a:spcPct val="115000"/>
                        </a:lnSpc>
                        <a:spcBef>
                          <a:spcPts val="0"/>
                        </a:spcBef>
                        <a:spcAft>
                          <a:spcPts val="0"/>
                        </a:spcAft>
                      </a:pPr>
                      <a:r>
                        <a:rPr lang="en-US" sz="1600" b="0" dirty="0">
                          <a:solidFill>
                            <a:schemeClr val="tx1"/>
                          </a:solidFill>
                        </a:rPr>
                        <a:t>AWS</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200</a:t>
                      </a:r>
                      <a:endParaRPr lang="en-US" sz="2000" b="0" dirty="0">
                        <a:solidFill>
                          <a:schemeClr val="tx1"/>
                        </a:solidFill>
                        <a:latin typeface="Calibri"/>
                        <a:ea typeface="Calibri"/>
                        <a:cs typeface="Times New Roman"/>
                      </a:endParaRPr>
                    </a:p>
                  </a:txBody>
                  <a:tcPr marL="68580" marR="68580" marT="0" marB="0"/>
                </a:tc>
              </a:tr>
              <a:tr h="315628">
                <a:tc>
                  <a:txBody>
                    <a:bodyPr/>
                    <a:lstStyle/>
                    <a:p>
                      <a:pPr marL="0" marR="0">
                        <a:lnSpc>
                          <a:spcPct val="115000"/>
                        </a:lnSpc>
                        <a:spcBef>
                          <a:spcPts val="0"/>
                        </a:spcBef>
                        <a:spcAft>
                          <a:spcPts val="0"/>
                        </a:spcAft>
                      </a:pPr>
                      <a:r>
                        <a:rPr lang="en-US" sz="1600" b="0" dirty="0">
                          <a:solidFill>
                            <a:schemeClr val="tx1"/>
                          </a:solidFill>
                        </a:rPr>
                        <a:t>Mobile </a:t>
                      </a:r>
                      <a:r>
                        <a:rPr lang="en-US" sz="1600" b="0" dirty="0" err="1">
                          <a:solidFill>
                            <a:schemeClr val="tx1"/>
                          </a:solidFill>
                        </a:rPr>
                        <a:t>Mesonets</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10</a:t>
                      </a:r>
                      <a:endParaRPr lang="en-US" sz="2000" b="0" dirty="0">
                        <a:solidFill>
                          <a:schemeClr val="tx1"/>
                        </a:solidFill>
                        <a:latin typeface="Calibri"/>
                        <a:ea typeface="Calibri"/>
                        <a:cs typeface="Times New Roman"/>
                      </a:endParaRPr>
                    </a:p>
                  </a:txBody>
                  <a:tcPr marL="68580" marR="68580" marT="0" marB="0"/>
                </a:tc>
              </a:tr>
              <a:tr h="315628">
                <a:tc>
                  <a:txBody>
                    <a:bodyPr/>
                    <a:lstStyle/>
                    <a:p>
                      <a:pPr marL="0" marR="0">
                        <a:lnSpc>
                          <a:spcPct val="115000"/>
                        </a:lnSpc>
                        <a:spcBef>
                          <a:spcPts val="0"/>
                        </a:spcBef>
                        <a:spcAft>
                          <a:spcPts val="0"/>
                        </a:spcAft>
                      </a:pPr>
                      <a:r>
                        <a:rPr lang="en-US" sz="1600" b="0" dirty="0">
                          <a:solidFill>
                            <a:schemeClr val="tx1"/>
                          </a:solidFill>
                        </a:rPr>
                        <a:t>Mobile GPS Upper Air System</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2</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50 cm Boundary Layer Tower </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Cloud Radar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Precipitation Radar Mobile</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330002">
                <a:tc>
                  <a:txBody>
                    <a:bodyPr/>
                    <a:lstStyle/>
                    <a:p>
                      <a:pPr marL="0" marR="0">
                        <a:lnSpc>
                          <a:spcPct val="115000"/>
                        </a:lnSpc>
                        <a:spcBef>
                          <a:spcPts val="0"/>
                        </a:spcBef>
                        <a:spcAft>
                          <a:spcPts val="0"/>
                        </a:spcAft>
                      </a:pPr>
                      <a:r>
                        <a:rPr lang="en-US" sz="1600" b="0" dirty="0">
                          <a:solidFill>
                            <a:schemeClr val="tx1"/>
                          </a:solidFill>
                        </a:rPr>
                        <a:t>Raman </a:t>
                      </a:r>
                      <a:r>
                        <a:rPr lang="en-US" sz="1600" b="0" dirty="0" err="1">
                          <a:solidFill>
                            <a:schemeClr val="tx1"/>
                          </a:solidFill>
                        </a:rPr>
                        <a:t>Lidar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290544">
                <a:tc>
                  <a:txBody>
                    <a:bodyPr/>
                    <a:lstStyle/>
                    <a:p>
                      <a:pPr marL="0" marR="0">
                        <a:lnSpc>
                          <a:spcPct val="115000"/>
                        </a:lnSpc>
                        <a:spcBef>
                          <a:spcPts val="0"/>
                        </a:spcBef>
                        <a:spcAft>
                          <a:spcPts val="0"/>
                        </a:spcAft>
                      </a:pPr>
                      <a:r>
                        <a:rPr lang="en-US" sz="1600" b="0" dirty="0">
                          <a:solidFill>
                            <a:schemeClr val="tx1"/>
                          </a:solidFill>
                        </a:rPr>
                        <a:t>Wind Profiler / Doppler wind </a:t>
                      </a:r>
                      <a:r>
                        <a:rPr lang="en-US" sz="1600" b="0" dirty="0" err="1">
                          <a:solidFill>
                            <a:schemeClr val="tx1"/>
                          </a:solidFill>
                        </a:rPr>
                        <a:t>Lidar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2</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UAV</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6</a:t>
                      </a:r>
                      <a:endParaRPr lang="en-US" sz="2000" b="0" dirty="0">
                        <a:solidFill>
                          <a:schemeClr val="tx1"/>
                        </a:solidFill>
                        <a:latin typeface="Calibri"/>
                        <a:ea typeface="Calibri"/>
                        <a:cs typeface="Times New Roman"/>
                      </a:endParaRPr>
                    </a:p>
                  </a:txBody>
                  <a:tcPr marL="68580" marR="68580" marT="0" marB="0"/>
                </a:tc>
              </a:tr>
              <a:tr h="315628">
                <a:tc>
                  <a:txBody>
                    <a:bodyPr/>
                    <a:lstStyle/>
                    <a:p>
                      <a:pPr marL="0" marR="0">
                        <a:lnSpc>
                          <a:spcPct val="115000"/>
                        </a:lnSpc>
                        <a:spcBef>
                          <a:spcPts val="0"/>
                        </a:spcBef>
                        <a:spcAft>
                          <a:spcPts val="0"/>
                        </a:spcAft>
                      </a:pPr>
                      <a:r>
                        <a:rPr lang="en-US" sz="1600" b="0" dirty="0" err="1">
                          <a:solidFill>
                            <a:schemeClr val="tx1"/>
                          </a:solidFill>
                        </a:rPr>
                        <a:t>Disdrometer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6</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Polarized </a:t>
                      </a:r>
                      <a:r>
                        <a:rPr lang="en-US" sz="1600" b="0" dirty="0" err="1">
                          <a:solidFill>
                            <a:schemeClr val="tx1"/>
                          </a:solidFill>
                        </a:rPr>
                        <a:t>Lidar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Microwave Radiometer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4</a:t>
                      </a:r>
                      <a:endParaRPr lang="en-US" sz="2000" b="0" dirty="0">
                        <a:solidFill>
                          <a:schemeClr val="tx1"/>
                        </a:solidFill>
                        <a:latin typeface="Calibri"/>
                        <a:ea typeface="Calibri"/>
                        <a:cs typeface="Times New Roman"/>
                      </a:endParaRPr>
                    </a:p>
                  </a:txBody>
                  <a:tcPr marL="68580" marR="68580" marT="0" marB="0"/>
                </a:tc>
              </a:tr>
              <a:tr h="309499">
                <a:tc>
                  <a:txBody>
                    <a:bodyPr/>
                    <a:lstStyle/>
                    <a:p>
                      <a:pPr marL="0" marR="0">
                        <a:lnSpc>
                          <a:spcPct val="115000"/>
                        </a:lnSpc>
                        <a:spcBef>
                          <a:spcPts val="0"/>
                        </a:spcBef>
                        <a:spcAft>
                          <a:spcPts val="0"/>
                        </a:spcAft>
                      </a:pPr>
                      <a:r>
                        <a:rPr lang="en-US" sz="1600" b="0" dirty="0">
                          <a:solidFill>
                            <a:schemeClr val="tx1"/>
                          </a:solidFill>
                        </a:rPr>
                        <a:t>Phased Array SODAR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1</a:t>
                      </a:r>
                      <a:endParaRPr lang="en-US" sz="2000" b="0" dirty="0">
                        <a:solidFill>
                          <a:schemeClr val="tx1"/>
                        </a:solidFill>
                        <a:latin typeface="Calibri"/>
                        <a:ea typeface="Calibri"/>
                        <a:cs typeface="Times New Roman"/>
                      </a:endParaRPr>
                    </a:p>
                  </a:txBody>
                  <a:tcPr marL="68580" marR="68580" marT="0" marB="0"/>
                </a:tc>
              </a:tr>
              <a:tr h="315628">
                <a:tc>
                  <a:txBody>
                    <a:bodyPr/>
                    <a:lstStyle/>
                    <a:p>
                      <a:pPr marL="0" marR="0">
                        <a:lnSpc>
                          <a:spcPct val="115000"/>
                        </a:lnSpc>
                        <a:spcBef>
                          <a:spcPts val="0"/>
                        </a:spcBef>
                        <a:spcAft>
                          <a:spcPts val="0"/>
                        </a:spcAft>
                      </a:pPr>
                      <a:r>
                        <a:rPr lang="en-US" sz="1600" b="0" dirty="0">
                          <a:solidFill>
                            <a:schemeClr val="tx1"/>
                          </a:solidFill>
                        </a:rPr>
                        <a:t>Dual Polarized Mobile Radar</a:t>
                      </a:r>
                      <a:endParaRPr lang="en-US" sz="2000" b="0" dirty="0">
                        <a:solidFill>
                          <a:schemeClr val="tx1"/>
                        </a:solidFill>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0" dirty="0">
                          <a:solidFill>
                            <a:schemeClr val="tx1"/>
                          </a:solidFill>
                        </a:rPr>
                        <a:t>2</a:t>
                      </a:r>
                      <a:endParaRPr lang="en-US" sz="2000" b="0" dirty="0">
                        <a:solidFill>
                          <a:schemeClr val="tx1"/>
                        </a:solidFill>
                        <a:latin typeface="Calibri"/>
                        <a:ea typeface="Calibri"/>
                        <a:cs typeface="Times New Roman"/>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5446" y="293077"/>
            <a:ext cx="8077200" cy="832338"/>
          </a:xfrm>
        </p:spPr>
        <p:txBody>
          <a:bodyPr>
            <a:noAutofit/>
          </a:bodyPr>
          <a:lstStyle/>
          <a:p>
            <a:pPr algn="ctr"/>
            <a:r>
              <a:rPr lang="en-US" sz="3200" b="1" dirty="0" smtClean="0"/>
              <a:t>Metropolitan Air Quality and Weather Services</a:t>
            </a:r>
            <a:endParaRPr lang="en-US" sz="3200" b="1" dirty="0"/>
          </a:p>
        </p:txBody>
      </p:sp>
      <p:graphicFrame>
        <p:nvGraphicFramePr>
          <p:cNvPr id="5" name="Content Placeholder 4"/>
          <p:cNvGraphicFramePr>
            <a:graphicFrameLocks noGrp="1"/>
          </p:cNvGraphicFramePr>
          <p:nvPr>
            <p:ph idx="1"/>
          </p:nvPr>
        </p:nvGraphicFramePr>
        <p:xfrm>
          <a:off x="246185" y="1242647"/>
          <a:ext cx="2848707" cy="5158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 descr="wardmap"/>
          <p:cNvPicPr>
            <a:picLocks noChangeAspect="1" noChangeArrowheads="1"/>
          </p:cNvPicPr>
          <p:nvPr/>
        </p:nvPicPr>
        <p:blipFill>
          <a:blip r:embed="rId7"/>
          <a:srcRect/>
          <a:stretch>
            <a:fillRect/>
          </a:stretch>
        </p:blipFill>
        <p:spPr bwMode="auto">
          <a:xfrm>
            <a:off x="6200749" y="2107123"/>
            <a:ext cx="2777663" cy="4024777"/>
          </a:xfrm>
          <a:prstGeom prst="rect">
            <a:avLst/>
          </a:prstGeom>
          <a:noFill/>
          <a:ln w="9525">
            <a:noFill/>
            <a:miter lim="800000"/>
            <a:headEnd/>
            <a:tailEnd/>
          </a:ln>
        </p:spPr>
      </p:pic>
      <p:pic>
        <p:nvPicPr>
          <p:cNvPr id="7" name="Picture 6"/>
          <p:cNvPicPr>
            <a:picLocks noChangeAspect="1" noChangeArrowheads="1"/>
          </p:cNvPicPr>
          <p:nvPr/>
        </p:nvPicPr>
        <p:blipFill>
          <a:blip r:embed="rId8"/>
          <a:srcRect/>
          <a:stretch>
            <a:fillRect/>
          </a:stretch>
        </p:blipFill>
        <p:spPr bwMode="auto">
          <a:xfrm>
            <a:off x="3227791" y="2051539"/>
            <a:ext cx="2959061" cy="4081464"/>
          </a:xfrm>
          <a:prstGeom prst="rect">
            <a:avLst/>
          </a:prstGeom>
          <a:noFill/>
          <a:ln w="9525">
            <a:noFill/>
            <a:miter lim="800000"/>
            <a:headEnd/>
            <a:tailEnd/>
          </a:ln>
        </p:spPr>
      </p:pic>
      <p:graphicFrame>
        <p:nvGraphicFramePr>
          <p:cNvPr id="9" name="Diagram 8"/>
          <p:cNvGraphicFramePr/>
          <p:nvPr/>
        </p:nvGraphicFramePr>
        <p:xfrm>
          <a:off x="3470031" y="1289538"/>
          <a:ext cx="5322278" cy="7268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11015" y="984738"/>
          <a:ext cx="475957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986204" y="246184"/>
            <a:ext cx="7829550" cy="715108"/>
          </a:xfrm>
        </p:spPr>
        <p:txBody>
          <a:bodyPr>
            <a:noAutofit/>
          </a:bodyPr>
          <a:lstStyle/>
          <a:p>
            <a:pPr algn="ctr"/>
            <a:r>
              <a:rPr lang="en-US" sz="2800" b="1" dirty="0" err="1" smtClean="0"/>
              <a:t>Modelling</a:t>
            </a:r>
            <a:r>
              <a:rPr lang="en-US" sz="2800" b="1" dirty="0" smtClean="0"/>
              <a:t> of Changing Water Cycle and Climate</a:t>
            </a:r>
            <a:endParaRPr lang="en-US" sz="2800" b="1" dirty="0"/>
          </a:p>
        </p:txBody>
      </p:sp>
      <p:graphicFrame>
        <p:nvGraphicFramePr>
          <p:cNvPr id="4" name="Content Placeholder 5"/>
          <p:cNvGraphicFramePr>
            <a:graphicFrameLocks/>
          </p:cNvGraphicFramePr>
          <p:nvPr>
            <p:extLst>
              <p:ext uri="{D42A27DB-BD31-4B8C-83A1-F6EECF244321}">
                <p14:modId xmlns="" xmlns:p14="http://schemas.microsoft.com/office/powerpoint/2010/main" val="1432966695"/>
              </p:ext>
            </p:extLst>
          </p:nvPr>
        </p:nvGraphicFramePr>
        <p:xfrm>
          <a:off x="5099539" y="906687"/>
          <a:ext cx="3810000" cy="5705128"/>
        </p:xfrm>
        <a:graphic>
          <a:graphicData uri="http://schemas.openxmlformats.org/drawingml/2006/table">
            <a:tbl>
              <a:tblPr firstRow="1" bandRow="1">
                <a:tableStyleId>{5C22544A-7EE6-4342-B048-85BDC9FD1C3A}</a:tableStyleId>
              </a:tblPr>
              <a:tblGrid>
                <a:gridCol w="2135909"/>
                <a:gridCol w="992909"/>
                <a:gridCol w="681182"/>
              </a:tblGrid>
              <a:tr h="466024">
                <a:tc>
                  <a:txBody>
                    <a:bodyPr/>
                    <a:lstStyle/>
                    <a:p>
                      <a:pPr marL="0" marR="0">
                        <a:lnSpc>
                          <a:spcPct val="100000"/>
                        </a:lnSpc>
                        <a:spcBef>
                          <a:spcPts val="0"/>
                        </a:spcBef>
                        <a:spcAft>
                          <a:spcPts val="0"/>
                        </a:spcAft>
                      </a:pPr>
                      <a:r>
                        <a:rPr lang="en-US" sz="1400" dirty="0">
                          <a:solidFill>
                            <a:schemeClr val="tx1"/>
                          </a:solidFill>
                        </a:rPr>
                        <a:t>Equipment</a:t>
                      </a:r>
                      <a:endParaRPr lang="en-US" sz="140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400" dirty="0">
                          <a:solidFill>
                            <a:schemeClr val="tx1"/>
                          </a:solidFill>
                        </a:rPr>
                        <a:t>Narmada</a:t>
                      </a:r>
                      <a:endParaRPr lang="en-US" sz="140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400" dirty="0" err="1">
                          <a:solidFill>
                            <a:schemeClr val="tx1"/>
                          </a:solidFill>
                        </a:rPr>
                        <a:t>Satluj</a:t>
                      </a:r>
                      <a:r>
                        <a:rPr lang="en-US" sz="1400" dirty="0">
                          <a:solidFill>
                            <a:schemeClr val="tx1"/>
                          </a:solidFill>
                        </a:rPr>
                        <a:t> </a:t>
                      </a:r>
                      <a:endParaRPr lang="en-US" sz="1400" dirty="0">
                        <a:solidFill>
                          <a:schemeClr val="tx1"/>
                        </a:solidFill>
                        <a:latin typeface="Calibri"/>
                        <a:ea typeface="Calibri"/>
                        <a:cs typeface="Times New Roman"/>
                      </a:endParaRPr>
                    </a:p>
                  </a:txBody>
                  <a:tcPr marL="68059" marR="68059" marT="9524" marB="0"/>
                </a:tc>
              </a:tr>
              <a:tr h="333366">
                <a:tc>
                  <a:txBody>
                    <a:bodyPr/>
                    <a:lstStyle/>
                    <a:p>
                      <a:pPr marL="0" marR="0">
                        <a:lnSpc>
                          <a:spcPct val="100000"/>
                        </a:lnSpc>
                        <a:spcBef>
                          <a:spcPts val="0"/>
                        </a:spcBef>
                        <a:spcAft>
                          <a:spcPts val="0"/>
                        </a:spcAft>
                      </a:pPr>
                      <a:r>
                        <a:rPr lang="en-US" sz="1400" b="0" dirty="0">
                          <a:solidFill>
                            <a:schemeClr val="tx1"/>
                          </a:solidFill>
                        </a:rPr>
                        <a:t>AWS Network</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r>
              <a:tr h="734183">
                <a:tc>
                  <a:txBody>
                    <a:bodyPr/>
                    <a:lstStyle/>
                    <a:p>
                      <a:pPr marL="0" marR="0">
                        <a:lnSpc>
                          <a:spcPct val="100000"/>
                        </a:lnSpc>
                        <a:spcBef>
                          <a:spcPts val="0"/>
                        </a:spcBef>
                        <a:spcAft>
                          <a:spcPts val="0"/>
                        </a:spcAft>
                      </a:pPr>
                      <a:r>
                        <a:rPr lang="en-US" sz="1400" b="0" dirty="0">
                          <a:solidFill>
                            <a:schemeClr val="tx1"/>
                          </a:solidFill>
                        </a:rPr>
                        <a:t>AWS-Agro Network including ET  (</a:t>
                      </a:r>
                      <a:r>
                        <a:rPr lang="en-US" sz="1400" b="0" dirty="0" err="1">
                          <a:solidFill>
                            <a:schemeClr val="tx1"/>
                          </a:solidFill>
                        </a:rPr>
                        <a:t>lysimeter</a:t>
                      </a:r>
                      <a:r>
                        <a:rPr lang="en-US" sz="1400" b="0" dirty="0">
                          <a:solidFill>
                            <a:schemeClr val="tx1"/>
                          </a:solidFill>
                        </a:rPr>
                        <a:t>) and soil moisture</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20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15</a:t>
                      </a:r>
                      <a:endParaRPr lang="en-US" sz="1800" b="0" dirty="0">
                        <a:solidFill>
                          <a:schemeClr val="tx1"/>
                        </a:solidFill>
                        <a:latin typeface="Calibri"/>
                        <a:ea typeface="Calibri"/>
                        <a:cs typeface="Times New Roman"/>
                      </a:endParaRPr>
                    </a:p>
                  </a:txBody>
                  <a:tcPr marL="68059" marR="68059" marT="9524" marB="0"/>
                </a:tc>
              </a:tr>
              <a:tr h="734183">
                <a:tc>
                  <a:txBody>
                    <a:bodyPr/>
                    <a:lstStyle/>
                    <a:p>
                      <a:pPr marL="0" marR="0">
                        <a:lnSpc>
                          <a:spcPct val="100000"/>
                        </a:lnSpc>
                        <a:spcBef>
                          <a:spcPts val="0"/>
                        </a:spcBef>
                        <a:spcAft>
                          <a:spcPts val="0"/>
                        </a:spcAft>
                      </a:pPr>
                      <a:r>
                        <a:rPr lang="en-US" sz="1400" b="0" dirty="0">
                          <a:solidFill>
                            <a:schemeClr val="tx1"/>
                          </a:solidFill>
                        </a:rPr>
                        <a:t>ARG </a:t>
                      </a:r>
                      <a:r>
                        <a:rPr lang="en-US" sz="1400" b="0" dirty="0" smtClean="0">
                          <a:solidFill>
                            <a:schemeClr val="tx1"/>
                          </a:solidFill>
                        </a:rPr>
                        <a:t>Network (with</a:t>
                      </a:r>
                      <a:r>
                        <a:rPr lang="en-US" sz="1400" b="0" baseline="0" dirty="0" smtClean="0">
                          <a:solidFill>
                            <a:schemeClr val="tx1"/>
                          </a:solidFill>
                        </a:rPr>
                        <a:t> </a:t>
                      </a:r>
                      <a:r>
                        <a:rPr lang="en-US" sz="1400" b="0" dirty="0" smtClean="0">
                          <a:solidFill>
                            <a:schemeClr val="tx1"/>
                          </a:solidFill>
                        </a:rPr>
                        <a:t>additional </a:t>
                      </a:r>
                      <a:r>
                        <a:rPr lang="en-US" sz="1400" b="0" dirty="0">
                          <a:solidFill>
                            <a:schemeClr val="tx1"/>
                          </a:solidFill>
                        </a:rPr>
                        <a:t>sensor for </a:t>
                      </a:r>
                      <a:r>
                        <a:rPr lang="en-US" sz="1400" b="0" dirty="0" smtClean="0">
                          <a:solidFill>
                            <a:schemeClr val="tx1"/>
                          </a:solidFill>
                        </a:rPr>
                        <a:t>Air </a:t>
                      </a:r>
                      <a:r>
                        <a:rPr lang="en-US" sz="1400" b="0" dirty="0">
                          <a:solidFill>
                            <a:schemeClr val="tx1"/>
                          </a:solidFill>
                        </a:rPr>
                        <a:t>temperature and RH)</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80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r>
              <a:tr h="1091160">
                <a:tc>
                  <a:txBody>
                    <a:bodyPr/>
                    <a:lstStyle/>
                    <a:p>
                      <a:pPr marL="0" marR="0">
                        <a:lnSpc>
                          <a:spcPct val="100000"/>
                        </a:lnSpc>
                        <a:spcBef>
                          <a:spcPts val="0"/>
                        </a:spcBef>
                        <a:spcAft>
                          <a:spcPts val="0"/>
                        </a:spcAft>
                      </a:pPr>
                      <a:r>
                        <a:rPr lang="en-US" sz="1400" b="0" dirty="0">
                          <a:solidFill>
                            <a:schemeClr val="tx1"/>
                          </a:solidFill>
                        </a:rPr>
                        <a:t>Gauge, Discharge, River gauge Digital Water Level </a:t>
                      </a:r>
                      <a:r>
                        <a:rPr lang="en-US" sz="1400" b="0" dirty="0" smtClean="0">
                          <a:solidFill>
                            <a:schemeClr val="tx1"/>
                          </a:solidFill>
                        </a:rPr>
                        <a:t>Recorders (</a:t>
                      </a:r>
                      <a:r>
                        <a:rPr lang="en-US" sz="1400" b="0" dirty="0">
                          <a:solidFill>
                            <a:schemeClr val="tx1"/>
                          </a:solidFill>
                        </a:rPr>
                        <a:t>DWLRs) Acoustic Doppler Current Profiler(ADCPs)</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40</a:t>
                      </a:r>
                      <a:endParaRPr lang="en-US" sz="1800" b="0" dirty="0">
                        <a:solidFill>
                          <a:schemeClr val="tx1"/>
                        </a:solidFill>
                        <a:latin typeface="Calibri"/>
                        <a:ea typeface="Calibri"/>
                        <a:cs typeface="Times New Roman"/>
                      </a:endParaRPr>
                    </a:p>
                  </a:txBody>
                  <a:tcPr marL="68059" marR="68059" marT="9524" marB="0"/>
                </a:tc>
              </a:tr>
              <a:tr h="734183">
                <a:tc>
                  <a:txBody>
                    <a:bodyPr/>
                    <a:lstStyle/>
                    <a:p>
                      <a:pPr marL="0" marR="0">
                        <a:lnSpc>
                          <a:spcPct val="100000"/>
                        </a:lnSpc>
                        <a:spcBef>
                          <a:spcPts val="0"/>
                        </a:spcBef>
                        <a:spcAft>
                          <a:spcPts val="0"/>
                        </a:spcAft>
                      </a:pPr>
                      <a:r>
                        <a:rPr lang="en-US" sz="1400" b="0" dirty="0">
                          <a:solidFill>
                            <a:schemeClr val="tx1"/>
                          </a:solidFill>
                        </a:rPr>
                        <a:t>Snow Observatory: Snow precipitation/rainfall amount, snow depth</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r>
              <a:tr h="734183">
                <a:tc>
                  <a:txBody>
                    <a:bodyPr/>
                    <a:lstStyle/>
                    <a:p>
                      <a:pPr marL="0" marR="0">
                        <a:lnSpc>
                          <a:spcPct val="100000"/>
                        </a:lnSpc>
                        <a:spcBef>
                          <a:spcPts val="0"/>
                        </a:spcBef>
                        <a:spcAft>
                          <a:spcPts val="0"/>
                        </a:spcAft>
                      </a:pPr>
                      <a:r>
                        <a:rPr lang="en-US" sz="1400" b="0" dirty="0">
                          <a:solidFill>
                            <a:schemeClr val="tx1"/>
                          </a:solidFill>
                        </a:rPr>
                        <a:t>Snow Observatory: snow density/snow water equivalent</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10</a:t>
                      </a:r>
                      <a:endParaRPr lang="en-US" sz="1800" b="0" dirty="0">
                        <a:solidFill>
                          <a:schemeClr val="tx1"/>
                        </a:solidFill>
                        <a:latin typeface="Calibri"/>
                        <a:ea typeface="Calibri"/>
                        <a:cs typeface="Times New Roman"/>
                      </a:endParaRPr>
                    </a:p>
                  </a:txBody>
                  <a:tcPr marL="68059" marR="68059" marT="9524" marB="0"/>
                </a:tc>
              </a:tr>
              <a:tr h="435588">
                <a:tc>
                  <a:txBody>
                    <a:bodyPr/>
                    <a:lstStyle/>
                    <a:p>
                      <a:pPr marL="0" marR="0">
                        <a:lnSpc>
                          <a:spcPct val="100000"/>
                        </a:lnSpc>
                        <a:spcBef>
                          <a:spcPts val="0"/>
                        </a:spcBef>
                        <a:spcAft>
                          <a:spcPts val="0"/>
                        </a:spcAft>
                      </a:pPr>
                      <a:r>
                        <a:rPr lang="en-US" sz="1400" b="0" dirty="0">
                          <a:solidFill>
                            <a:schemeClr val="tx1"/>
                          </a:solidFill>
                        </a:rPr>
                        <a:t>Evaporation gauge sensor</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20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20</a:t>
                      </a:r>
                      <a:endParaRPr lang="en-US" sz="1800" b="0" dirty="0">
                        <a:solidFill>
                          <a:schemeClr val="tx1"/>
                        </a:solidFill>
                        <a:latin typeface="Calibri"/>
                        <a:ea typeface="Calibri"/>
                        <a:cs typeface="Times New Roman"/>
                      </a:endParaRPr>
                    </a:p>
                  </a:txBody>
                  <a:tcPr marL="68059" marR="68059" marT="9524" marB="0"/>
                </a:tc>
              </a:tr>
              <a:tr h="442258">
                <a:tc>
                  <a:txBody>
                    <a:bodyPr/>
                    <a:lstStyle/>
                    <a:p>
                      <a:pPr marL="0" marR="0">
                        <a:lnSpc>
                          <a:spcPct val="100000"/>
                        </a:lnSpc>
                        <a:spcBef>
                          <a:spcPts val="0"/>
                        </a:spcBef>
                        <a:spcAft>
                          <a:spcPts val="0"/>
                        </a:spcAft>
                      </a:pPr>
                      <a:r>
                        <a:rPr lang="en-US" sz="1400" b="0" dirty="0" err="1">
                          <a:solidFill>
                            <a:schemeClr val="tx1"/>
                          </a:solidFill>
                        </a:rPr>
                        <a:t>Piezometers</a:t>
                      </a:r>
                      <a:r>
                        <a:rPr lang="en-US" sz="1400" b="0" dirty="0">
                          <a:solidFill>
                            <a:schemeClr val="tx1"/>
                          </a:solidFill>
                        </a:rPr>
                        <a:t> (60-80m deep)</a:t>
                      </a:r>
                      <a:endParaRPr lang="en-US" sz="14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30</a:t>
                      </a:r>
                      <a:endParaRPr lang="en-US" sz="1800" b="0" dirty="0">
                        <a:solidFill>
                          <a:schemeClr val="tx1"/>
                        </a:solidFill>
                        <a:latin typeface="Calibri"/>
                        <a:ea typeface="Calibri"/>
                        <a:cs typeface="Times New Roman"/>
                      </a:endParaRPr>
                    </a:p>
                  </a:txBody>
                  <a:tcPr marL="68059" marR="68059" marT="9524" marB="0"/>
                </a:tc>
                <a:tc>
                  <a:txBody>
                    <a:bodyPr/>
                    <a:lstStyle/>
                    <a:p>
                      <a:pPr marL="0" marR="0" algn="ctr">
                        <a:lnSpc>
                          <a:spcPct val="100000"/>
                        </a:lnSpc>
                        <a:spcBef>
                          <a:spcPts val="0"/>
                        </a:spcBef>
                        <a:spcAft>
                          <a:spcPts val="0"/>
                        </a:spcAft>
                      </a:pPr>
                      <a:r>
                        <a:rPr lang="en-US" sz="1800" b="0" dirty="0">
                          <a:solidFill>
                            <a:schemeClr val="tx1"/>
                          </a:solidFill>
                        </a:rPr>
                        <a:t>20</a:t>
                      </a:r>
                      <a:endParaRPr lang="en-US" sz="1800" b="0" dirty="0">
                        <a:solidFill>
                          <a:schemeClr val="tx1"/>
                        </a:solidFill>
                        <a:latin typeface="Calibri"/>
                        <a:ea typeface="Calibri"/>
                        <a:cs typeface="Times New Roman"/>
                      </a:endParaRPr>
                    </a:p>
                  </a:txBody>
                  <a:tcPr marL="68059" marR="68059" marT="9524" marB="0"/>
                </a:tc>
              </a:tr>
            </a:tbl>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smtClean="0"/>
              <a:t>Future Plans &amp; Targets</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907" y="217715"/>
            <a:ext cx="7406640" cy="609599"/>
          </a:xfrm>
        </p:spPr>
        <p:txBody>
          <a:bodyPr>
            <a:normAutofit fontScale="90000"/>
          </a:bodyPr>
          <a:lstStyle/>
          <a:p>
            <a:pPr algn="ctr"/>
            <a:r>
              <a:rPr lang="en-IN" b="1" dirty="0" smtClean="0"/>
              <a:t>Targets </a:t>
            </a:r>
            <a:r>
              <a:rPr lang="en-IN" b="1" dirty="0"/>
              <a:t>for </a:t>
            </a:r>
            <a:r>
              <a:rPr lang="en-IN" b="1" dirty="0" smtClean="0"/>
              <a:t>2015-16</a:t>
            </a:r>
            <a:endParaRPr lang="en-IN"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987917602"/>
              </p:ext>
            </p:extLst>
          </p:nvPr>
        </p:nvGraphicFramePr>
        <p:xfrm>
          <a:off x="391886" y="1289538"/>
          <a:ext cx="8349343" cy="5339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4467328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907" y="217715"/>
            <a:ext cx="7406640" cy="609599"/>
          </a:xfrm>
        </p:spPr>
        <p:txBody>
          <a:bodyPr>
            <a:normAutofit fontScale="90000"/>
          </a:bodyPr>
          <a:lstStyle/>
          <a:p>
            <a:pPr algn="ctr"/>
            <a:r>
              <a:rPr lang="en-IN" b="1" dirty="0" smtClean="0"/>
              <a:t>Targets </a:t>
            </a:r>
            <a:r>
              <a:rPr lang="en-IN" b="1" dirty="0"/>
              <a:t>for </a:t>
            </a:r>
            <a:r>
              <a:rPr lang="en-IN" b="1" dirty="0" smtClean="0"/>
              <a:t>2015-16</a:t>
            </a:r>
            <a:endParaRPr lang="en-IN"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987917602"/>
              </p:ext>
            </p:extLst>
          </p:nvPr>
        </p:nvGraphicFramePr>
        <p:xfrm>
          <a:off x="391886" y="1289538"/>
          <a:ext cx="8349343" cy="5339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44673288"/>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6204" y="2801815"/>
            <a:ext cx="7406640" cy="1356360"/>
          </a:xfrm>
        </p:spPr>
        <p:txBody>
          <a:bodyPr/>
          <a:lstStyle/>
          <a:p>
            <a:pPr algn="ctr"/>
            <a:r>
              <a:rPr lang="en-US" sz="6600" dirty="0" smtClean="0"/>
              <a:t>Thank   You</a:t>
            </a:r>
            <a:endParaRPr lang="en-US" sz="6600" dirty="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58" y="234462"/>
            <a:ext cx="7406640" cy="867507"/>
          </a:xfrm>
        </p:spPr>
        <p:txBody>
          <a:bodyPr>
            <a:normAutofit/>
          </a:bodyPr>
          <a:lstStyle/>
          <a:p>
            <a:r>
              <a:rPr lang="en-US" sz="3200" b="1" dirty="0" smtClean="0"/>
              <a:t>Weather &amp; Climate Research: Targets</a:t>
            </a:r>
            <a:endParaRPr lang="en-US" sz="3200" b="1" dirty="0"/>
          </a:p>
        </p:txBody>
      </p:sp>
      <p:graphicFrame>
        <p:nvGraphicFramePr>
          <p:cNvPr id="4" name="Content Placeholder 3"/>
          <p:cNvGraphicFramePr>
            <a:graphicFrameLocks noGrp="1"/>
          </p:cNvGraphicFramePr>
          <p:nvPr>
            <p:ph idx="1"/>
          </p:nvPr>
        </p:nvGraphicFramePr>
        <p:xfrm>
          <a:off x="293077" y="1301262"/>
          <a:ext cx="8510954" cy="481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758" y="293077"/>
            <a:ext cx="7406640" cy="797169"/>
          </a:xfrm>
        </p:spPr>
        <p:txBody>
          <a:bodyPr>
            <a:normAutofit fontScale="90000"/>
          </a:bodyPr>
          <a:lstStyle/>
          <a:p>
            <a:pPr algn="ctr"/>
            <a:r>
              <a:rPr lang="en-US" sz="3600" b="1" dirty="0" smtClean="0"/>
              <a:t>Weather &amp; Climate Research: Targets</a:t>
            </a:r>
            <a:endParaRPr lang="en-US" sz="3600" b="1" dirty="0"/>
          </a:p>
        </p:txBody>
      </p:sp>
      <p:graphicFrame>
        <p:nvGraphicFramePr>
          <p:cNvPr id="4" name="Content Placeholder 3"/>
          <p:cNvGraphicFramePr>
            <a:graphicFrameLocks noGrp="1"/>
          </p:cNvGraphicFramePr>
          <p:nvPr>
            <p:ph idx="1"/>
          </p:nvPr>
        </p:nvGraphicFramePr>
        <p:xfrm>
          <a:off x="857251" y="1324708"/>
          <a:ext cx="7688872" cy="4771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type="body" idx="1"/>
          </p:nvPr>
        </p:nvSpPr>
        <p:spPr>
          <a:xfrm>
            <a:off x="149353" y="1449941"/>
            <a:ext cx="5003800" cy="1223963"/>
          </a:xfrm>
        </p:spPr>
        <p:txBody>
          <a:bodyPr>
            <a:normAutofit fontScale="85000" lnSpcReduction="20000"/>
          </a:bodyPr>
          <a:lstStyle/>
          <a:p>
            <a:pPr marL="285750" indent="-285750" algn="just"/>
            <a:r>
              <a:rPr lang="en-US" sz="2000" dirty="0" smtClean="0">
                <a:solidFill>
                  <a:srgbClr val="002060"/>
                </a:solidFill>
              </a:rPr>
              <a:t> </a:t>
            </a:r>
            <a:r>
              <a:rPr lang="en-US" sz="3000" dirty="0" smtClean="0">
                <a:solidFill>
                  <a:srgbClr val="002060"/>
                </a:solidFill>
              </a:rPr>
              <a:t>IMD has </a:t>
            </a:r>
            <a:r>
              <a:rPr lang="en-US" sz="3000" dirty="0" smtClean="0">
                <a:solidFill>
                  <a:srgbClr val="002060"/>
                </a:solidFill>
              </a:rPr>
              <a:t>39 operational </a:t>
            </a:r>
            <a:r>
              <a:rPr lang="en-US" sz="3000" dirty="0" err="1" smtClean="0">
                <a:solidFill>
                  <a:srgbClr val="002060"/>
                </a:solidFill>
              </a:rPr>
              <a:t>Radiosonde</a:t>
            </a:r>
            <a:r>
              <a:rPr lang="en-US" sz="3000" dirty="0" smtClean="0">
                <a:solidFill>
                  <a:srgbClr val="002060"/>
                </a:solidFill>
              </a:rPr>
              <a:t> </a:t>
            </a:r>
            <a:r>
              <a:rPr lang="en-US" sz="3000" dirty="0" err="1" smtClean="0">
                <a:solidFill>
                  <a:srgbClr val="002060"/>
                </a:solidFill>
              </a:rPr>
              <a:t>radiowind</a:t>
            </a:r>
            <a:r>
              <a:rPr lang="en-US" sz="3000" dirty="0" smtClean="0">
                <a:solidFill>
                  <a:srgbClr val="002060"/>
                </a:solidFill>
              </a:rPr>
              <a:t> stations in their upper air network- 17 </a:t>
            </a:r>
            <a:r>
              <a:rPr lang="en-US" sz="3000" dirty="0" err="1" smtClean="0">
                <a:solidFill>
                  <a:srgbClr val="002060"/>
                </a:solidFill>
              </a:rPr>
              <a:t>Nos</a:t>
            </a:r>
            <a:r>
              <a:rPr lang="en-US" sz="3000" dirty="0" smtClean="0">
                <a:solidFill>
                  <a:srgbClr val="002060"/>
                </a:solidFill>
              </a:rPr>
              <a:t> upgraded  to GPS based systems. </a:t>
            </a:r>
            <a:endParaRPr lang="en-IN" sz="2000" dirty="0" smtClean="0">
              <a:solidFill>
                <a:srgbClr val="002060"/>
              </a:solidFill>
            </a:endParaRPr>
          </a:p>
        </p:txBody>
      </p:sp>
      <p:pic>
        <p:nvPicPr>
          <p:cNvPr id="18436" name="Picture 3"/>
          <p:cNvPicPr>
            <a:picLocks noChangeAspect="1" noChangeArrowheads="1"/>
          </p:cNvPicPr>
          <p:nvPr/>
        </p:nvPicPr>
        <p:blipFill>
          <a:blip r:embed="rId2" cstate="print"/>
          <a:srcRect/>
          <a:stretch>
            <a:fillRect/>
          </a:stretch>
        </p:blipFill>
        <p:spPr bwMode="auto">
          <a:xfrm>
            <a:off x="5072063" y="1000125"/>
            <a:ext cx="4071937" cy="5429250"/>
          </a:xfrm>
          <a:prstGeom prst="rect">
            <a:avLst/>
          </a:prstGeom>
          <a:noFill/>
          <a:ln w="9525">
            <a:noFill/>
            <a:miter lim="800000"/>
            <a:headEnd/>
            <a:tailEnd/>
          </a:ln>
        </p:spPr>
      </p:pic>
      <p:sp>
        <p:nvSpPr>
          <p:cNvPr id="18437" name="Rectangle 3"/>
          <p:cNvSpPr txBox="1">
            <a:spLocks/>
          </p:cNvSpPr>
          <p:nvPr/>
        </p:nvSpPr>
        <p:spPr bwMode="auto">
          <a:xfrm>
            <a:off x="210207" y="2737617"/>
            <a:ext cx="5076825" cy="3852370"/>
          </a:xfrm>
          <a:prstGeom prst="rect">
            <a:avLst/>
          </a:prstGeom>
          <a:noFill/>
          <a:ln w="9525">
            <a:noFill/>
            <a:miter lim="800000"/>
            <a:headEnd/>
            <a:tailEnd/>
          </a:ln>
        </p:spPr>
        <p:txBody>
          <a:bodyPr/>
          <a:lstStyle/>
          <a:p>
            <a:pPr marL="342900" indent="-342900" algn="just" eaLnBrk="0" hangingPunct="0">
              <a:spcBef>
                <a:spcPct val="20000"/>
              </a:spcBef>
            </a:pPr>
            <a:r>
              <a:rPr lang="en-US" sz="2400" b="1" u="sng" dirty="0">
                <a:solidFill>
                  <a:srgbClr val="7030A0"/>
                </a:solidFill>
              </a:rPr>
              <a:t>Achievements by up-gradation</a:t>
            </a:r>
            <a:r>
              <a:rPr lang="en-US" sz="2400" b="1" dirty="0">
                <a:solidFill>
                  <a:srgbClr val="7030A0"/>
                </a:solidFill>
              </a:rPr>
              <a:t> </a:t>
            </a:r>
          </a:p>
          <a:p>
            <a:pPr marL="342900" indent="-342900" algn="just" eaLnBrk="0" hangingPunct="0">
              <a:spcBef>
                <a:spcPct val="20000"/>
              </a:spcBef>
              <a:buFont typeface="Wingdings" pitchFamily="2" charset="2"/>
              <a:buChar char="v"/>
            </a:pPr>
            <a:r>
              <a:rPr lang="en-US" sz="1800" b="1" dirty="0">
                <a:solidFill>
                  <a:srgbClr val="7030A0"/>
                </a:solidFill>
              </a:rPr>
              <a:t>GPS based </a:t>
            </a:r>
            <a:r>
              <a:rPr lang="en-US" sz="1800" b="1" dirty="0" err="1">
                <a:solidFill>
                  <a:srgbClr val="7030A0"/>
                </a:solidFill>
              </a:rPr>
              <a:t>radiosondes</a:t>
            </a:r>
            <a:endParaRPr lang="en-US" sz="1800" b="1" dirty="0">
              <a:solidFill>
                <a:srgbClr val="7030A0"/>
              </a:solidFill>
            </a:endParaRPr>
          </a:p>
          <a:p>
            <a:pPr marL="342900" indent="-342900" algn="just" eaLnBrk="0" hangingPunct="0">
              <a:spcBef>
                <a:spcPct val="20000"/>
              </a:spcBef>
              <a:buFont typeface="Wingdings" pitchFamily="2" charset="2"/>
              <a:buChar char="v"/>
            </a:pPr>
            <a:r>
              <a:rPr lang="en-IN" sz="1800" b="1" dirty="0">
                <a:solidFill>
                  <a:srgbClr val="7030A0"/>
                </a:solidFill>
              </a:rPr>
              <a:t>Random large fluctuations have reduced significantly.</a:t>
            </a:r>
          </a:p>
          <a:p>
            <a:pPr marL="342900" indent="-342900" algn="just" eaLnBrk="0" hangingPunct="0">
              <a:spcBef>
                <a:spcPct val="20000"/>
              </a:spcBef>
              <a:buFont typeface="Wingdings" pitchFamily="2" charset="2"/>
              <a:buChar char="v"/>
            </a:pPr>
            <a:r>
              <a:rPr lang="en-IN" sz="1800" b="1" dirty="0">
                <a:solidFill>
                  <a:srgbClr val="7030A0"/>
                </a:solidFill>
              </a:rPr>
              <a:t>Difference (O-B) between observations (O) and first guess (B) have reduced at all levels.</a:t>
            </a:r>
          </a:p>
          <a:p>
            <a:pPr marL="342900" indent="-342900" algn="just" eaLnBrk="0" hangingPunct="0">
              <a:spcBef>
                <a:spcPct val="20000"/>
              </a:spcBef>
              <a:buFont typeface="Wingdings" pitchFamily="2" charset="2"/>
              <a:buChar char="v"/>
            </a:pPr>
            <a:r>
              <a:rPr lang="en-IN" sz="1800" b="1" dirty="0">
                <a:solidFill>
                  <a:srgbClr val="7030A0"/>
                </a:solidFill>
              </a:rPr>
              <a:t>Maximum height reported has increased significantly.</a:t>
            </a:r>
          </a:p>
          <a:p>
            <a:pPr marL="342900" indent="-342900" algn="just" eaLnBrk="0" hangingPunct="0">
              <a:spcBef>
                <a:spcPct val="20000"/>
              </a:spcBef>
              <a:buFont typeface="Wingdings" pitchFamily="2" charset="2"/>
              <a:buChar char="v"/>
            </a:pPr>
            <a:r>
              <a:rPr lang="en-US" sz="1800" b="1" dirty="0" smtClean="0">
                <a:solidFill>
                  <a:srgbClr val="7030A0"/>
                </a:solidFill>
              </a:rPr>
              <a:t>NWP models have </a:t>
            </a:r>
            <a:r>
              <a:rPr lang="en-US" sz="1800" b="1" dirty="0">
                <a:solidFill>
                  <a:srgbClr val="7030A0"/>
                </a:solidFill>
              </a:rPr>
              <a:t>accepted all the data received from 17 GPS based stations being within the tolerance limits of the first guess.</a:t>
            </a:r>
          </a:p>
          <a:p>
            <a:pPr marL="342900" indent="-342900" algn="just" eaLnBrk="0" hangingPunct="0">
              <a:spcBef>
                <a:spcPct val="20000"/>
              </a:spcBef>
              <a:buFont typeface="Wingdings" pitchFamily="2" charset="2"/>
              <a:buChar char="v"/>
            </a:pPr>
            <a:r>
              <a:rPr lang="en-US" sz="1800" b="1" dirty="0">
                <a:solidFill>
                  <a:srgbClr val="7030A0"/>
                </a:solidFill>
              </a:rPr>
              <a:t>Almost nil  data rejection rate. </a:t>
            </a:r>
          </a:p>
        </p:txBody>
      </p:sp>
      <p:sp>
        <p:nvSpPr>
          <p:cNvPr id="7"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rmAutofit fontScale="82500" lnSpcReduction="20000"/>
          </a:bodyPr>
          <a:lstStyle/>
          <a:p>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lang="en-US" sz="4400" b="1" dirty="0" smtClean="0">
                <a:solidFill>
                  <a:srgbClr val="C00000"/>
                </a:solidFill>
              </a:rPr>
              <a:t>Upper air Observation</a:t>
            </a:r>
            <a:endParaRPr lang="en-IN" sz="4400" b="1" dirty="0" smtClean="0">
              <a:solidFill>
                <a:srgbClr val="C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281" y="246185"/>
            <a:ext cx="7406640" cy="867507"/>
          </a:xfrm>
        </p:spPr>
        <p:txBody>
          <a:bodyPr/>
          <a:lstStyle/>
          <a:p>
            <a:r>
              <a:rPr lang="en-US" b="1" dirty="0" smtClean="0"/>
              <a:t>Weather &amp; Climate Research</a:t>
            </a:r>
            <a:endParaRPr lang="en-US" b="1" dirty="0"/>
          </a:p>
        </p:txBody>
      </p:sp>
      <p:graphicFrame>
        <p:nvGraphicFramePr>
          <p:cNvPr id="4" name="Content Placeholder 3"/>
          <p:cNvGraphicFramePr>
            <a:graphicFrameLocks noGrp="1"/>
          </p:cNvGraphicFramePr>
          <p:nvPr>
            <p:ph idx="1"/>
          </p:nvPr>
        </p:nvGraphicFramePr>
        <p:xfrm>
          <a:off x="293077" y="1301262"/>
          <a:ext cx="8510954" cy="481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542" y="234463"/>
            <a:ext cx="7406640" cy="879230"/>
          </a:xfrm>
        </p:spPr>
        <p:txBody>
          <a:bodyPr>
            <a:normAutofit/>
          </a:bodyPr>
          <a:lstStyle/>
          <a:p>
            <a:r>
              <a:rPr lang="en-US" sz="3200" b="1" dirty="0" smtClean="0"/>
              <a:t>GKMS: Farmers Awareness </a:t>
            </a:r>
            <a:r>
              <a:rPr lang="en-US" sz="3200" b="1" dirty="0" err="1" smtClean="0"/>
              <a:t>Programme</a:t>
            </a:r>
            <a:endParaRPr lang="en-US" sz="3200" b="1" dirty="0"/>
          </a:p>
        </p:txBody>
      </p:sp>
      <p:grpSp>
        <p:nvGrpSpPr>
          <p:cNvPr id="3" name="Group 4"/>
          <p:cNvGrpSpPr>
            <a:grpSpLocks/>
          </p:cNvGrpSpPr>
          <p:nvPr/>
        </p:nvGrpSpPr>
        <p:grpSpPr bwMode="auto">
          <a:xfrm>
            <a:off x="1717675" y="4221163"/>
            <a:ext cx="5253038" cy="1982787"/>
            <a:chOff x="233700" y="3457544"/>
            <a:chExt cx="5252700" cy="2341216"/>
          </a:xfrm>
        </p:grpSpPr>
        <p:pic>
          <p:nvPicPr>
            <p:cNvPr id="5" name="Picture 2" descr="C:\Users\iaas8\Desktop\DSC02002.JPG"/>
            <p:cNvPicPr>
              <a:picLocks noChangeAspect="1" noChangeArrowheads="1"/>
            </p:cNvPicPr>
            <p:nvPr/>
          </p:nvPicPr>
          <p:blipFill>
            <a:blip r:embed="rId2"/>
            <a:srcRect/>
            <a:stretch>
              <a:fillRect/>
            </a:stretch>
          </p:blipFill>
          <p:spPr bwMode="auto">
            <a:xfrm>
              <a:off x="233700" y="3457545"/>
              <a:ext cx="2738100" cy="2341215"/>
            </a:xfrm>
            <a:prstGeom prst="rect">
              <a:avLst/>
            </a:prstGeom>
            <a:noFill/>
            <a:ln w="19050">
              <a:solidFill>
                <a:srgbClr val="FF0000"/>
              </a:solidFill>
              <a:miter lim="800000"/>
              <a:headEnd/>
              <a:tailEnd/>
            </a:ln>
          </p:spPr>
        </p:pic>
        <p:pic>
          <p:nvPicPr>
            <p:cNvPr id="6" name="Picture 3" descr="IMG_3020"/>
            <p:cNvPicPr>
              <a:picLocks noChangeAspect="1" noChangeArrowheads="1"/>
            </p:cNvPicPr>
            <p:nvPr/>
          </p:nvPicPr>
          <p:blipFill>
            <a:blip r:embed="rId3"/>
            <a:srcRect/>
            <a:stretch>
              <a:fillRect/>
            </a:stretch>
          </p:blipFill>
          <p:spPr bwMode="auto">
            <a:xfrm>
              <a:off x="2971800" y="3457544"/>
              <a:ext cx="2514600" cy="2341216"/>
            </a:xfrm>
            <a:prstGeom prst="rect">
              <a:avLst/>
            </a:prstGeom>
            <a:noFill/>
            <a:ln w="9525">
              <a:noFill/>
              <a:miter lim="800000"/>
              <a:headEnd/>
              <a:tailEnd/>
            </a:ln>
          </p:spPr>
        </p:pic>
      </p:grpSp>
      <p:sp>
        <p:nvSpPr>
          <p:cNvPr id="7" name="Cloud Callout 6"/>
          <p:cNvSpPr/>
          <p:nvPr/>
        </p:nvSpPr>
        <p:spPr>
          <a:xfrm>
            <a:off x="4923692" y="1711568"/>
            <a:ext cx="3868615" cy="21101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Target is to conduct Farmer Awareness </a:t>
            </a:r>
            <a:r>
              <a:rPr lang="en-US" sz="2000" dirty="0" err="1" smtClean="0">
                <a:solidFill>
                  <a:schemeClr val="tx1"/>
                </a:solidFill>
              </a:rPr>
              <a:t>Programmes</a:t>
            </a:r>
            <a:r>
              <a:rPr lang="en-US" sz="2000" dirty="0" smtClean="0">
                <a:solidFill>
                  <a:schemeClr val="tx1"/>
                </a:solidFill>
              </a:rPr>
              <a:t> at remaining 63 AMFUs </a:t>
            </a:r>
            <a:r>
              <a:rPr lang="en-US" sz="2000" dirty="0" err="1" smtClean="0">
                <a:solidFill>
                  <a:schemeClr val="tx1"/>
                </a:solidFill>
              </a:rPr>
              <a:t>upto</a:t>
            </a:r>
            <a:r>
              <a:rPr lang="en-US" sz="2000" dirty="0" smtClean="0">
                <a:solidFill>
                  <a:schemeClr val="tx1"/>
                </a:solidFill>
              </a:rPr>
              <a:t> March 2015 </a:t>
            </a:r>
            <a:endParaRPr lang="en-US" sz="2000" dirty="0">
              <a:solidFill>
                <a:schemeClr val="tx1"/>
              </a:solidFill>
            </a:endParaRPr>
          </a:p>
        </p:txBody>
      </p:sp>
      <p:sp>
        <p:nvSpPr>
          <p:cNvPr id="9" name="Cloud Callout 8"/>
          <p:cNvSpPr/>
          <p:nvPr/>
        </p:nvSpPr>
        <p:spPr>
          <a:xfrm>
            <a:off x="398585" y="1348154"/>
            <a:ext cx="4595447" cy="2579078"/>
          </a:xfrm>
          <a:prstGeom prst="cloudCallout">
            <a:avLst>
              <a:gd name="adj1" fmla="val 20119"/>
              <a:gd name="adj2" fmla="val 50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AMFU </a:t>
            </a:r>
            <a:r>
              <a:rPr lang="en-US" sz="2000" dirty="0" err="1" smtClean="0">
                <a:solidFill>
                  <a:schemeClr val="tx1"/>
                </a:solidFill>
              </a:rPr>
              <a:t>Jhabua</a:t>
            </a:r>
            <a:r>
              <a:rPr lang="en-US" sz="2000" dirty="0" smtClean="0">
                <a:solidFill>
                  <a:schemeClr val="tx1"/>
                </a:solidFill>
              </a:rPr>
              <a:t>, Raipur, </a:t>
            </a:r>
            <a:r>
              <a:rPr lang="en-US" sz="2000" dirty="0" err="1" smtClean="0">
                <a:solidFill>
                  <a:schemeClr val="tx1"/>
                </a:solidFill>
              </a:rPr>
              <a:t>Portblair</a:t>
            </a:r>
            <a:r>
              <a:rPr lang="en-US" sz="2000" dirty="0" smtClean="0">
                <a:solidFill>
                  <a:schemeClr val="tx1"/>
                </a:solidFill>
              </a:rPr>
              <a:t>, </a:t>
            </a:r>
            <a:r>
              <a:rPr lang="en-US" sz="2000" dirty="0" err="1" smtClean="0">
                <a:solidFill>
                  <a:schemeClr val="tx1"/>
                </a:solidFill>
              </a:rPr>
              <a:t>Anathapuram</a:t>
            </a:r>
            <a:r>
              <a:rPr lang="en-US" sz="2000" dirty="0" smtClean="0">
                <a:solidFill>
                  <a:schemeClr val="tx1"/>
                </a:solidFill>
              </a:rPr>
              <a:t>, Chennai, Hyderabad, </a:t>
            </a:r>
            <a:r>
              <a:rPr lang="en-US" sz="2000" dirty="0" err="1" smtClean="0">
                <a:solidFill>
                  <a:schemeClr val="tx1"/>
                </a:solidFill>
              </a:rPr>
              <a:t>Aduthurai</a:t>
            </a:r>
            <a:r>
              <a:rPr lang="en-US" sz="2000" dirty="0" smtClean="0">
                <a:solidFill>
                  <a:schemeClr val="tx1"/>
                </a:solidFill>
              </a:rPr>
              <a:t> and Akola conducted Farmer Awareness </a:t>
            </a:r>
            <a:r>
              <a:rPr lang="en-US" sz="2000" dirty="0" err="1" smtClean="0">
                <a:solidFill>
                  <a:schemeClr val="tx1"/>
                </a:solidFill>
              </a:rPr>
              <a:t>Programmes</a:t>
            </a:r>
            <a:r>
              <a:rPr lang="en-US" sz="2000" dirty="0" smtClean="0">
                <a:solidFill>
                  <a:schemeClr val="tx1"/>
                </a:solidFill>
              </a:rPr>
              <a:t>.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0" y="361950"/>
            <a:ext cx="9285288" cy="6496050"/>
            <a:chOff x="0" y="135731"/>
            <a:chExt cx="9286028" cy="6496050"/>
          </a:xfrm>
        </p:grpSpPr>
        <p:grpSp>
          <p:nvGrpSpPr>
            <p:cNvPr id="3" name="Group 5"/>
            <p:cNvGrpSpPr>
              <a:grpSpLocks/>
            </p:cNvGrpSpPr>
            <p:nvPr/>
          </p:nvGrpSpPr>
          <p:grpSpPr bwMode="auto">
            <a:xfrm>
              <a:off x="0" y="135731"/>
              <a:ext cx="9286028" cy="6496050"/>
              <a:chOff x="-188794" y="-16871"/>
              <a:chExt cx="9625842" cy="6920990"/>
            </a:xfrm>
          </p:grpSpPr>
          <p:grpSp>
            <p:nvGrpSpPr>
              <p:cNvPr id="6" name="Group 6"/>
              <p:cNvGrpSpPr>
                <a:grpSpLocks/>
              </p:cNvGrpSpPr>
              <p:nvPr/>
            </p:nvGrpSpPr>
            <p:grpSpPr bwMode="auto">
              <a:xfrm>
                <a:off x="-188794" y="-16871"/>
                <a:ext cx="9478616" cy="6920990"/>
                <a:chOff x="14006" y="-16871"/>
                <a:chExt cx="8806373" cy="6920990"/>
              </a:xfrm>
            </p:grpSpPr>
            <p:sp>
              <p:nvSpPr>
                <p:cNvPr id="30" name="Rectangle 29"/>
                <p:cNvSpPr/>
                <p:nvPr/>
              </p:nvSpPr>
              <p:spPr>
                <a:xfrm>
                  <a:off x="726523" y="4334964"/>
                  <a:ext cx="7996702" cy="85582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b="1" dirty="0">
                    <a:solidFill>
                      <a:srgbClr val="0000FF"/>
                    </a:solidFill>
                  </a:endParaRPr>
                </a:p>
              </p:txBody>
            </p:sp>
            <p:sp>
              <p:nvSpPr>
                <p:cNvPr id="18" name="Rectangle 17"/>
                <p:cNvSpPr/>
                <p:nvPr/>
              </p:nvSpPr>
              <p:spPr>
                <a:xfrm>
                  <a:off x="2653071" y="35561"/>
                  <a:ext cx="3420387" cy="135646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dirty="0">
                    <a:solidFill>
                      <a:prstClr val="white"/>
                    </a:solidFill>
                  </a:endParaRPr>
                </a:p>
              </p:txBody>
            </p:sp>
            <p:sp>
              <p:nvSpPr>
                <p:cNvPr id="58401" name="TextBox 18"/>
                <p:cNvSpPr txBox="1">
                  <a:spLocks noChangeArrowheads="1"/>
                </p:cNvSpPr>
                <p:nvPr/>
              </p:nvSpPr>
              <p:spPr bwMode="auto">
                <a:xfrm>
                  <a:off x="209285" y="76153"/>
                  <a:ext cx="2484276" cy="885461"/>
                </a:xfrm>
                <a:prstGeom prst="rect">
                  <a:avLst/>
                </a:prstGeom>
                <a:noFill/>
                <a:ln w="9525">
                  <a:noFill/>
                  <a:miter lim="800000"/>
                  <a:headEnd/>
                  <a:tailEnd/>
                </a:ln>
              </p:spPr>
              <p:txBody>
                <a:bodyPr>
                  <a:spAutoFit/>
                </a:bodyPr>
                <a:lstStyle/>
                <a:p>
                  <a:pPr algn="ctr"/>
                  <a:r>
                    <a:rPr lang="en-US" sz="1600" b="1" dirty="0">
                      <a:solidFill>
                        <a:srgbClr val="C00000"/>
                      </a:solidFill>
                    </a:rPr>
                    <a:t>Preparation of value added medium range forecast at district level </a:t>
                  </a:r>
                  <a:endParaRPr lang="en-IN" sz="1600" b="1" dirty="0">
                    <a:solidFill>
                      <a:srgbClr val="C00000"/>
                    </a:solidFill>
                  </a:endParaRPr>
                </a:p>
              </p:txBody>
            </p:sp>
            <p:sp>
              <p:nvSpPr>
                <p:cNvPr id="58402" name="TextBox 19"/>
                <p:cNvSpPr txBox="1">
                  <a:spLocks noChangeArrowheads="1"/>
                </p:cNvSpPr>
                <p:nvPr/>
              </p:nvSpPr>
              <p:spPr bwMode="auto">
                <a:xfrm>
                  <a:off x="2652401" y="729283"/>
                  <a:ext cx="1296144" cy="369332"/>
                </a:xfrm>
                <a:prstGeom prst="rect">
                  <a:avLst/>
                </a:prstGeom>
                <a:noFill/>
                <a:ln w="9525">
                  <a:noFill/>
                  <a:miter lim="800000"/>
                  <a:headEnd/>
                  <a:tailEnd/>
                </a:ln>
              </p:spPr>
              <p:txBody>
                <a:bodyPr>
                  <a:spAutoFit/>
                </a:bodyPr>
                <a:lstStyle/>
                <a:p>
                  <a:r>
                    <a:rPr lang="en-US" sz="2000">
                      <a:solidFill>
                        <a:srgbClr val="0000FF"/>
                      </a:solidFill>
                    </a:rPr>
                    <a:t>Tuesday</a:t>
                  </a:r>
                  <a:endParaRPr lang="en-IN" sz="2000">
                    <a:solidFill>
                      <a:srgbClr val="0000FF"/>
                    </a:solidFill>
                  </a:endParaRPr>
                </a:p>
              </p:txBody>
            </p:sp>
            <p:sp>
              <p:nvSpPr>
                <p:cNvPr id="58403" name="TextBox 20"/>
                <p:cNvSpPr txBox="1">
                  <a:spLocks noChangeArrowheads="1"/>
                </p:cNvSpPr>
                <p:nvPr/>
              </p:nvSpPr>
              <p:spPr bwMode="auto">
                <a:xfrm>
                  <a:off x="4814315" y="386096"/>
                  <a:ext cx="1296144" cy="369332"/>
                </a:xfrm>
                <a:prstGeom prst="rect">
                  <a:avLst/>
                </a:prstGeom>
                <a:noFill/>
                <a:ln w="9525">
                  <a:noFill/>
                  <a:miter lim="800000"/>
                  <a:headEnd/>
                  <a:tailEnd/>
                </a:ln>
              </p:spPr>
              <p:txBody>
                <a:bodyPr>
                  <a:spAutoFit/>
                </a:bodyPr>
                <a:lstStyle/>
                <a:p>
                  <a:r>
                    <a:rPr lang="en-US" sz="2000">
                      <a:solidFill>
                        <a:srgbClr val="FFFFFF"/>
                      </a:solidFill>
                    </a:rPr>
                    <a:t>          </a:t>
                  </a:r>
                  <a:r>
                    <a:rPr lang="en-US" sz="2000">
                      <a:solidFill>
                        <a:srgbClr val="0000FF"/>
                      </a:solidFill>
                    </a:rPr>
                    <a:t>Friday</a:t>
                  </a:r>
                  <a:endParaRPr lang="en-IN" sz="2000">
                    <a:solidFill>
                      <a:srgbClr val="0000FF"/>
                    </a:solidFill>
                  </a:endParaRPr>
                </a:p>
              </p:txBody>
            </p:sp>
            <p:sp>
              <p:nvSpPr>
                <p:cNvPr id="22" name="Down Arrow 21"/>
                <p:cNvSpPr/>
                <p:nvPr/>
              </p:nvSpPr>
              <p:spPr>
                <a:xfrm>
                  <a:off x="4068930" y="1419083"/>
                  <a:ext cx="576436" cy="576749"/>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sp>
              <p:nvSpPr>
                <p:cNvPr id="58405" name="TextBox 22"/>
                <p:cNvSpPr txBox="1">
                  <a:spLocks noChangeArrowheads="1"/>
                </p:cNvSpPr>
                <p:nvPr/>
              </p:nvSpPr>
              <p:spPr bwMode="auto">
                <a:xfrm>
                  <a:off x="4631819" y="1523265"/>
                  <a:ext cx="2141510" cy="426333"/>
                </a:xfrm>
                <a:prstGeom prst="rect">
                  <a:avLst/>
                </a:prstGeom>
                <a:noFill/>
                <a:ln w="9525">
                  <a:noFill/>
                  <a:miter lim="800000"/>
                  <a:headEnd/>
                  <a:tailEnd/>
                </a:ln>
              </p:spPr>
              <p:txBody>
                <a:bodyPr>
                  <a:spAutoFit/>
                </a:bodyPr>
                <a:lstStyle/>
                <a:p>
                  <a:r>
                    <a:rPr lang="en-US" sz="2000">
                      <a:solidFill>
                        <a:srgbClr val="C00000"/>
                      </a:solidFill>
                    </a:rPr>
                    <a:t>NWP products</a:t>
                  </a:r>
                  <a:endParaRPr lang="en-IN" sz="2000">
                    <a:solidFill>
                      <a:srgbClr val="C00000"/>
                    </a:solidFill>
                  </a:endParaRPr>
                </a:p>
              </p:txBody>
            </p:sp>
            <p:sp>
              <p:nvSpPr>
                <p:cNvPr id="24" name="Rectangle 23"/>
                <p:cNvSpPr/>
                <p:nvPr/>
              </p:nvSpPr>
              <p:spPr>
                <a:xfrm>
                  <a:off x="3420632" y="2007671"/>
                  <a:ext cx="1944896" cy="57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dirty="0">
                    <a:solidFill>
                      <a:prstClr val="white"/>
                    </a:solidFill>
                  </a:endParaRPr>
                </a:p>
                <a:p>
                  <a:pPr algn="ctr">
                    <a:defRPr/>
                  </a:pPr>
                  <a:endParaRPr lang="en-US" sz="1200" b="1" dirty="0">
                    <a:solidFill>
                      <a:prstClr val="white"/>
                    </a:solidFill>
                  </a:endParaRPr>
                </a:p>
                <a:p>
                  <a:pPr algn="ctr">
                    <a:defRPr/>
                  </a:pPr>
                  <a:r>
                    <a:rPr lang="en-US" sz="1200" b="1" dirty="0">
                      <a:solidFill>
                        <a:prstClr val="white"/>
                      </a:solidFill>
                    </a:rPr>
                    <a:t>State Met Centre (SAMC)</a:t>
                  </a:r>
                </a:p>
                <a:p>
                  <a:pPr algn="ctr">
                    <a:defRPr/>
                  </a:pPr>
                  <a:r>
                    <a:rPr lang="en-US" sz="1300" b="1" dirty="0">
                      <a:solidFill>
                        <a:prstClr val="black"/>
                      </a:solidFill>
                    </a:rPr>
                    <a:t>Issuing State Level Composite Bulletin</a:t>
                  </a:r>
                  <a:endParaRPr lang="en-IN" sz="1300" b="1" dirty="0">
                    <a:solidFill>
                      <a:prstClr val="black"/>
                    </a:solidFill>
                  </a:endParaRPr>
                </a:p>
                <a:p>
                  <a:pPr algn="ctr">
                    <a:defRPr/>
                  </a:pPr>
                  <a:endParaRPr lang="en-US" sz="1300" b="1" dirty="0">
                    <a:solidFill>
                      <a:prstClr val="black"/>
                    </a:solidFill>
                  </a:endParaRPr>
                </a:p>
                <a:p>
                  <a:pPr algn="ctr">
                    <a:defRPr/>
                  </a:pPr>
                  <a:endParaRPr lang="en-IN" sz="1200" b="1" dirty="0">
                    <a:solidFill>
                      <a:prstClr val="white"/>
                    </a:solidFill>
                  </a:endParaRPr>
                </a:p>
              </p:txBody>
            </p:sp>
            <p:sp>
              <p:nvSpPr>
                <p:cNvPr id="58407" name="TextBox 25"/>
                <p:cNvSpPr txBox="1">
                  <a:spLocks noChangeArrowheads="1"/>
                </p:cNvSpPr>
                <p:nvPr/>
              </p:nvSpPr>
              <p:spPr bwMode="auto">
                <a:xfrm>
                  <a:off x="4727922" y="2681168"/>
                  <a:ext cx="1596071" cy="369332"/>
                </a:xfrm>
                <a:prstGeom prst="rect">
                  <a:avLst/>
                </a:prstGeom>
                <a:noFill/>
                <a:ln w="9525">
                  <a:noFill/>
                  <a:miter lim="800000"/>
                  <a:headEnd/>
                  <a:tailEnd/>
                </a:ln>
              </p:spPr>
              <p:txBody>
                <a:bodyPr>
                  <a:spAutoFit/>
                </a:bodyPr>
                <a:lstStyle/>
                <a:p>
                  <a:r>
                    <a:rPr lang="en-US" sz="1600" b="1">
                      <a:solidFill>
                        <a:srgbClr val="C00000"/>
                      </a:solidFill>
                    </a:rPr>
                    <a:t>Value addition</a:t>
                  </a:r>
                  <a:endParaRPr lang="en-IN" sz="1600" b="1">
                    <a:solidFill>
                      <a:srgbClr val="C00000"/>
                    </a:solidFill>
                  </a:endParaRPr>
                </a:p>
              </p:txBody>
            </p:sp>
            <p:sp>
              <p:nvSpPr>
                <p:cNvPr id="27" name="Rectangle 26"/>
                <p:cNvSpPr/>
                <p:nvPr/>
              </p:nvSpPr>
              <p:spPr>
                <a:xfrm>
                  <a:off x="3331949" y="3174700"/>
                  <a:ext cx="2181892" cy="5767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0000FF"/>
                      </a:solidFill>
                    </a:rPr>
                    <a:t>Agromet Field Units</a:t>
                  </a:r>
                </a:p>
                <a:p>
                  <a:pPr algn="ctr">
                    <a:defRPr/>
                  </a:pPr>
                  <a:r>
                    <a:rPr lang="en-US" sz="1600" b="1" dirty="0">
                      <a:solidFill>
                        <a:srgbClr val="0000FF"/>
                      </a:solidFill>
                    </a:rPr>
                    <a:t>(AMFUs)</a:t>
                  </a:r>
                  <a:endParaRPr lang="en-IN" sz="1600" b="1" dirty="0">
                    <a:solidFill>
                      <a:srgbClr val="0000FF"/>
                    </a:solidFill>
                  </a:endParaRPr>
                </a:p>
              </p:txBody>
            </p:sp>
            <p:sp>
              <p:nvSpPr>
                <p:cNvPr id="28" name="Down Arrow 27"/>
                <p:cNvSpPr/>
                <p:nvPr/>
              </p:nvSpPr>
              <p:spPr>
                <a:xfrm>
                  <a:off x="4139264" y="3751449"/>
                  <a:ext cx="576436" cy="575058"/>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sp>
              <p:nvSpPr>
                <p:cNvPr id="58410" name="TextBox 28"/>
                <p:cNvSpPr txBox="1">
                  <a:spLocks noChangeArrowheads="1"/>
                </p:cNvSpPr>
                <p:nvPr/>
              </p:nvSpPr>
              <p:spPr bwMode="auto">
                <a:xfrm>
                  <a:off x="380938" y="4039097"/>
                  <a:ext cx="8439441" cy="360701"/>
                </a:xfrm>
                <a:prstGeom prst="rect">
                  <a:avLst/>
                </a:prstGeom>
                <a:noFill/>
                <a:ln w="9525">
                  <a:noFill/>
                  <a:miter lim="800000"/>
                  <a:headEnd/>
                  <a:tailEnd/>
                </a:ln>
              </p:spPr>
              <p:txBody>
                <a:bodyPr>
                  <a:spAutoFit/>
                </a:bodyPr>
                <a:lstStyle/>
                <a:p>
                  <a:pPr algn="ctr"/>
                  <a:r>
                    <a:rPr lang="en-US" sz="1600" b="1">
                      <a:solidFill>
                        <a:srgbClr val="C00000"/>
                      </a:solidFill>
                    </a:rPr>
                    <a:t>Dissemination of Agromet Advisory, alerts in extreme weather  through Multi-Channel</a:t>
                  </a:r>
                  <a:endParaRPr lang="en-IN" sz="1600" b="1">
                    <a:solidFill>
                      <a:srgbClr val="C00000"/>
                    </a:solidFill>
                  </a:endParaRPr>
                </a:p>
              </p:txBody>
            </p:sp>
            <p:sp>
              <p:nvSpPr>
                <p:cNvPr id="58411" name="Rectangle 30"/>
                <p:cNvSpPr>
                  <a:spLocks noChangeArrowheads="1"/>
                </p:cNvSpPr>
                <p:nvPr/>
              </p:nvSpPr>
              <p:spPr bwMode="auto">
                <a:xfrm>
                  <a:off x="5840226" y="-16871"/>
                  <a:ext cx="2844673" cy="1423295"/>
                </a:xfrm>
                <a:prstGeom prst="rect">
                  <a:avLst/>
                </a:prstGeom>
                <a:noFill/>
                <a:ln w="9525">
                  <a:noFill/>
                  <a:miter lim="800000"/>
                  <a:headEnd/>
                  <a:tailEnd/>
                </a:ln>
              </p:spPr>
              <p:txBody>
                <a:bodyPr>
                  <a:spAutoFit/>
                </a:bodyPr>
                <a:lstStyle/>
                <a:p>
                  <a:pPr marL="342900" indent="-342900" algn="just">
                    <a:lnSpc>
                      <a:spcPct val="80000"/>
                    </a:lnSpc>
                    <a:spcBef>
                      <a:spcPct val="20000"/>
                    </a:spcBef>
                    <a:buClr>
                      <a:srgbClr val="0000FF"/>
                    </a:buClr>
                    <a:buSzPct val="70000"/>
                  </a:pPr>
                  <a:r>
                    <a:rPr lang="en-US" altLang="ja-JP" sz="2000">
                      <a:solidFill>
                        <a:srgbClr val="632523"/>
                      </a:solidFill>
                    </a:rPr>
                    <a:t>                  Parameters</a:t>
                  </a:r>
                </a:p>
                <a:p>
                  <a:pPr marL="342900" indent="-342900" algn="just">
                    <a:lnSpc>
                      <a:spcPct val="80000"/>
                    </a:lnSpc>
                    <a:spcBef>
                      <a:spcPct val="20000"/>
                    </a:spcBef>
                    <a:buClr>
                      <a:srgbClr val="0000FF"/>
                    </a:buClr>
                    <a:buSzPct val="70000"/>
                  </a:pPr>
                  <a:r>
                    <a:rPr lang="en-US" altLang="ja-JP" sz="2000">
                      <a:solidFill>
                        <a:srgbClr val="632523"/>
                      </a:solidFill>
                    </a:rPr>
                    <a:t>     </a:t>
                  </a:r>
                  <a:r>
                    <a:rPr lang="en-US" altLang="ja-JP" sz="1400" b="1">
                      <a:solidFill>
                        <a:srgbClr val="0000FF"/>
                      </a:solidFill>
                    </a:rPr>
                    <a:t>Rainfall, Wind speed and direction, Maximum temperature, Relative humidity, Minimum temperature, Cloud cover</a:t>
                  </a:r>
                </a:p>
              </p:txBody>
            </p:sp>
            <p:pic>
              <p:nvPicPr>
                <p:cNvPr id="58412" name="Picture 3"/>
                <p:cNvPicPr>
                  <a:picLocks noChangeAspect="1" noChangeArrowheads="1"/>
                </p:cNvPicPr>
                <p:nvPr/>
              </p:nvPicPr>
              <p:blipFill>
                <a:blip r:embed="rId3" cstate="print"/>
                <a:srcRect/>
                <a:stretch>
                  <a:fillRect/>
                </a:stretch>
              </p:blipFill>
              <p:spPr bwMode="auto">
                <a:xfrm>
                  <a:off x="766884" y="4397396"/>
                  <a:ext cx="788237" cy="636939"/>
                </a:xfrm>
                <a:prstGeom prst="rect">
                  <a:avLst/>
                </a:prstGeom>
                <a:noFill/>
                <a:ln w="9525">
                  <a:noFill/>
                  <a:miter lim="800000"/>
                  <a:headEnd/>
                  <a:tailEnd/>
                </a:ln>
              </p:spPr>
            </p:pic>
            <p:pic>
              <p:nvPicPr>
                <p:cNvPr id="58413" name="Picture 6" descr="Logo of Handygo.com">
                  <a:hlinkClick r:id="rId4"/>
                </p:cNvPr>
                <p:cNvPicPr>
                  <a:picLocks noChangeAspect="1" noChangeArrowheads="1"/>
                </p:cNvPicPr>
                <p:nvPr/>
              </p:nvPicPr>
              <p:blipFill>
                <a:blip r:embed="rId5" cstate="print"/>
                <a:srcRect/>
                <a:stretch>
                  <a:fillRect/>
                </a:stretch>
              </p:blipFill>
              <p:spPr bwMode="auto">
                <a:xfrm>
                  <a:off x="7069342" y="4306211"/>
                  <a:ext cx="566244" cy="487108"/>
                </a:xfrm>
                <a:prstGeom prst="rect">
                  <a:avLst/>
                </a:prstGeom>
                <a:noFill/>
                <a:ln w="9525">
                  <a:noFill/>
                  <a:miter lim="800000"/>
                  <a:headEnd/>
                  <a:tailEnd/>
                </a:ln>
              </p:spPr>
            </p:pic>
            <p:pic>
              <p:nvPicPr>
                <p:cNvPr id="58414" name="Picture 5"/>
                <p:cNvPicPr>
                  <a:picLocks noChangeAspect="1" noChangeArrowheads="1"/>
                </p:cNvPicPr>
                <p:nvPr/>
              </p:nvPicPr>
              <p:blipFill>
                <a:blip r:embed="rId6" cstate="print"/>
                <a:srcRect/>
                <a:stretch>
                  <a:fillRect/>
                </a:stretch>
              </p:blipFill>
              <p:spPr bwMode="auto">
                <a:xfrm>
                  <a:off x="14006" y="4141305"/>
                  <a:ext cx="574341" cy="1301512"/>
                </a:xfrm>
                <a:prstGeom prst="rect">
                  <a:avLst/>
                </a:prstGeom>
                <a:noFill/>
                <a:ln w="9525">
                  <a:noFill/>
                  <a:miter lim="800000"/>
                  <a:headEnd/>
                  <a:tailEnd/>
                </a:ln>
              </p:spPr>
            </p:pic>
            <p:pic>
              <p:nvPicPr>
                <p:cNvPr id="58415" name="Picture 8" descr="http://t1.gstatic.com/images?q=tbn:ANd9GcRcjijRJzfwIDaVLuI9aUOw5T6FWSO47kopOtyu5BschIuUpfDr"/>
                <p:cNvPicPr>
                  <a:picLocks noChangeAspect="1" noChangeArrowheads="1"/>
                </p:cNvPicPr>
                <p:nvPr/>
              </p:nvPicPr>
              <p:blipFill>
                <a:blip r:embed="rId7" cstate="print"/>
                <a:srcRect r="30873" b="30043"/>
                <a:stretch>
                  <a:fillRect/>
                </a:stretch>
              </p:blipFill>
              <p:spPr bwMode="auto">
                <a:xfrm>
                  <a:off x="3855620" y="5469029"/>
                  <a:ext cx="1131972" cy="1318835"/>
                </a:xfrm>
                <a:prstGeom prst="rect">
                  <a:avLst/>
                </a:prstGeom>
                <a:noFill/>
                <a:ln w="9525">
                  <a:noFill/>
                  <a:miter lim="800000"/>
                  <a:headEnd/>
                  <a:tailEnd/>
                </a:ln>
              </p:spPr>
            </p:pic>
            <p:sp>
              <p:nvSpPr>
                <p:cNvPr id="37" name="Down Arrow 36"/>
                <p:cNvSpPr/>
                <p:nvPr/>
              </p:nvSpPr>
              <p:spPr>
                <a:xfrm>
                  <a:off x="4175961" y="5119749"/>
                  <a:ext cx="576436" cy="576749"/>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sp>
              <p:nvSpPr>
                <p:cNvPr id="58417" name="TextBox 37"/>
                <p:cNvSpPr txBox="1">
                  <a:spLocks noChangeArrowheads="1"/>
                </p:cNvSpPr>
                <p:nvPr/>
              </p:nvSpPr>
              <p:spPr bwMode="auto">
                <a:xfrm>
                  <a:off x="2103060" y="5588593"/>
                  <a:ext cx="2035314" cy="646331"/>
                </a:xfrm>
                <a:prstGeom prst="rect">
                  <a:avLst/>
                </a:prstGeom>
                <a:noFill/>
                <a:ln w="9525">
                  <a:noFill/>
                  <a:miter lim="800000"/>
                  <a:headEnd/>
                  <a:tailEnd/>
                </a:ln>
              </p:spPr>
              <p:txBody>
                <a:bodyPr>
                  <a:spAutoFit/>
                </a:bodyPr>
                <a:lstStyle/>
                <a:p>
                  <a:pPr algn="ctr"/>
                  <a:r>
                    <a:rPr lang="en-US" sz="2000">
                      <a:solidFill>
                        <a:srgbClr val="C00000"/>
                      </a:solidFill>
                    </a:rPr>
                    <a:t>Agromet </a:t>
                  </a:r>
                </a:p>
                <a:p>
                  <a:pPr algn="ctr"/>
                  <a:r>
                    <a:rPr lang="en-US" sz="2000">
                      <a:solidFill>
                        <a:srgbClr val="C00000"/>
                      </a:solidFill>
                    </a:rPr>
                    <a:t>Advisory</a:t>
                  </a:r>
                </a:p>
              </p:txBody>
            </p:sp>
            <p:sp>
              <p:nvSpPr>
                <p:cNvPr id="41" name="Curved Up Arrow 40"/>
                <p:cNvSpPr/>
                <p:nvPr/>
              </p:nvSpPr>
              <p:spPr>
                <a:xfrm rot="16034988">
                  <a:off x="4593199" y="3910408"/>
                  <a:ext cx="1708260" cy="811903"/>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sp>
              <p:nvSpPr>
                <p:cNvPr id="42" name="Curved Up Arrow 41"/>
                <p:cNvSpPr/>
                <p:nvPr/>
              </p:nvSpPr>
              <p:spPr>
                <a:xfrm rot="16034988">
                  <a:off x="4454427" y="5381433"/>
                  <a:ext cx="1987333" cy="899056"/>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sp>
              <p:nvSpPr>
                <p:cNvPr id="43" name="Curved Right Arrow 42"/>
                <p:cNvSpPr/>
                <p:nvPr/>
              </p:nvSpPr>
              <p:spPr>
                <a:xfrm>
                  <a:off x="3162230" y="5031799"/>
                  <a:ext cx="796612" cy="18723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a:solidFill>
                      <a:prstClr val="white"/>
                    </a:solidFill>
                  </a:endParaRPr>
                </a:p>
              </p:txBody>
            </p:sp>
          </p:grpSp>
          <p:sp>
            <p:nvSpPr>
              <p:cNvPr id="58390" name="TextBox 7"/>
              <p:cNvSpPr txBox="1">
                <a:spLocks noChangeArrowheads="1"/>
              </p:cNvSpPr>
              <p:nvPr/>
            </p:nvSpPr>
            <p:spPr bwMode="auto">
              <a:xfrm>
                <a:off x="4980382" y="5469029"/>
                <a:ext cx="1024658" cy="1082103"/>
              </a:xfrm>
              <a:prstGeom prst="rect">
                <a:avLst/>
              </a:prstGeom>
              <a:noFill/>
              <a:ln w="9525">
                <a:noFill/>
                <a:miter lim="800000"/>
                <a:headEnd/>
                <a:tailEnd/>
              </a:ln>
            </p:spPr>
            <p:txBody>
              <a:bodyPr>
                <a:spAutoFit/>
              </a:bodyPr>
              <a:lstStyle/>
              <a:p>
                <a:r>
                  <a:rPr lang="en-US" sz="1200" b="1">
                    <a:solidFill>
                      <a:srgbClr val="C00000"/>
                    </a:solidFill>
                  </a:rPr>
                  <a:t>8.01 million farmers</a:t>
                </a:r>
              </a:p>
              <a:p>
                <a:r>
                  <a:rPr lang="en-US" sz="1200" b="1">
                    <a:solidFill>
                      <a:srgbClr val="C00000"/>
                    </a:solidFill>
                  </a:rPr>
                  <a:t>Receiving SMS</a:t>
                </a:r>
                <a:endParaRPr lang="en-IN" sz="1200" b="1">
                  <a:solidFill>
                    <a:srgbClr val="C00000"/>
                  </a:solidFill>
                </a:endParaRPr>
              </a:p>
            </p:txBody>
          </p:sp>
          <p:sp>
            <p:nvSpPr>
              <p:cNvPr id="58391" name="TextBox 8"/>
              <p:cNvSpPr txBox="1">
                <a:spLocks noChangeArrowheads="1"/>
              </p:cNvSpPr>
              <p:nvPr/>
            </p:nvSpPr>
            <p:spPr bwMode="auto">
              <a:xfrm>
                <a:off x="5478384" y="1995831"/>
                <a:ext cx="3634485" cy="344305"/>
              </a:xfrm>
              <a:prstGeom prst="rect">
                <a:avLst/>
              </a:prstGeom>
              <a:noFill/>
              <a:ln w="9525">
                <a:noFill/>
                <a:miter lim="800000"/>
                <a:headEnd/>
                <a:tailEnd/>
              </a:ln>
            </p:spPr>
            <p:txBody>
              <a:bodyPr>
                <a:spAutoFit/>
              </a:bodyPr>
              <a:lstStyle/>
              <a:p>
                <a:r>
                  <a:rPr lang="en-US" sz="1500" b="1">
                    <a:solidFill>
                      <a:srgbClr val="00B050"/>
                    </a:solidFill>
                  </a:rPr>
                  <a:t>     Conducting State Level  Meeting</a:t>
                </a:r>
              </a:p>
            </p:txBody>
          </p:sp>
          <p:sp>
            <p:nvSpPr>
              <p:cNvPr id="58392" name="TextBox 9"/>
              <p:cNvSpPr txBox="1">
                <a:spLocks noChangeArrowheads="1"/>
              </p:cNvSpPr>
              <p:nvPr/>
            </p:nvSpPr>
            <p:spPr bwMode="auto">
              <a:xfrm>
                <a:off x="201032" y="2807796"/>
                <a:ext cx="3256643" cy="1508562"/>
              </a:xfrm>
              <a:prstGeom prst="rect">
                <a:avLst/>
              </a:prstGeom>
              <a:noFill/>
              <a:ln w="9525">
                <a:noFill/>
                <a:miter lim="800000"/>
                <a:headEnd/>
                <a:tailEnd/>
              </a:ln>
            </p:spPr>
            <p:txBody>
              <a:bodyPr>
                <a:spAutoFit/>
              </a:bodyPr>
              <a:lstStyle/>
              <a:p>
                <a:pPr marL="285750" indent="-285750">
                  <a:buFont typeface="Arial" pitchFamily="34" charset="0"/>
                  <a:buChar char="•"/>
                </a:pPr>
                <a:r>
                  <a:rPr lang="en-US" sz="1400" b="1">
                    <a:solidFill>
                      <a:srgbClr val="0000FF"/>
                    </a:solidFill>
                  </a:rPr>
                  <a:t>Issuing District Level Bulletin</a:t>
                </a:r>
              </a:p>
              <a:p>
                <a:pPr marL="285750" indent="-285750">
                  <a:buFont typeface="Arial" pitchFamily="34" charset="0"/>
                  <a:buChar char="•"/>
                </a:pPr>
                <a:r>
                  <a:rPr lang="en-US" sz="1400" b="1">
                    <a:solidFill>
                      <a:srgbClr val="0000FF"/>
                    </a:solidFill>
                  </a:rPr>
                  <a:t>In all total 622 bulletins  in 13 languages &amp; u</a:t>
                </a:r>
                <a:r>
                  <a:rPr lang="en-IN" sz="1400" b="1">
                    <a:solidFill>
                      <a:srgbClr val="0000FF"/>
                    </a:solidFill>
                  </a:rPr>
                  <a:t>ploading in the website of Agrimet Division (http://imdagrimet.gov.in)</a:t>
                </a:r>
              </a:p>
              <a:p>
                <a:pPr marL="285750" indent="-285750">
                  <a:buFont typeface="Arial" pitchFamily="34" charset="0"/>
                  <a:buChar char="•"/>
                </a:pPr>
                <a:endParaRPr lang="en-IN" sz="1600" b="1">
                  <a:solidFill>
                    <a:srgbClr val="0000FF"/>
                  </a:solidFill>
                </a:endParaRPr>
              </a:p>
            </p:txBody>
          </p:sp>
          <p:sp>
            <p:nvSpPr>
              <p:cNvPr id="58393" name="TextBox 10"/>
              <p:cNvSpPr txBox="1">
                <a:spLocks noChangeArrowheads="1"/>
              </p:cNvSpPr>
              <p:nvPr/>
            </p:nvSpPr>
            <p:spPr bwMode="auto">
              <a:xfrm>
                <a:off x="5755634" y="3068683"/>
                <a:ext cx="3376211" cy="1016520"/>
              </a:xfrm>
              <a:prstGeom prst="rect">
                <a:avLst/>
              </a:prstGeom>
              <a:noFill/>
              <a:ln w="9525">
                <a:noFill/>
                <a:miter lim="800000"/>
                <a:headEnd/>
                <a:tailEnd/>
              </a:ln>
            </p:spPr>
            <p:txBody>
              <a:bodyPr>
                <a:spAutoFit/>
              </a:bodyPr>
              <a:lstStyle/>
              <a:p>
                <a:pPr marL="285750" indent="-285750" algn="just">
                  <a:buFont typeface="Arial" pitchFamily="34" charset="0"/>
                  <a:buChar char="•"/>
                </a:pPr>
                <a:r>
                  <a:rPr lang="en-US" sz="1400" b="1">
                    <a:solidFill>
                      <a:srgbClr val="0000FF"/>
                    </a:solidFill>
                  </a:rPr>
                  <a:t>Conducting Farmer Awareness Programme, Completed at 106 stations, will be conducting more in 71 locations</a:t>
                </a:r>
                <a:endParaRPr lang="en-IN" sz="1400" b="1">
                  <a:solidFill>
                    <a:srgbClr val="0000FF"/>
                  </a:solidFill>
                </a:endParaRPr>
              </a:p>
            </p:txBody>
          </p:sp>
          <p:sp>
            <p:nvSpPr>
              <p:cNvPr id="58394" name="TextBox 11"/>
              <p:cNvSpPr txBox="1">
                <a:spLocks noChangeArrowheads="1"/>
              </p:cNvSpPr>
              <p:nvPr/>
            </p:nvSpPr>
            <p:spPr bwMode="auto">
              <a:xfrm>
                <a:off x="6592123" y="2347952"/>
                <a:ext cx="2844925" cy="786984"/>
              </a:xfrm>
              <a:prstGeom prst="rect">
                <a:avLst/>
              </a:prstGeom>
              <a:noFill/>
              <a:ln w="9525">
                <a:noFill/>
                <a:miter lim="800000"/>
                <a:headEnd/>
                <a:tailEnd/>
              </a:ln>
            </p:spPr>
            <p:txBody>
              <a:bodyPr>
                <a:spAutoFit/>
              </a:bodyPr>
              <a:lstStyle/>
              <a:p>
                <a:r>
                  <a:rPr lang="en-US" sz="1400" b="1">
                    <a:solidFill>
                      <a:srgbClr val="FF0000"/>
                    </a:solidFill>
                    <a:cs typeface="Times New Roman" pitchFamily="18" charset="0"/>
                  </a:rPr>
                  <a:t>Also Brochures for Awareness were completed for 14 languages</a:t>
                </a:r>
                <a:endParaRPr lang="en-IN" sz="1400" b="1">
                  <a:solidFill>
                    <a:srgbClr val="FF0000"/>
                  </a:solidFill>
                </a:endParaRPr>
              </a:p>
            </p:txBody>
          </p:sp>
          <p:sp>
            <p:nvSpPr>
              <p:cNvPr id="14" name="Left Arrow 13"/>
              <p:cNvSpPr/>
              <p:nvPr/>
            </p:nvSpPr>
            <p:spPr>
              <a:xfrm>
                <a:off x="2844276" y="2186954"/>
                <a:ext cx="633603" cy="16575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IN" sz="2000">
                  <a:solidFill>
                    <a:prstClr val="white"/>
                  </a:solidFill>
                </a:endParaRPr>
              </a:p>
            </p:txBody>
          </p:sp>
          <p:sp>
            <p:nvSpPr>
              <p:cNvPr id="15" name="Left Arrow 14"/>
              <p:cNvSpPr/>
              <p:nvPr/>
            </p:nvSpPr>
            <p:spPr>
              <a:xfrm>
                <a:off x="2883774" y="1924795"/>
                <a:ext cx="631958" cy="164061"/>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IN" sz="2000">
                  <a:solidFill>
                    <a:srgbClr val="7030A0"/>
                  </a:solidFill>
                </a:endParaRPr>
              </a:p>
            </p:txBody>
          </p:sp>
          <p:sp>
            <p:nvSpPr>
              <p:cNvPr id="16" name="Left Arrow 15"/>
              <p:cNvSpPr/>
              <p:nvPr/>
            </p:nvSpPr>
            <p:spPr>
              <a:xfrm>
                <a:off x="2887065" y="2435581"/>
                <a:ext cx="633603" cy="16575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IN" sz="2000">
                  <a:solidFill>
                    <a:prstClr val="white"/>
                  </a:solidFill>
                </a:endParaRPr>
              </a:p>
            </p:txBody>
          </p:sp>
          <p:sp>
            <p:nvSpPr>
              <p:cNvPr id="58398" name="TextBox 16"/>
              <p:cNvSpPr txBox="1">
                <a:spLocks noChangeArrowheads="1"/>
              </p:cNvSpPr>
              <p:nvPr/>
            </p:nvSpPr>
            <p:spPr bwMode="auto">
              <a:xfrm>
                <a:off x="506150" y="1678983"/>
                <a:ext cx="2376264" cy="1016639"/>
              </a:xfrm>
              <a:prstGeom prst="rect">
                <a:avLst/>
              </a:prstGeom>
              <a:noFill/>
              <a:ln w="9525">
                <a:noFill/>
                <a:miter lim="800000"/>
                <a:headEnd/>
                <a:tailEnd/>
              </a:ln>
            </p:spPr>
            <p:txBody>
              <a:bodyPr>
                <a:spAutoFit/>
              </a:bodyPr>
              <a:lstStyle/>
              <a:p>
                <a:r>
                  <a:rPr lang="en-US" sz="1400" b="1">
                    <a:solidFill>
                      <a:srgbClr val="CC00CC"/>
                    </a:solidFill>
                  </a:rPr>
                  <a:t>From Composite State Level Bulletin, Agrimet Division, IMD preparing </a:t>
                </a:r>
                <a:r>
                  <a:rPr lang="en-US" sz="1400" b="1">
                    <a:solidFill>
                      <a:srgbClr val="7030A0"/>
                    </a:solidFill>
                  </a:rPr>
                  <a:t>National AAS </a:t>
                </a:r>
                <a:r>
                  <a:rPr lang="en-US" sz="1400" b="1">
                    <a:solidFill>
                      <a:srgbClr val="CC00CC"/>
                    </a:solidFill>
                  </a:rPr>
                  <a:t>bulletin</a:t>
                </a:r>
                <a:endParaRPr lang="en-IN" sz="1400" b="1">
                  <a:solidFill>
                    <a:srgbClr val="CC00CC"/>
                  </a:solidFill>
                </a:endParaRPr>
              </a:p>
            </p:txBody>
          </p:sp>
        </p:grpSp>
        <p:sp>
          <p:nvSpPr>
            <p:cNvPr id="58377" name="TextBox 39"/>
            <p:cNvSpPr txBox="1">
              <a:spLocks noChangeArrowheads="1"/>
            </p:cNvSpPr>
            <p:nvPr/>
          </p:nvSpPr>
          <p:spPr bwMode="auto">
            <a:xfrm>
              <a:off x="457200" y="5257800"/>
              <a:ext cx="2209800" cy="1261884"/>
            </a:xfrm>
            <a:prstGeom prst="rect">
              <a:avLst/>
            </a:prstGeom>
            <a:noFill/>
            <a:ln w="9525">
              <a:noFill/>
              <a:miter lim="800000"/>
              <a:headEnd/>
              <a:tailEnd/>
            </a:ln>
          </p:spPr>
          <p:txBody>
            <a:bodyPr>
              <a:spAutoFit/>
            </a:bodyPr>
            <a:lstStyle/>
            <a:p>
              <a:pPr algn="just"/>
              <a:r>
                <a:rPr lang="en-IN" sz="1400" b="1">
                  <a:solidFill>
                    <a:srgbClr val="0000FF"/>
                  </a:solidFill>
                </a:rPr>
                <a:t>Organised different training programmes.</a:t>
              </a:r>
            </a:p>
            <a:p>
              <a:pPr algn="just"/>
              <a:r>
                <a:rPr lang="en-IN" sz="1400" b="1">
                  <a:solidFill>
                    <a:srgbClr val="0000FF"/>
                  </a:solidFill>
                </a:rPr>
                <a:t>Established feedback mechanism</a:t>
              </a:r>
            </a:p>
            <a:p>
              <a:endParaRPr lang="en-US" sz="2000">
                <a:solidFill>
                  <a:srgbClr val="FFFFFF"/>
                </a:solidFill>
              </a:endParaRPr>
            </a:p>
          </p:txBody>
        </p:sp>
        <p:sp>
          <p:nvSpPr>
            <p:cNvPr id="58378" name="TextBox 43"/>
            <p:cNvSpPr txBox="1">
              <a:spLocks noChangeArrowheads="1"/>
            </p:cNvSpPr>
            <p:nvPr/>
          </p:nvSpPr>
          <p:spPr bwMode="auto">
            <a:xfrm>
              <a:off x="7565855" y="5024347"/>
              <a:ext cx="1437471" cy="261610"/>
            </a:xfrm>
            <a:prstGeom prst="rect">
              <a:avLst/>
            </a:prstGeom>
            <a:noFill/>
            <a:ln w="9525">
              <a:noFill/>
              <a:miter lim="800000"/>
              <a:headEnd/>
              <a:tailEnd/>
            </a:ln>
          </p:spPr>
          <p:txBody>
            <a:bodyPr>
              <a:spAutoFit/>
            </a:bodyPr>
            <a:lstStyle/>
            <a:p>
              <a:pPr algn="just"/>
              <a:endParaRPr lang="en-US" sz="1100" b="1">
                <a:solidFill>
                  <a:srgbClr val="0000FF"/>
                </a:solidFill>
              </a:endParaRPr>
            </a:p>
          </p:txBody>
        </p:sp>
        <p:sp>
          <p:nvSpPr>
            <p:cNvPr id="4" name="Up-Down Arrow 3"/>
            <p:cNvSpPr/>
            <p:nvPr/>
          </p:nvSpPr>
          <p:spPr>
            <a:xfrm>
              <a:off x="4392963" y="2528094"/>
              <a:ext cx="484226" cy="609600"/>
            </a:xfrm>
            <a:prstGeom prst="upDownArrow">
              <a:avLst/>
            </a:prstGeom>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IN" sz="2000">
                <a:solidFill>
                  <a:prstClr val="white"/>
                </a:solidFill>
              </a:endParaRPr>
            </a:p>
          </p:txBody>
        </p:sp>
        <p:pic>
          <p:nvPicPr>
            <p:cNvPr id="58380" name="Picture 44"/>
            <p:cNvPicPr>
              <a:picLocks noChangeAspect="1" noChangeArrowheads="1"/>
            </p:cNvPicPr>
            <p:nvPr/>
          </p:nvPicPr>
          <p:blipFill>
            <a:blip r:embed="rId8" cstate="print"/>
            <a:srcRect/>
            <a:stretch>
              <a:fillRect/>
            </a:stretch>
          </p:blipFill>
          <p:spPr bwMode="auto">
            <a:xfrm>
              <a:off x="7924799" y="4231526"/>
              <a:ext cx="1078525" cy="792367"/>
            </a:xfrm>
            <a:prstGeom prst="rect">
              <a:avLst/>
            </a:prstGeom>
            <a:noFill/>
            <a:ln w="9525">
              <a:noFill/>
              <a:miter lim="800000"/>
              <a:headEnd/>
              <a:tailEnd/>
            </a:ln>
          </p:spPr>
        </p:pic>
        <p:sp>
          <p:nvSpPr>
            <p:cNvPr id="5" name="Oval 4"/>
            <p:cNvSpPr/>
            <p:nvPr/>
          </p:nvSpPr>
          <p:spPr>
            <a:xfrm>
              <a:off x="8001638" y="4572794"/>
              <a:ext cx="838267" cy="3333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prstClr val="black"/>
                  </a:solidFill>
                </a:rPr>
                <a:t>Farmer Portal</a:t>
              </a:r>
              <a:endParaRPr lang="en-IN" sz="1000" dirty="0">
                <a:solidFill>
                  <a:prstClr val="black"/>
                </a:solidFill>
              </a:endParaRPr>
            </a:p>
          </p:txBody>
        </p:sp>
        <p:pic>
          <p:nvPicPr>
            <p:cNvPr id="58382" name="Picture 7"/>
            <p:cNvPicPr>
              <a:picLocks noChangeAspect="1" noChangeArrowheads="1"/>
            </p:cNvPicPr>
            <p:nvPr/>
          </p:nvPicPr>
          <p:blipFill>
            <a:blip r:embed="rId9" cstate="print"/>
            <a:srcRect/>
            <a:stretch>
              <a:fillRect/>
            </a:stretch>
          </p:blipFill>
          <p:spPr bwMode="auto">
            <a:xfrm>
              <a:off x="0" y="1006157"/>
              <a:ext cx="697462" cy="903921"/>
            </a:xfrm>
            <a:prstGeom prst="rect">
              <a:avLst/>
            </a:prstGeom>
            <a:noFill/>
            <a:ln w="9525">
              <a:noFill/>
              <a:miter lim="800000"/>
              <a:headEnd/>
              <a:tailEnd/>
            </a:ln>
          </p:spPr>
        </p:pic>
        <p:pic>
          <p:nvPicPr>
            <p:cNvPr id="58383" name="Picture 10"/>
            <p:cNvPicPr>
              <a:picLocks noChangeAspect="1" noChangeArrowheads="1"/>
            </p:cNvPicPr>
            <p:nvPr/>
          </p:nvPicPr>
          <p:blipFill>
            <a:blip r:embed="rId10" cstate="print"/>
            <a:srcRect/>
            <a:stretch>
              <a:fillRect/>
            </a:stretch>
          </p:blipFill>
          <p:spPr bwMode="auto">
            <a:xfrm>
              <a:off x="0" y="2819400"/>
              <a:ext cx="698500" cy="961147"/>
            </a:xfrm>
            <a:prstGeom prst="rect">
              <a:avLst/>
            </a:prstGeom>
            <a:noFill/>
            <a:ln w="9525">
              <a:noFill/>
              <a:miter lim="800000"/>
              <a:headEnd/>
              <a:tailEnd/>
            </a:ln>
          </p:spPr>
        </p:pic>
        <p:pic>
          <p:nvPicPr>
            <p:cNvPr id="58384" name="Picture 4"/>
            <p:cNvPicPr>
              <a:picLocks noChangeAspect="1" noChangeArrowheads="1"/>
            </p:cNvPicPr>
            <p:nvPr/>
          </p:nvPicPr>
          <p:blipFill>
            <a:blip r:embed="rId11" cstate="print"/>
            <a:srcRect/>
            <a:stretch>
              <a:fillRect/>
            </a:stretch>
          </p:blipFill>
          <p:spPr bwMode="auto">
            <a:xfrm>
              <a:off x="17762" y="1973505"/>
              <a:ext cx="707685" cy="859357"/>
            </a:xfrm>
            <a:prstGeom prst="rect">
              <a:avLst/>
            </a:prstGeom>
            <a:noFill/>
            <a:ln w="9525">
              <a:noFill/>
              <a:miter lim="800000"/>
              <a:headEnd/>
              <a:tailEnd/>
            </a:ln>
          </p:spPr>
        </p:pic>
        <p:pic>
          <p:nvPicPr>
            <p:cNvPr id="58385" name="Picture 4"/>
            <p:cNvPicPr>
              <a:picLocks noChangeAspect="1" noChangeArrowheads="1"/>
            </p:cNvPicPr>
            <p:nvPr/>
          </p:nvPicPr>
          <p:blipFill>
            <a:blip r:embed="rId12" cstate="print"/>
            <a:srcRect/>
            <a:stretch>
              <a:fillRect/>
            </a:stretch>
          </p:blipFill>
          <p:spPr bwMode="auto">
            <a:xfrm>
              <a:off x="1600200" y="4267200"/>
              <a:ext cx="838201" cy="703262"/>
            </a:xfrm>
            <a:prstGeom prst="rect">
              <a:avLst/>
            </a:prstGeom>
            <a:noFill/>
            <a:ln w="9525">
              <a:noFill/>
              <a:miter lim="800000"/>
              <a:headEnd/>
              <a:tailEnd/>
            </a:ln>
          </p:spPr>
        </p:pic>
        <p:pic>
          <p:nvPicPr>
            <p:cNvPr id="58386" name="Picture 3"/>
            <p:cNvPicPr>
              <a:picLocks noChangeAspect="1" noChangeArrowheads="1"/>
            </p:cNvPicPr>
            <p:nvPr/>
          </p:nvPicPr>
          <p:blipFill>
            <a:blip r:embed="rId13" cstate="print"/>
            <a:srcRect/>
            <a:stretch>
              <a:fillRect/>
            </a:stretch>
          </p:blipFill>
          <p:spPr bwMode="auto">
            <a:xfrm>
              <a:off x="2438400" y="4267200"/>
              <a:ext cx="1066800" cy="685800"/>
            </a:xfrm>
            <a:prstGeom prst="rect">
              <a:avLst/>
            </a:prstGeom>
            <a:noFill/>
            <a:ln w="9525">
              <a:noFill/>
              <a:miter lim="800000"/>
              <a:headEnd/>
              <a:tailEnd/>
            </a:ln>
          </p:spPr>
        </p:pic>
        <p:sp>
          <p:nvSpPr>
            <p:cNvPr id="58387" name="TextBox 49"/>
            <p:cNvSpPr txBox="1">
              <a:spLocks noChangeArrowheads="1"/>
            </p:cNvSpPr>
            <p:nvPr/>
          </p:nvSpPr>
          <p:spPr bwMode="auto">
            <a:xfrm>
              <a:off x="6172200" y="4193381"/>
              <a:ext cx="914400" cy="830997"/>
            </a:xfrm>
            <a:prstGeom prst="rect">
              <a:avLst/>
            </a:prstGeom>
            <a:noFill/>
            <a:ln w="9525">
              <a:noFill/>
              <a:miter lim="800000"/>
              <a:headEnd/>
              <a:tailEnd/>
            </a:ln>
          </p:spPr>
          <p:txBody>
            <a:bodyPr>
              <a:spAutoFit/>
            </a:bodyPr>
            <a:lstStyle/>
            <a:p>
              <a:r>
                <a:rPr lang="en-US" sz="1600" b="1">
                  <a:solidFill>
                    <a:srgbClr val="006600"/>
                  </a:solidFill>
                </a:rPr>
                <a:t>Central Silk Board</a:t>
              </a:r>
            </a:p>
          </p:txBody>
        </p:sp>
        <p:sp>
          <p:nvSpPr>
            <p:cNvPr id="58388" name="TextBox 50"/>
            <p:cNvSpPr txBox="1">
              <a:spLocks noChangeArrowheads="1"/>
            </p:cNvSpPr>
            <p:nvPr/>
          </p:nvSpPr>
          <p:spPr bwMode="auto">
            <a:xfrm>
              <a:off x="4953000" y="4419600"/>
              <a:ext cx="1143000" cy="400110"/>
            </a:xfrm>
            <a:prstGeom prst="rect">
              <a:avLst/>
            </a:prstGeom>
            <a:noFill/>
            <a:ln w="9525">
              <a:noFill/>
              <a:miter lim="800000"/>
              <a:headEnd/>
              <a:tailEnd/>
            </a:ln>
          </p:spPr>
          <p:txBody>
            <a:bodyPr>
              <a:spAutoFit/>
            </a:bodyPr>
            <a:lstStyle/>
            <a:p>
              <a:r>
                <a:rPr lang="en-US" sz="2000" b="1">
                  <a:solidFill>
                    <a:srgbClr val="0C15CA"/>
                  </a:solidFill>
                </a:rPr>
                <a:t>NOKIA</a:t>
              </a:r>
            </a:p>
          </p:txBody>
        </p:sp>
      </p:grpSp>
      <p:pic>
        <p:nvPicPr>
          <p:cNvPr id="58371" name="Picture 6" descr="poormediaindia"/>
          <p:cNvPicPr>
            <a:picLocks noChangeAspect="1" noChangeArrowheads="1"/>
          </p:cNvPicPr>
          <p:nvPr/>
        </p:nvPicPr>
        <p:blipFill>
          <a:blip r:embed="rId14" cstate="print"/>
          <a:srcRect/>
          <a:stretch>
            <a:fillRect/>
          </a:stretch>
        </p:blipFill>
        <p:spPr bwMode="auto">
          <a:xfrm>
            <a:off x="4343400" y="4418013"/>
            <a:ext cx="766763" cy="685800"/>
          </a:xfrm>
          <a:prstGeom prst="rect">
            <a:avLst/>
          </a:prstGeom>
          <a:noFill/>
          <a:ln w="9525">
            <a:noFill/>
            <a:miter lim="800000"/>
            <a:headEnd/>
            <a:tailEnd/>
          </a:ln>
        </p:spPr>
      </p:pic>
      <p:pic>
        <p:nvPicPr>
          <p:cNvPr id="58372" name="Picture 7" descr="ndtv_roy"/>
          <p:cNvPicPr>
            <a:picLocks noChangeAspect="1" noChangeArrowheads="1"/>
          </p:cNvPicPr>
          <p:nvPr/>
        </p:nvPicPr>
        <p:blipFill>
          <a:blip r:embed="rId15" cstate="print"/>
          <a:srcRect/>
          <a:stretch>
            <a:fillRect/>
          </a:stretch>
        </p:blipFill>
        <p:spPr bwMode="auto">
          <a:xfrm>
            <a:off x="7391400" y="4876800"/>
            <a:ext cx="557213" cy="400050"/>
          </a:xfrm>
          <a:prstGeom prst="rect">
            <a:avLst/>
          </a:prstGeom>
          <a:noFill/>
          <a:ln w="9525">
            <a:noFill/>
            <a:miter lim="800000"/>
            <a:headEnd/>
            <a:tailEnd/>
          </a:ln>
        </p:spPr>
      </p:pic>
      <p:pic>
        <p:nvPicPr>
          <p:cNvPr id="58373" name="Picture 54" descr="Studio of Radio Anna, Chennai"/>
          <p:cNvPicPr>
            <a:picLocks noChangeAspect="1" noChangeArrowheads="1"/>
          </p:cNvPicPr>
          <p:nvPr/>
        </p:nvPicPr>
        <p:blipFill>
          <a:blip r:embed="rId16" cstate="print"/>
          <a:srcRect/>
          <a:stretch>
            <a:fillRect/>
          </a:stretch>
        </p:blipFill>
        <p:spPr bwMode="auto">
          <a:xfrm>
            <a:off x="3505200" y="4418013"/>
            <a:ext cx="919163" cy="685800"/>
          </a:xfrm>
          <a:prstGeom prst="rect">
            <a:avLst/>
          </a:prstGeom>
          <a:noFill/>
          <a:ln w="9525">
            <a:noFill/>
            <a:miter lim="800000"/>
            <a:headEnd/>
            <a:tailEnd/>
          </a:ln>
        </p:spPr>
      </p:pic>
      <p:sp>
        <p:nvSpPr>
          <p:cNvPr id="58374" name="TextBox 55"/>
          <p:cNvSpPr txBox="1">
            <a:spLocks noChangeArrowheads="1"/>
          </p:cNvSpPr>
          <p:nvPr/>
        </p:nvSpPr>
        <p:spPr bwMode="auto">
          <a:xfrm>
            <a:off x="0" y="0"/>
            <a:ext cx="9144000" cy="461963"/>
          </a:xfrm>
          <a:prstGeom prst="rect">
            <a:avLst/>
          </a:prstGeom>
          <a:solidFill>
            <a:srgbClr val="0C15CA"/>
          </a:solidFill>
          <a:ln w="9525">
            <a:noFill/>
            <a:miter lim="800000"/>
            <a:headEnd/>
            <a:tailEnd/>
          </a:ln>
        </p:spPr>
        <p:txBody>
          <a:bodyPr>
            <a:spAutoFit/>
          </a:bodyPr>
          <a:lstStyle/>
          <a:p>
            <a:pPr algn="ctr"/>
            <a:r>
              <a:rPr lang="en-US" sz="2400" b="1" dirty="0">
                <a:solidFill>
                  <a:schemeClr val="bg1"/>
                </a:solidFill>
              </a:rPr>
              <a:t>Operational </a:t>
            </a:r>
            <a:r>
              <a:rPr lang="en-US" sz="2400" b="1" dirty="0" err="1">
                <a:solidFill>
                  <a:schemeClr val="bg1"/>
                </a:solidFill>
              </a:rPr>
              <a:t>Agromet</a:t>
            </a:r>
            <a:r>
              <a:rPr lang="en-US" sz="2400" b="1" dirty="0">
                <a:solidFill>
                  <a:schemeClr val="bg1"/>
                </a:solidFill>
              </a:rPr>
              <a:t> Advisory Services in India</a:t>
            </a:r>
          </a:p>
        </p:txBody>
      </p:sp>
      <p:sp>
        <p:nvSpPr>
          <p:cNvPr id="58375" name="Rectangle 5"/>
          <p:cNvSpPr>
            <a:spLocks noChangeArrowheads="1"/>
          </p:cNvSpPr>
          <p:nvPr/>
        </p:nvSpPr>
        <p:spPr bwMode="auto">
          <a:xfrm>
            <a:off x="6227763" y="5589588"/>
            <a:ext cx="2592387" cy="708025"/>
          </a:xfrm>
          <a:prstGeom prst="rect">
            <a:avLst/>
          </a:prstGeom>
          <a:solidFill>
            <a:schemeClr val="tx1"/>
          </a:solidFill>
          <a:ln w="9525">
            <a:noFill/>
            <a:miter lim="800000"/>
            <a:headEnd/>
            <a:tailEnd/>
          </a:ln>
        </p:spPr>
        <p:txBody>
          <a:bodyPr>
            <a:spAutoFit/>
          </a:bodyPr>
          <a:lstStyle/>
          <a:p>
            <a:pPr algn="just"/>
            <a:r>
              <a:rPr lang="en-US" sz="2000" b="1">
                <a:solidFill>
                  <a:srgbClr val="C00000"/>
                </a:solidFill>
              </a:rPr>
              <a:t>Outcome :</a:t>
            </a:r>
            <a:r>
              <a:rPr lang="en-US" sz="2000" b="1">
                <a:solidFill>
                  <a:srgbClr val="0C15CA"/>
                </a:solidFill>
              </a:rPr>
              <a:t> Large Economic Impact</a:t>
            </a:r>
            <a:endParaRPr lang="en-IN" sz="2000" b="1">
              <a:solidFill>
                <a:srgbClr val="0C15CA"/>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0" y="517525"/>
            <a:ext cx="5003800" cy="5143500"/>
          </a:xfrm>
          <a:prstGeom prst="rect">
            <a:avLst/>
          </a:prstGeom>
          <a:gradFill rotWithShape="0">
            <a:gsLst>
              <a:gs pos="0">
                <a:srgbClr val="9AB5E4"/>
              </a:gs>
              <a:gs pos="50000">
                <a:srgbClr val="C2D1ED"/>
              </a:gs>
              <a:gs pos="100000">
                <a:srgbClr val="E1E8F5"/>
              </a:gs>
            </a:gsLst>
            <a:lin ang="5400000"/>
          </a:gradFill>
          <a:ln w="9525">
            <a:noFill/>
            <a:miter lim="800000"/>
            <a:headEnd/>
            <a:tailEnd/>
          </a:ln>
        </p:spPr>
        <p:txBody>
          <a:bodyPr>
            <a:spAutoFit/>
          </a:bodyPr>
          <a:lstStyle/>
          <a:p>
            <a:pPr>
              <a:lnSpc>
                <a:spcPct val="110000"/>
              </a:lnSpc>
              <a:buFontTx/>
              <a:buAutoNum type="arabicPeriod"/>
            </a:pPr>
            <a:r>
              <a:rPr lang="en-US" altLang="en-US" sz="2400" b="1">
                <a:solidFill>
                  <a:srgbClr val="000000"/>
                </a:solidFill>
                <a:latin typeface="Cambria" pitchFamily="18" charset="0"/>
              </a:rPr>
              <a:t>Hand Held Data Logger  (HHDL) with GSM Modem</a:t>
            </a:r>
          </a:p>
          <a:p>
            <a:pPr lvl="1">
              <a:lnSpc>
                <a:spcPct val="110000"/>
              </a:lnSpc>
            </a:pPr>
            <a:r>
              <a:rPr lang="en-US" altLang="en-US" sz="2000">
                <a:solidFill>
                  <a:srgbClr val="000000"/>
                </a:solidFill>
                <a:latin typeface="Cambria" pitchFamily="18" charset="0"/>
              </a:rPr>
              <a:t>Used for data entry,  automatic processing, and message transmission in all conditions</a:t>
            </a:r>
          </a:p>
          <a:p>
            <a:pPr>
              <a:lnSpc>
                <a:spcPct val="110000"/>
              </a:lnSpc>
              <a:buFontTx/>
              <a:buAutoNum type="arabicPeriod"/>
            </a:pPr>
            <a:r>
              <a:rPr lang="en-US" altLang="en-US" sz="2400" b="1">
                <a:solidFill>
                  <a:srgbClr val="000000"/>
                </a:solidFill>
                <a:latin typeface="Cambria" pitchFamily="18" charset="0"/>
              </a:rPr>
              <a:t>Embedded HHDL Software</a:t>
            </a:r>
          </a:p>
          <a:p>
            <a:pPr lvl="1">
              <a:lnSpc>
                <a:spcPct val="110000"/>
              </a:lnSpc>
            </a:pPr>
            <a:r>
              <a:rPr lang="en-US" altLang="en-US" sz="2000">
                <a:solidFill>
                  <a:srgbClr val="000000"/>
                </a:solidFill>
                <a:latin typeface="Cambria" pitchFamily="18" charset="0"/>
              </a:rPr>
              <a:t>Software with built- in Quality checks to enable user to do all tasks related to synoptic Observations</a:t>
            </a:r>
          </a:p>
          <a:p>
            <a:pPr>
              <a:lnSpc>
                <a:spcPct val="110000"/>
              </a:lnSpc>
              <a:buFontTx/>
              <a:buAutoNum type="arabicPeriod"/>
            </a:pPr>
            <a:r>
              <a:rPr lang="en-US" altLang="en-US" sz="2400" b="1">
                <a:solidFill>
                  <a:srgbClr val="000000"/>
                </a:solidFill>
                <a:latin typeface="Cambria" pitchFamily="18" charset="0"/>
              </a:rPr>
              <a:t>Synoptic Observatory Software (SOS)</a:t>
            </a:r>
          </a:p>
          <a:p>
            <a:pPr lvl="1">
              <a:lnSpc>
                <a:spcPct val="110000"/>
              </a:lnSpc>
            </a:pPr>
            <a:r>
              <a:rPr lang="en-US" altLang="en-US" sz="2000">
                <a:solidFill>
                  <a:srgbClr val="000000"/>
                </a:solidFill>
                <a:latin typeface="Cambria" pitchFamily="18" charset="0"/>
              </a:rPr>
              <a:t>PC-based application with similar functionality as present in HHDL, and serves as alternative to HHDL</a:t>
            </a:r>
          </a:p>
        </p:txBody>
      </p:sp>
      <p:sp>
        <p:nvSpPr>
          <p:cNvPr id="17412" name="Rectangle 10"/>
          <p:cNvSpPr>
            <a:spLocks noChangeArrowheads="1"/>
          </p:cNvSpPr>
          <p:nvPr/>
        </p:nvSpPr>
        <p:spPr bwMode="auto">
          <a:xfrm>
            <a:off x="0" y="5589588"/>
            <a:ext cx="9144000" cy="1208087"/>
          </a:xfrm>
          <a:prstGeom prst="rect">
            <a:avLst/>
          </a:prstGeom>
          <a:gradFill rotWithShape="0">
            <a:gsLst>
              <a:gs pos="0">
                <a:srgbClr val="9AB5E4"/>
              </a:gs>
              <a:gs pos="50000">
                <a:srgbClr val="C2D1ED"/>
              </a:gs>
              <a:gs pos="100000">
                <a:srgbClr val="E1E8F5"/>
              </a:gs>
            </a:gsLst>
            <a:lin ang="5400000"/>
          </a:gradFill>
          <a:ln w="9525">
            <a:noFill/>
            <a:miter lim="800000"/>
            <a:headEnd/>
            <a:tailEnd/>
          </a:ln>
        </p:spPr>
        <p:txBody>
          <a:bodyPr>
            <a:spAutoFit/>
          </a:bodyPr>
          <a:lstStyle/>
          <a:p>
            <a:pPr>
              <a:lnSpc>
                <a:spcPts val="2875"/>
              </a:lnSpc>
            </a:pPr>
            <a:r>
              <a:rPr lang="en-US" altLang="en-US" sz="2400" b="1">
                <a:solidFill>
                  <a:srgbClr val="000000"/>
                </a:solidFill>
                <a:latin typeface="Cambria" pitchFamily="18" charset="0"/>
              </a:rPr>
              <a:t>4.Synoptic  Server Software (SSS)</a:t>
            </a:r>
          </a:p>
          <a:p>
            <a:pPr lvl="1">
              <a:lnSpc>
                <a:spcPts val="2875"/>
              </a:lnSpc>
            </a:pPr>
            <a:r>
              <a:rPr lang="en-US" altLang="en-US" sz="2000">
                <a:solidFill>
                  <a:srgbClr val="000000"/>
                </a:solidFill>
                <a:latin typeface="Cambria" pitchFamily="18" charset="0"/>
              </a:rPr>
              <a:t>Server software to collect synoptic data from various places (HHDL/PC) and also offers various other functions</a:t>
            </a:r>
          </a:p>
        </p:txBody>
      </p:sp>
      <p:sp>
        <p:nvSpPr>
          <p:cNvPr id="12" name="Title 1"/>
          <p:cNvSpPr txBox="1">
            <a:spLocks/>
          </p:cNvSpPr>
          <p:nvPr/>
        </p:nvSpPr>
        <p:spPr bwMode="auto">
          <a:xfrm>
            <a:off x="5148263" y="692150"/>
            <a:ext cx="3995737" cy="698500"/>
          </a:xfrm>
          <a:prstGeom prst="rect">
            <a:avLst/>
          </a:prstGeom>
          <a:noFill/>
          <a:ln w="9525">
            <a:noFill/>
            <a:miter lim="800000"/>
            <a:headEnd/>
            <a:tailEnd/>
          </a:ln>
        </p:spPr>
        <p:txBody>
          <a:bodyPr anchor="ctr"/>
          <a:lstStyle/>
          <a:p>
            <a:pPr algn="ctr" eaLnBrk="0" hangingPunct="0">
              <a:defRPr/>
            </a:pPr>
            <a:r>
              <a:rPr lang="en-US" altLang="en-US" sz="3200" b="1" kern="0" dirty="0">
                <a:solidFill>
                  <a:srgbClr val="C00000"/>
                </a:solidFill>
                <a:latin typeface="Cambria" panose="02040503050406030204" pitchFamily="18" charset="0"/>
                <a:ea typeface="Calibri" panose="020F0502020204030204" pitchFamily="34" charset="0"/>
                <a:cs typeface="Calibri" panose="020F0502020204030204" pitchFamily="34" charset="0"/>
              </a:rPr>
              <a:t>Data Flow System</a:t>
            </a:r>
            <a:endParaRPr lang="en-IN" sz="4400" b="1" dirty="0">
              <a:solidFill>
                <a:srgbClr val="C00000"/>
              </a:solidFill>
              <a:ea typeface="+mj-ea"/>
            </a:endParaRPr>
          </a:p>
        </p:txBody>
      </p:sp>
      <p:grpSp>
        <p:nvGrpSpPr>
          <p:cNvPr id="2" name="Group 5"/>
          <p:cNvGrpSpPr>
            <a:grpSpLocks/>
          </p:cNvGrpSpPr>
          <p:nvPr/>
        </p:nvGrpSpPr>
        <p:grpSpPr bwMode="auto">
          <a:xfrm>
            <a:off x="4932363" y="1341438"/>
            <a:ext cx="4211637" cy="4535487"/>
            <a:chOff x="0" y="0"/>
            <a:chExt cx="5153025" cy="3505200"/>
          </a:xfrm>
        </p:grpSpPr>
        <p:pic>
          <p:nvPicPr>
            <p:cNvPr id="7" name="Picture 6"/>
            <p:cNvPicPr>
              <a:picLocks noChangeAspect="1"/>
            </p:cNvPicPr>
            <p:nvPr/>
          </p:nvPicPr>
          <p:blipFill>
            <a:blip r:embed="rId2" cstate="print"/>
            <a:srcRect/>
            <a:stretch>
              <a:fillRect/>
            </a:stretch>
          </p:blipFill>
          <p:spPr bwMode="auto">
            <a:xfrm>
              <a:off x="0" y="0"/>
              <a:ext cx="515302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7416" name="Text Box 2"/>
            <p:cNvSpPr txBox="1">
              <a:spLocks noChangeArrowheads="1"/>
            </p:cNvSpPr>
            <p:nvPr/>
          </p:nvSpPr>
          <p:spPr bwMode="auto">
            <a:xfrm>
              <a:off x="95250" y="647700"/>
              <a:ext cx="390525" cy="152400"/>
            </a:xfrm>
            <a:prstGeom prst="rect">
              <a:avLst/>
            </a:prstGeom>
            <a:solidFill>
              <a:srgbClr val="FFFFFF"/>
            </a:solidFill>
            <a:ln w="9525">
              <a:noFill/>
              <a:miter lim="800000"/>
              <a:headEnd/>
              <a:tailEnd/>
            </a:ln>
          </p:spPr>
          <p:txBody>
            <a:bodyPr lIns="0" tIns="0" rIns="0" bIns="0"/>
            <a:lstStyle/>
            <a:p>
              <a:pPr>
                <a:lnSpc>
                  <a:spcPct val="115000"/>
                </a:lnSpc>
                <a:spcAft>
                  <a:spcPts val="1000"/>
                </a:spcAft>
              </a:pPr>
              <a:r>
                <a:rPr lang="en-US" altLang="en-US" sz="1000" b="1">
                  <a:solidFill>
                    <a:srgbClr val="000000"/>
                  </a:solidFill>
                  <a:latin typeface="Calibri" pitchFamily="34" charset="0"/>
                  <a:ea typeface="Calibri" pitchFamily="34" charset="0"/>
                  <a:cs typeface="Times New Roman" pitchFamily="18" charset="0"/>
                </a:rPr>
                <a:t>HHDL</a:t>
              </a:r>
              <a:endParaRPr lang="en-US" altLang="en-US" sz="1100">
                <a:solidFill>
                  <a:srgbClr val="000000"/>
                </a:solidFill>
                <a:latin typeface="Calibri" pitchFamily="34" charset="0"/>
                <a:ea typeface="Calibri" pitchFamily="34" charset="0"/>
                <a:cs typeface="Times New Roman" pitchFamily="18" charset="0"/>
              </a:endParaRPr>
            </a:p>
          </p:txBody>
        </p:sp>
        <p:sp>
          <p:nvSpPr>
            <p:cNvPr id="17417" name="Text Box 2"/>
            <p:cNvSpPr txBox="1">
              <a:spLocks noChangeArrowheads="1"/>
            </p:cNvSpPr>
            <p:nvPr/>
          </p:nvSpPr>
          <p:spPr bwMode="auto">
            <a:xfrm>
              <a:off x="742950" y="638175"/>
              <a:ext cx="390525" cy="152400"/>
            </a:xfrm>
            <a:prstGeom prst="rect">
              <a:avLst/>
            </a:prstGeom>
            <a:solidFill>
              <a:srgbClr val="FFFFFF"/>
            </a:solidFill>
            <a:ln w="9525">
              <a:noFill/>
              <a:miter lim="800000"/>
              <a:headEnd/>
              <a:tailEnd/>
            </a:ln>
          </p:spPr>
          <p:txBody>
            <a:bodyPr lIns="0" tIns="0" rIns="0" bIns="0"/>
            <a:lstStyle/>
            <a:p>
              <a:pPr>
                <a:lnSpc>
                  <a:spcPct val="115000"/>
                </a:lnSpc>
                <a:spcAft>
                  <a:spcPts val="1000"/>
                </a:spcAft>
              </a:pPr>
              <a:r>
                <a:rPr lang="en-US" altLang="en-US" sz="1000" b="1">
                  <a:solidFill>
                    <a:srgbClr val="000000"/>
                  </a:solidFill>
                  <a:latin typeface="Calibri" pitchFamily="34" charset="0"/>
                  <a:ea typeface="Calibri" pitchFamily="34" charset="0"/>
                  <a:cs typeface="Times New Roman" pitchFamily="18" charset="0"/>
                </a:rPr>
                <a:t>HHDL</a:t>
              </a:r>
              <a:endParaRPr lang="en-US" altLang="en-US" sz="1100">
                <a:solidFill>
                  <a:srgbClr val="000000"/>
                </a:solidFill>
                <a:latin typeface="Calibri" pitchFamily="34" charset="0"/>
                <a:ea typeface="Calibri" pitchFamily="34" charset="0"/>
                <a:cs typeface="Times New Roman" pitchFamily="18" charset="0"/>
              </a:endParaRPr>
            </a:p>
          </p:txBody>
        </p:sp>
        <p:sp>
          <p:nvSpPr>
            <p:cNvPr id="17418" name="Text Box 2"/>
            <p:cNvSpPr txBox="1">
              <a:spLocks noChangeArrowheads="1"/>
            </p:cNvSpPr>
            <p:nvPr/>
          </p:nvSpPr>
          <p:spPr bwMode="auto">
            <a:xfrm>
              <a:off x="1343025" y="638175"/>
              <a:ext cx="390525" cy="152400"/>
            </a:xfrm>
            <a:prstGeom prst="rect">
              <a:avLst/>
            </a:prstGeom>
            <a:solidFill>
              <a:srgbClr val="FFFFFF"/>
            </a:solidFill>
            <a:ln w="9525">
              <a:noFill/>
              <a:miter lim="800000"/>
              <a:headEnd/>
              <a:tailEnd/>
            </a:ln>
          </p:spPr>
          <p:txBody>
            <a:bodyPr lIns="0" tIns="0" rIns="0" bIns="0"/>
            <a:lstStyle/>
            <a:p>
              <a:pPr>
                <a:lnSpc>
                  <a:spcPct val="115000"/>
                </a:lnSpc>
                <a:spcAft>
                  <a:spcPts val="1000"/>
                </a:spcAft>
              </a:pPr>
              <a:r>
                <a:rPr lang="en-US" altLang="en-US" sz="1000" b="1">
                  <a:solidFill>
                    <a:srgbClr val="000000"/>
                  </a:solidFill>
                  <a:latin typeface="Calibri" pitchFamily="34" charset="0"/>
                  <a:ea typeface="Calibri" pitchFamily="34" charset="0"/>
                  <a:cs typeface="Times New Roman" pitchFamily="18" charset="0"/>
                </a:rPr>
                <a:t>HHDL</a:t>
              </a:r>
              <a:endParaRPr lang="en-US" altLang="en-US" sz="1100">
                <a:solidFill>
                  <a:srgbClr val="000000"/>
                </a:solidFill>
                <a:latin typeface="Calibri" pitchFamily="34" charset="0"/>
                <a:ea typeface="Calibri" pitchFamily="34" charset="0"/>
                <a:cs typeface="Times New Roman" pitchFamily="18" charset="0"/>
              </a:endParaRPr>
            </a:p>
          </p:txBody>
        </p:sp>
      </p:grpSp>
      <p:sp>
        <p:nvSpPr>
          <p:cNvPr id="11" name="Title 1"/>
          <p:cNvSpPr txBox="1">
            <a:spLocks/>
          </p:cNvSpPr>
          <p:nvPr/>
        </p:nvSpPr>
        <p:spPr>
          <a:xfrm>
            <a:off x="136634" y="0"/>
            <a:ext cx="8870731" cy="549275"/>
          </a:xfrm>
          <a:prstGeom prst="rect">
            <a:avLst/>
          </a:prstGeom>
          <a:solidFill>
            <a:schemeClr val="hlink"/>
          </a:solidFill>
        </p:spPr>
        <p:txBody>
          <a:bodyPr vert="horz" lIns="91440" tIns="45720" rIns="91440" bIns="45720" rtlCol="0" anchor="ctr">
            <a:normAutofit fontScale="60000" lnSpcReduction="20000"/>
          </a:bodyPr>
          <a:lstStyle/>
          <a:p>
            <a:r>
              <a:rPr lang="en-US" sz="4000" dirty="0" smtClean="0">
                <a:solidFill>
                  <a:srgbClr val="FF0000"/>
                </a:solidFill>
              </a:rPr>
              <a:t>           </a:t>
            </a:r>
            <a:r>
              <a:rPr lang="en-US" altLang="en-US" sz="4700" kern="0" dirty="0" smtClean="0">
                <a:solidFill>
                  <a:schemeClr val="bg1"/>
                </a:solidFill>
                <a:latin typeface="Cambria" panose="02040503050406030204" pitchFamily="18" charset="0"/>
              </a:rPr>
              <a:t>Future Plan : Automation in observational system</a:t>
            </a:r>
            <a:endParaRPr lang="en-IN" sz="4400" b="1" dirty="0" smtClean="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481" y="257908"/>
            <a:ext cx="7406640" cy="808892"/>
          </a:xfrm>
        </p:spPr>
        <p:txBody>
          <a:bodyPr/>
          <a:lstStyle/>
          <a:p>
            <a:r>
              <a:rPr lang="en-US" dirty="0" smtClean="0"/>
              <a:t>Special Forecasting Services</a:t>
            </a:r>
            <a:endParaRPr lang="en-US" dirty="0"/>
          </a:p>
        </p:txBody>
      </p:sp>
      <p:graphicFrame>
        <p:nvGraphicFramePr>
          <p:cNvPr id="4" name="Content Placeholder 3"/>
          <p:cNvGraphicFramePr>
            <a:graphicFrameLocks noGrp="1"/>
          </p:cNvGraphicFramePr>
          <p:nvPr>
            <p:ph idx="1"/>
          </p:nvPr>
        </p:nvGraphicFramePr>
        <p:xfrm>
          <a:off x="879231" y="996462"/>
          <a:ext cx="7901354" cy="2766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srcRect l="21968" t="13960" r="22278"/>
          <a:stretch>
            <a:fillRect/>
          </a:stretch>
        </p:blipFill>
        <p:spPr bwMode="auto">
          <a:xfrm>
            <a:off x="328245" y="3465892"/>
            <a:ext cx="3927231" cy="3169370"/>
          </a:xfrm>
          <a:prstGeom prst="rect">
            <a:avLst/>
          </a:prstGeom>
          <a:noFill/>
          <a:ln w="9525">
            <a:noFill/>
            <a:miter lim="800000"/>
            <a:headEnd/>
            <a:tailEnd/>
          </a:ln>
        </p:spPr>
      </p:pic>
      <p:pic>
        <p:nvPicPr>
          <p:cNvPr id="6" name="Picture 2" descr="C:\Users\DDGMRM~1\AppData\Local\Temp\Rar$DIa0.833\DSC_0050.JPG"/>
          <p:cNvPicPr>
            <a:picLocks noChangeAspect="1" noChangeArrowheads="1"/>
          </p:cNvPicPr>
          <p:nvPr/>
        </p:nvPicPr>
        <p:blipFill>
          <a:blip r:embed="rId8"/>
          <a:srcRect/>
          <a:stretch>
            <a:fillRect/>
          </a:stretch>
        </p:blipFill>
        <p:spPr bwMode="auto">
          <a:xfrm>
            <a:off x="4271012" y="3491733"/>
            <a:ext cx="4579911" cy="31669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035" y="234461"/>
            <a:ext cx="7406640" cy="797170"/>
          </a:xfrm>
        </p:spPr>
        <p:txBody>
          <a:bodyPr>
            <a:normAutofit/>
          </a:bodyPr>
          <a:lstStyle/>
          <a:p>
            <a:pPr algn="ctr"/>
            <a:r>
              <a:rPr lang="en-US" sz="3200" b="1" dirty="0" smtClean="0"/>
              <a:t>Information Systems &amp; Services</a:t>
            </a:r>
            <a:endParaRPr lang="en-US" sz="3200" b="1" dirty="0"/>
          </a:p>
        </p:txBody>
      </p:sp>
      <p:graphicFrame>
        <p:nvGraphicFramePr>
          <p:cNvPr id="4" name="Content Placeholder 3"/>
          <p:cNvGraphicFramePr>
            <a:graphicFrameLocks noGrp="1"/>
          </p:cNvGraphicFramePr>
          <p:nvPr>
            <p:ph idx="1"/>
          </p:nvPr>
        </p:nvGraphicFramePr>
        <p:xfrm>
          <a:off x="351692" y="1207478"/>
          <a:ext cx="8452339" cy="500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표 10"/>
          <p:cNvGraphicFramePr>
            <a:graphicFrameLocks noGrp="1"/>
          </p:cNvGraphicFramePr>
          <p:nvPr/>
        </p:nvGraphicFramePr>
        <p:xfrm>
          <a:off x="126125" y="1289537"/>
          <a:ext cx="8881240" cy="4863817"/>
        </p:xfrm>
        <a:graphic>
          <a:graphicData uri="http://schemas.openxmlformats.org/drawingml/2006/table">
            <a:tbl>
              <a:tblPr/>
              <a:tblGrid>
                <a:gridCol w="1427172"/>
                <a:gridCol w="1886110"/>
                <a:gridCol w="1940181"/>
                <a:gridCol w="1771790"/>
                <a:gridCol w="1855987"/>
              </a:tblGrid>
              <a:tr h="275511">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Year</a:t>
                      </a:r>
                      <a:endParaRPr kumimoji="0" lang="ko-KR" altLang="en-US"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2014 (Existing)</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2015</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smtClean="0">
                          <a:ln>
                            <a:noFill/>
                          </a:ln>
                          <a:solidFill>
                            <a:srgbClr val="000000"/>
                          </a:solidFill>
                          <a:effectLst/>
                          <a:latin typeface="Times New Roman" pitchFamily="18" charset="0"/>
                          <a:ea typeface="굴림" charset="-127"/>
                          <a:cs typeface="Times New Roman" pitchFamily="18" charset="0"/>
                        </a:rPr>
                        <a:t>2016</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2017</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r>
              <a:tr h="1129667">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Global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 T574/L64 (25km)</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GSI 3D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var</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a:t>
                      </a:r>
                    </a:p>
                    <a:p>
                      <a:pPr marL="0" marR="0" lvl="0" indent="0" algn="ctr" defTabSz="914400" rtl="0" eaLnBrk="1" fontAlgn="base" latinLnBrk="1" hangingPunct="1">
                        <a:lnSpc>
                          <a:spcPct val="120000"/>
                        </a:lnSpc>
                        <a:spcBef>
                          <a:spcPct val="0"/>
                        </a:spcBef>
                        <a:spcAft>
                          <a:spcPct val="0"/>
                        </a:spcAft>
                        <a:buClrTx/>
                        <a:buSzTx/>
                        <a:buFontTx/>
                        <a:buNone/>
                        <a:tabLst/>
                      </a:pP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GFS-T574/64L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(80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mem</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ensemble)</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GFS-T1534/L64 (13km)</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endPar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latinLnBrk="1"/>
                      <a:endParaRPr lang="ko-KR" altLang="en-US"/>
                    </a:p>
                  </a:txBody>
                  <a:tcPr/>
                </a:tc>
              </a:tr>
              <a:tr h="926643">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Regional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- 27/9 km 38L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3D-Var(12 hr)</a:t>
                      </a:r>
                    </a:p>
                    <a:p>
                      <a:pPr marL="0" marR="0" lvl="0" indent="0" algn="ctr" defTabSz="914400" rtl="0" eaLnBrk="1" fontAlgn="base" latinLnBrk="1" hangingPunct="1">
                        <a:lnSpc>
                          <a:spcPct val="120000"/>
                        </a:lnSpc>
                        <a:spcBef>
                          <a:spcPct val="0"/>
                        </a:spcBef>
                        <a:spcAft>
                          <a:spcPct val="0"/>
                        </a:spcAft>
                        <a:buClrTx/>
                        <a:buSzTx/>
                        <a:buFontTx/>
                        <a:buNone/>
                        <a:tabLst/>
                      </a:pP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WRF-9/3km 51L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3D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Var</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(6hr) </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WRF-9/3/1km 70L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Hybrid 4dVar(3hr)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marL="0" marR="0" lvl="0" indent="0" algn="ctr" defTabSz="914400" rtl="0" eaLnBrk="1" fontAlgn="base" latinLnBrk="1" hangingPunct="1">
                        <a:lnSpc>
                          <a:spcPct val="120000"/>
                        </a:lnSpc>
                        <a:spcBef>
                          <a:spcPct val="0"/>
                        </a:spcBef>
                        <a:spcAft>
                          <a:spcPct val="0"/>
                        </a:spcAft>
                        <a:buClrTx/>
                        <a:buSzTx/>
                        <a:buFontTx/>
                        <a:buNone/>
                        <a:tabLst/>
                      </a:pPr>
                      <a:endParaRPr kumimoji="0" lang="en-US" altLang="ko-KR" sz="1400" b="1" i="0" u="none" strike="noStrike" cap="none" normalizeH="0" baseline="0" dirty="0" smtClean="0">
                        <a:ln>
                          <a:noFill/>
                        </a:ln>
                        <a:solidFill>
                          <a:srgbClr val="2796B1"/>
                        </a:solidFill>
                        <a:effectLst/>
                        <a:latin typeface="굴림" charset="-127"/>
                        <a:ea typeface="굴림" charset="-127"/>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r>
              <a:tr h="926643">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Cyclone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- 27/9/3 km 42L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GSI 3D-Var(12 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- 27/9/3km 42L (Ocean coupling)</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(6hr) </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Atmospheric-Ocean coupled - 9/3/1km 70L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(3hr)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marL="0" marR="0" lvl="0" indent="0" algn="ctr" defTabSz="914400" rtl="0" eaLnBrk="1" fontAlgn="base" latinLnBrk="1" hangingPunct="1">
                        <a:lnSpc>
                          <a:spcPct val="120000"/>
                        </a:lnSpc>
                        <a:spcBef>
                          <a:spcPct val="0"/>
                        </a:spcBef>
                        <a:spcAft>
                          <a:spcPct val="0"/>
                        </a:spcAft>
                        <a:buClrTx/>
                        <a:buSzTx/>
                        <a:buFontTx/>
                        <a:buNone/>
                        <a:tabLst/>
                      </a:pPr>
                      <a:endParaRPr kumimoji="0" lang="en-US" altLang="ko-KR" sz="1400" b="1" i="0" u="none" strike="noStrike" cap="none" normalizeH="0" baseline="0" dirty="0" smtClean="0">
                        <a:ln>
                          <a:noFill/>
                        </a:ln>
                        <a:solidFill>
                          <a:srgbClr val="2796B1"/>
                        </a:solidFill>
                        <a:effectLst/>
                        <a:latin typeface="굴림" charset="-127"/>
                        <a:ea typeface="굴림" charset="-127"/>
                      </a:endParaRPr>
                    </a:p>
                  </a:txBody>
                  <a:tcPr marL="10293" marR="10293" marT="5128" marB="5128" anchor="ctr" horzOverflow="overflow"/>
                </a:tc>
              </a:tr>
              <a:tr h="1526979">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Local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- 3km 38L </a:t>
                      </a:r>
                    </a:p>
                    <a:p>
                      <a:pPr marL="0" marR="0" lvl="0" indent="0" algn="ctr" defTabSz="914400" rtl="0" eaLnBrk="1" fontAlgn="base" latinLnBrk="1" hangingPunct="1">
                        <a:lnSpc>
                          <a:spcPct val="120000"/>
                        </a:lnSpc>
                        <a:spcBef>
                          <a:spcPct val="0"/>
                        </a:spcBef>
                        <a:spcAft>
                          <a:spcPct val="0"/>
                        </a:spcAft>
                        <a:buClrTx/>
                        <a:buSzTx/>
                        <a:buFontTx/>
                        <a:buNone/>
                        <a:tabLst/>
                      </a:pPr>
                      <a:r>
                        <a:rPr lang="en-US" sz="1600" b="1" dirty="0" smtClean="0">
                          <a:solidFill>
                            <a:srgbClr val="00B0F0"/>
                          </a:solidFill>
                          <a:latin typeface="Times New Roman" pitchFamily="18" charset="0"/>
                          <a:cs typeface="Times New Roman" pitchFamily="18" charset="0"/>
                        </a:rPr>
                        <a:t>ARPS-9 </a:t>
                      </a:r>
                      <a:r>
                        <a:rPr lang="en-US" sz="1400" b="1" dirty="0" err="1" smtClean="0">
                          <a:solidFill>
                            <a:srgbClr val="00B0F0"/>
                          </a:solidFill>
                          <a:latin typeface="Times New Roman" pitchFamily="18" charset="0"/>
                          <a:cs typeface="Times New Roman" pitchFamily="18" charset="0"/>
                        </a:rPr>
                        <a:t>km,WDSS</a:t>
                      </a:r>
                      <a:r>
                        <a:rPr lang="en-US" sz="1400" b="1" dirty="0" smtClean="0">
                          <a:solidFill>
                            <a:srgbClr val="00B0F0"/>
                          </a:solidFill>
                          <a:latin typeface="Times New Roman" pitchFamily="18" charset="0"/>
                          <a:cs typeface="Times New Roman" pitchFamily="18" charset="0"/>
                        </a:rPr>
                        <a:t>-II </a:t>
                      </a:r>
                      <a:r>
                        <a:rPr lang="en-US" sz="1400" b="1" dirty="0" err="1" smtClean="0">
                          <a:solidFill>
                            <a:srgbClr val="00B0F0"/>
                          </a:solidFill>
                          <a:latin typeface="Times New Roman" pitchFamily="18" charset="0"/>
                          <a:cs typeface="Times New Roman" pitchFamily="18" charset="0"/>
                        </a:rPr>
                        <a:t>Nowcast</a:t>
                      </a:r>
                      <a:r>
                        <a:rPr lang="en-US" sz="1400" b="1" dirty="0" smtClean="0">
                          <a:solidFill>
                            <a:srgbClr val="00B0F0"/>
                          </a:solidFill>
                          <a:latin typeface="Times New Roman" pitchFamily="18" charset="0"/>
                          <a:cs typeface="Times New Roman" pitchFamily="18" charset="0"/>
                        </a:rPr>
                        <a:t>  Products</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WRF- 3/1km 70L</a:t>
                      </a:r>
                    </a:p>
                    <a:p>
                      <a:pPr marL="0" marR="0" lvl="0" indent="0" algn="ctr" defTabSz="914400" rtl="0" eaLnBrk="1" fontAlgn="base" latinLnBrk="1" hangingPunct="1">
                        <a:lnSpc>
                          <a:spcPct val="120000"/>
                        </a:lnSpc>
                        <a:spcBef>
                          <a:spcPct val="0"/>
                        </a:spcBef>
                        <a:spcAft>
                          <a:spcPct val="0"/>
                        </a:spcAft>
                        <a:buClrTx/>
                        <a:buSzTx/>
                        <a:buFontTx/>
                        <a:buNone/>
                        <a:tabLst/>
                        <a:defRPr/>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(Semi operation)</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600" b="1" dirty="0" smtClean="0">
                          <a:solidFill>
                            <a:srgbClr val="00B0F0"/>
                          </a:solidFill>
                          <a:latin typeface="Times New Roman" pitchFamily="18" charset="0"/>
                          <a:cs typeface="Times New Roman" pitchFamily="18" charset="0"/>
                        </a:rPr>
                        <a:t>ARPS-3km,WDSS-II </a:t>
                      </a:r>
                      <a:r>
                        <a:rPr lang="en-US" sz="1600" b="1" dirty="0" err="1" smtClean="0">
                          <a:solidFill>
                            <a:srgbClr val="00B0F0"/>
                          </a:solidFill>
                          <a:latin typeface="Times New Roman" pitchFamily="18" charset="0"/>
                          <a:cs typeface="Times New Roman" pitchFamily="18" charset="0"/>
                        </a:rPr>
                        <a:t>Nowcast</a:t>
                      </a:r>
                      <a:r>
                        <a:rPr lang="en-US" sz="1600" b="1" dirty="0" smtClean="0">
                          <a:solidFill>
                            <a:srgbClr val="00B0F0"/>
                          </a:solidFill>
                          <a:latin typeface="Times New Roman" pitchFamily="18" charset="0"/>
                          <a:cs typeface="Times New Roman" pitchFamily="18" charset="0"/>
                        </a:rPr>
                        <a:t>   Products</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- 3/1 km 70L </a:t>
                      </a:r>
                    </a:p>
                    <a:p>
                      <a:pPr marL="0" marR="0" lvl="0" indent="0" algn="ctr" defTabSz="914400" rtl="0" eaLnBrk="1" fontAlgn="base" latinLnBrk="1" hangingPunct="1">
                        <a:lnSpc>
                          <a:spcPct val="120000"/>
                        </a:lnSpc>
                        <a:spcBef>
                          <a:spcPct val="0"/>
                        </a:spcBef>
                        <a:spcAft>
                          <a:spcPct val="0"/>
                        </a:spcAft>
                        <a:buClrTx/>
                        <a:buSzTx/>
                        <a:buFontTx/>
                        <a:buNone/>
                        <a:tabLst/>
                        <a:defRPr/>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(operational)</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400" b="1" dirty="0" smtClean="0">
                          <a:solidFill>
                            <a:srgbClr val="00B0F0"/>
                          </a:solidFill>
                          <a:latin typeface="Times New Roman" pitchFamily="18" charset="0"/>
                          <a:cs typeface="Times New Roman" pitchFamily="18" charset="0"/>
                        </a:rPr>
                        <a:t>ARPS-1km,WDSS-II </a:t>
                      </a:r>
                      <a:r>
                        <a:rPr lang="en-US" sz="1400" b="1" dirty="0" err="1" smtClean="0">
                          <a:solidFill>
                            <a:srgbClr val="00B0F0"/>
                          </a:solidFill>
                          <a:latin typeface="Times New Roman" pitchFamily="18" charset="0"/>
                          <a:cs typeface="Times New Roman" pitchFamily="18" charset="0"/>
                        </a:rPr>
                        <a:t>Nowcast</a:t>
                      </a:r>
                      <a:r>
                        <a:rPr lang="en-US" sz="1400" b="1" dirty="0" smtClean="0">
                          <a:solidFill>
                            <a:srgbClr val="00B0F0"/>
                          </a:solidFill>
                          <a:latin typeface="Times New Roman" pitchFamily="18" charset="0"/>
                          <a:cs typeface="Times New Roman" pitchFamily="18" charset="0"/>
                        </a:rPr>
                        <a:t> Products</a:t>
                      </a:r>
                      <a:endParaRPr kumimoji="0" lang="en-US" altLang="ko-KR" sz="14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- 1km 70L </a:t>
                      </a: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600" b="1" dirty="0" smtClean="0">
                          <a:solidFill>
                            <a:srgbClr val="00B0F0"/>
                          </a:solidFill>
                          <a:latin typeface="Times New Roman" pitchFamily="18" charset="0"/>
                          <a:cs typeface="Times New Roman" pitchFamily="18" charset="0"/>
                        </a:rPr>
                        <a:t>ARPS-1km,WDSS-II </a:t>
                      </a:r>
                      <a:r>
                        <a:rPr lang="en-US" sz="1600" b="1" dirty="0" err="1" smtClean="0">
                          <a:solidFill>
                            <a:srgbClr val="00B0F0"/>
                          </a:solidFill>
                          <a:latin typeface="Times New Roman" pitchFamily="18" charset="0"/>
                          <a:cs typeface="Times New Roman" pitchFamily="18" charset="0"/>
                        </a:rPr>
                        <a:t>Nowcast</a:t>
                      </a:r>
                      <a:r>
                        <a:rPr lang="en-US" sz="1600" b="1" dirty="0" smtClean="0">
                          <a:solidFill>
                            <a:srgbClr val="00B0F0"/>
                          </a:solidFill>
                          <a:latin typeface="Times New Roman" pitchFamily="18" charset="0"/>
                          <a:cs typeface="Times New Roman" pitchFamily="18" charset="0"/>
                        </a:rPr>
                        <a:t> Products</a:t>
                      </a:r>
                      <a:endPar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r>
            </a:tbl>
          </a:graphicData>
        </a:graphic>
      </p:graphicFrame>
      <p:sp>
        <p:nvSpPr>
          <p:cNvPr id="4" name="Title 3"/>
          <p:cNvSpPr>
            <a:spLocks noGrp="1"/>
          </p:cNvSpPr>
          <p:nvPr>
            <p:ph type="title"/>
          </p:nvPr>
        </p:nvSpPr>
        <p:spPr>
          <a:xfrm>
            <a:off x="974481" y="257908"/>
            <a:ext cx="7406640" cy="820615"/>
          </a:xfrm>
        </p:spPr>
        <p:txBody>
          <a:bodyPr>
            <a:normAutofit/>
          </a:bodyPr>
          <a:lstStyle/>
          <a:p>
            <a:pPr algn="ctr"/>
            <a:r>
              <a:rPr lang="en-US" b="1" dirty="0" smtClean="0"/>
              <a:t>Update plans for NWP system</a:t>
            </a:r>
            <a:endParaRPr lang="en-US"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4"/>
          <p:cNvSpPr>
            <a:spLocks noGrp="1"/>
          </p:cNvSpPr>
          <p:nvPr>
            <p:ph idx="1"/>
          </p:nvPr>
        </p:nvSpPr>
        <p:spPr>
          <a:xfrm>
            <a:off x="338328" y="765302"/>
            <a:ext cx="8805672" cy="5689600"/>
          </a:xfrm>
        </p:spPr>
        <p:txBody>
          <a:bodyPr>
            <a:normAutofit lnSpcReduction="10000"/>
          </a:bodyPr>
          <a:lstStyle/>
          <a:p>
            <a:pPr>
              <a:lnSpc>
                <a:spcPct val="110000"/>
              </a:lnSpc>
            </a:pPr>
            <a:r>
              <a:rPr lang="en-US" dirty="0" smtClean="0">
                <a:solidFill>
                  <a:srgbClr val="0000FF"/>
                </a:solidFill>
              </a:rPr>
              <a:t>Out of Total 24 radars – 8 are in final stages of installation/induction</a:t>
            </a:r>
          </a:p>
          <a:p>
            <a:pPr>
              <a:lnSpc>
                <a:spcPct val="110000"/>
              </a:lnSpc>
            </a:pPr>
            <a:r>
              <a:rPr lang="en-US" sz="2000" dirty="0" smtClean="0">
                <a:solidFill>
                  <a:srgbClr val="008000"/>
                </a:solidFill>
              </a:rPr>
              <a:t>East coast is fully covered with 7 Cyclone detection Doppler radars; Radars at </a:t>
            </a:r>
            <a:r>
              <a:rPr lang="en-US" sz="2000" dirty="0" err="1" smtClean="0">
                <a:solidFill>
                  <a:srgbClr val="008000"/>
                </a:solidFill>
              </a:rPr>
              <a:t>Karaikal</a:t>
            </a:r>
            <a:r>
              <a:rPr lang="en-US" sz="2000" dirty="0" smtClean="0">
                <a:solidFill>
                  <a:srgbClr val="008000"/>
                </a:solidFill>
              </a:rPr>
              <a:t>, </a:t>
            </a:r>
            <a:r>
              <a:rPr lang="en-US" sz="2000" dirty="0" err="1" smtClean="0">
                <a:solidFill>
                  <a:srgbClr val="008000"/>
                </a:solidFill>
              </a:rPr>
              <a:t>Gopalpur</a:t>
            </a:r>
            <a:r>
              <a:rPr lang="en-US" sz="2000" dirty="0" smtClean="0">
                <a:solidFill>
                  <a:srgbClr val="008000"/>
                </a:solidFill>
              </a:rPr>
              <a:t> and </a:t>
            </a:r>
            <a:r>
              <a:rPr lang="en-US" sz="2000" dirty="0" err="1" smtClean="0">
                <a:solidFill>
                  <a:srgbClr val="008000"/>
                </a:solidFill>
              </a:rPr>
              <a:t>Paradip</a:t>
            </a:r>
            <a:r>
              <a:rPr lang="en-US" sz="2000" dirty="0" smtClean="0">
                <a:solidFill>
                  <a:srgbClr val="008000"/>
                </a:solidFill>
              </a:rPr>
              <a:t> are under installation</a:t>
            </a:r>
          </a:p>
          <a:p>
            <a:pPr>
              <a:lnSpc>
                <a:spcPct val="110000"/>
              </a:lnSpc>
            </a:pPr>
            <a:r>
              <a:rPr lang="en-US" sz="2000" dirty="0" smtClean="0">
                <a:solidFill>
                  <a:srgbClr val="0000FF"/>
                </a:solidFill>
              </a:rPr>
              <a:t>All radars are centrally connected to data servers at Delhi for data conversion to </a:t>
            </a:r>
            <a:r>
              <a:rPr lang="en-US" sz="2000" dirty="0" err="1" smtClean="0">
                <a:solidFill>
                  <a:srgbClr val="0000FF"/>
                </a:solidFill>
              </a:rPr>
              <a:t>NetCDF</a:t>
            </a:r>
            <a:r>
              <a:rPr lang="en-US" sz="2000" dirty="0" smtClean="0">
                <a:solidFill>
                  <a:srgbClr val="0000FF"/>
                </a:solidFill>
              </a:rPr>
              <a:t>, BUFR and distribution to user community ( NCMRWF, IITM, INCOIS, IAF, and IMD use at NWP, Synergy etc)</a:t>
            </a:r>
          </a:p>
          <a:p>
            <a:pPr>
              <a:lnSpc>
                <a:spcPct val="110000"/>
              </a:lnSpc>
            </a:pPr>
            <a:r>
              <a:rPr lang="en-US" sz="2000" dirty="0" smtClean="0">
                <a:solidFill>
                  <a:srgbClr val="008000"/>
                </a:solidFill>
              </a:rPr>
              <a:t>IMD-NWP Division using Radar data to run models: ARPS, WRF and </a:t>
            </a:r>
            <a:r>
              <a:rPr lang="en-US" sz="2000" dirty="0" err="1" smtClean="0">
                <a:solidFill>
                  <a:srgbClr val="008000"/>
                </a:solidFill>
              </a:rPr>
              <a:t>nowcasting</a:t>
            </a:r>
            <a:r>
              <a:rPr lang="en-US" sz="2000" dirty="0" smtClean="0">
                <a:solidFill>
                  <a:srgbClr val="008000"/>
                </a:solidFill>
              </a:rPr>
              <a:t> tools like WDSSII</a:t>
            </a:r>
          </a:p>
          <a:p>
            <a:pPr>
              <a:lnSpc>
                <a:spcPct val="110000"/>
              </a:lnSpc>
            </a:pPr>
            <a:r>
              <a:rPr lang="en-US" sz="2000" dirty="0" err="1" smtClean="0">
                <a:solidFill>
                  <a:srgbClr val="0000FF"/>
                </a:solidFill>
              </a:rPr>
              <a:t>Nowcasting</a:t>
            </a:r>
            <a:r>
              <a:rPr lang="en-US" sz="2000" dirty="0" smtClean="0">
                <a:solidFill>
                  <a:srgbClr val="0000FF"/>
                </a:solidFill>
              </a:rPr>
              <a:t> unit solely issues Radar based </a:t>
            </a:r>
            <a:r>
              <a:rPr lang="en-US" sz="2000" dirty="0" err="1" smtClean="0">
                <a:solidFill>
                  <a:srgbClr val="0000FF"/>
                </a:solidFill>
              </a:rPr>
              <a:t>nowcasting</a:t>
            </a:r>
            <a:r>
              <a:rPr lang="en-US" sz="2000" dirty="0" smtClean="0">
                <a:solidFill>
                  <a:srgbClr val="0000FF"/>
                </a:solidFill>
              </a:rPr>
              <a:t> in near-</a:t>
            </a:r>
            <a:r>
              <a:rPr lang="en-US" sz="2000" dirty="0" err="1" smtClean="0">
                <a:solidFill>
                  <a:srgbClr val="0000FF"/>
                </a:solidFill>
              </a:rPr>
              <a:t>realtime</a:t>
            </a:r>
            <a:endParaRPr lang="en-US" sz="2000" dirty="0" smtClean="0">
              <a:solidFill>
                <a:srgbClr val="0000FF"/>
              </a:solidFill>
            </a:endParaRPr>
          </a:p>
          <a:p>
            <a:pPr>
              <a:lnSpc>
                <a:spcPct val="110000"/>
              </a:lnSpc>
            </a:pPr>
            <a:r>
              <a:rPr lang="en-US" sz="2000" dirty="0" smtClean="0">
                <a:solidFill>
                  <a:srgbClr val="008000"/>
                </a:solidFill>
              </a:rPr>
              <a:t>Synergy systems have the capability to display radar products</a:t>
            </a:r>
          </a:p>
          <a:p>
            <a:pPr>
              <a:lnSpc>
                <a:spcPct val="110000"/>
              </a:lnSpc>
            </a:pPr>
            <a:r>
              <a:rPr lang="en-US" sz="2000" dirty="0" smtClean="0">
                <a:solidFill>
                  <a:srgbClr val="0000FF"/>
                </a:solidFill>
              </a:rPr>
              <a:t>GIS based systems overlays the radar products on  Google Maps</a:t>
            </a:r>
          </a:p>
          <a:p>
            <a:pPr>
              <a:lnSpc>
                <a:spcPct val="110000"/>
              </a:lnSpc>
            </a:pPr>
            <a:r>
              <a:rPr lang="en-US" sz="2000" dirty="0" smtClean="0">
                <a:solidFill>
                  <a:srgbClr val="008000"/>
                </a:solidFill>
              </a:rPr>
              <a:t>Central server generates composites</a:t>
            </a:r>
          </a:p>
          <a:p>
            <a:pPr>
              <a:lnSpc>
                <a:spcPct val="110000"/>
              </a:lnSpc>
            </a:pPr>
            <a:r>
              <a:rPr lang="en-US" sz="2000" dirty="0" smtClean="0">
                <a:solidFill>
                  <a:srgbClr val="0000FF"/>
                </a:solidFill>
              </a:rPr>
              <a:t>The entire data flow is automatically updated for online monitoring at DDGM(UI) website</a:t>
            </a:r>
          </a:p>
          <a:p>
            <a:pPr>
              <a:lnSpc>
                <a:spcPct val="110000"/>
              </a:lnSpc>
            </a:pPr>
            <a:endParaRPr lang="en-US" sz="2000" dirty="0" smtClean="0">
              <a:solidFill>
                <a:srgbClr val="0000FF"/>
              </a:solidFill>
            </a:endParaRPr>
          </a:p>
        </p:txBody>
      </p:sp>
      <p:sp>
        <p:nvSpPr>
          <p:cNvPr id="4"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rmAutofit fontScale="82500" lnSpcReduction="20000"/>
          </a:bodyPr>
          <a:lstStyle/>
          <a:p>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lang="en-US" sz="4400" b="1" dirty="0" smtClean="0">
                <a:solidFill>
                  <a:srgbClr val="C00000"/>
                </a:solidFill>
              </a:rPr>
              <a:t>Radars</a:t>
            </a:r>
            <a:endParaRPr lang="en-IN" sz="4400" b="1" dirty="0" smtClean="0">
              <a:solidFill>
                <a:srgbClr val="C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Diagram 40"/>
          <p:cNvGraphicFramePr/>
          <p:nvPr/>
        </p:nvGraphicFramePr>
        <p:xfrm>
          <a:off x="166321" y="1289538"/>
          <a:ext cx="2061064" cy="5332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0658" name="Picture 2"/>
          <p:cNvPicPr>
            <a:picLocks noChangeAspect="1" noChangeArrowheads="1"/>
          </p:cNvPicPr>
          <p:nvPr/>
        </p:nvPicPr>
        <p:blipFill>
          <a:blip r:embed="rId7" cstate="print"/>
          <a:srcRect l="30545" t="11724" r="11497" b="3596"/>
          <a:stretch>
            <a:fillRect/>
          </a:stretch>
        </p:blipFill>
        <p:spPr bwMode="auto">
          <a:xfrm>
            <a:off x="2214546" y="785794"/>
            <a:ext cx="6786610" cy="5961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Donut 4"/>
          <p:cNvSpPr/>
          <p:nvPr/>
        </p:nvSpPr>
        <p:spPr>
          <a:xfrm>
            <a:off x="6143625" y="4071938"/>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6" name="Donut 5"/>
          <p:cNvSpPr/>
          <p:nvPr/>
        </p:nvSpPr>
        <p:spPr>
          <a:xfrm>
            <a:off x="6858000" y="3500438"/>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7" name="Donut 6"/>
          <p:cNvSpPr/>
          <p:nvPr/>
        </p:nvSpPr>
        <p:spPr>
          <a:xfrm>
            <a:off x="6572250" y="3714750"/>
            <a:ext cx="214313"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8" name="Donut 7"/>
          <p:cNvSpPr/>
          <p:nvPr/>
        </p:nvSpPr>
        <p:spPr>
          <a:xfrm>
            <a:off x="5857875" y="4572000"/>
            <a:ext cx="214313"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9" name="Donut 8"/>
          <p:cNvSpPr/>
          <p:nvPr/>
        </p:nvSpPr>
        <p:spPr>
          <a:xfrm>
            <a:off x="8072438" y="2214563"/>
            <a:ext cx="214312"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2" name="Donut 11"/>
          <p:cNvSpPr/>
          <p:nvPr/>
        </p:nvSpPr>
        <p:spPr>
          <a:xfrm>
            <a:off x="2571750" y="1571625"/>
            <a:ext cx="214313" cy="214313"/>
          </a:xfrm>
          <a:prstGeom prst="donut">
            <a:avLst>
              <a:gd name="adj" fmla="val 416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3" name="Donut 12"/>
          <p:cNvSpPr/>
          <p:nvPr/>
        </p:nvSpPr>
        <p:spPr>
          <a:xfrm>
            <a:off x="2428875" y="1928813"/>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4" name="Donut 13"/>
          <p:cNvSpPr/>
          <p:nvPr/>
        </p:nvSpPr>
        <p:spPr>
          <a:xfrm>
            <a:off x="2928938" y="2428875"/>
            <a:ext cx="214312"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5" name="Donut 14"/>
          <p:cNvSpPr/>
          <p:nvPr/>
        </p:nvSpPr>
        <p:spPr>
          <a:xfrm>
            <a:off x="8286750" y="2071688"/>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6" name="Donut 15"/>
          <p:cNvSpPr/>
          <p:nvPr/>
        </p:nvSpPr>
        <p:spPr>
          <a:xfrm>
            <a:off x="7429500" y="2928938"/>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7" name="Donut 16"/>
          <p:cNvSpPr/>
          <p:nvPr/>
        </p:nvSpPr>
        <p:spPr>
          <a:xfrm>
            <a:off x="7715250" y="2786063"/>
            <a:ext cx="214313"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8" name="Donut 17"/>
          <p:cNvSpPr/>
          <p:nvPr/>
        </p:nvSpPr>
        <p:spPr>
          <a:xfrm>
            <a:off x="7072313" y="3286125"/>
            <a:ext cx="214312"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20" name="Donut 19"/>
          <p:cNvSpPr/>
          <p:nvPr/>
        </p:nvSpPr>
        <p:spPr>
          <a:xfrm>
            <a:off x="5929313" y="5000625"/>
            <a:ext cx="214312"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21" name="Donut 20"/>
          <p:cNvSpPr/>
          <p:nvPr/>
        </p:nvSpPr>
        <p:spPr>
          <a:xfrm>
            <a:off x="5786438" y="5857875"/>
            <a:ext cx="214312"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22" name="Donut 21"/>
          <p:cNvSpPr/>
          <p:nvPr/>
        </p:nvSpPr>
        <p:spPr>
          <a:xfrm>
            <a:off x="4071938" y="4357688"/>
            <a:ext cx="214312"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25" name="Line Callout 1 (Accent Bar) 24"/>
          <p:cNvSpPr/>
          <p:nvPr/>
        </p:nvSpPr>
        <p:spPr>
          <a:xfrm>
            <a:off x="6500813" y="5429250"/>
            <a:ext cx="785812" cy="214313"/>
          </a:xfrm>
          <a:prstGeom prst="accentCallout1">
            <a:avLst>
              <a:gd name="adj1" fmla="val 18750"/>
              <a:gd name="adj2" fmla="val -8333"/>
              <a:gd name="adj3" fmla="val 218067"/>
              <a:gd name="adj4" fmla="val -69523"/>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Karaikal</a:t>
            </a:r>
            <a:endParaRPr lang="en-IN" sz="1100" dirty="0">
              <a:solidFill>
                <a:schemeClr val="tx1"/>
              </a:solidFill>
            </a:endParaRPr>
          </a:p>
        </p:txBody>
      </p:sp>
      <p:sp>
        <p:nvSpPr>
          <p:cNvPr id="26" name="Line Callout 1 (Accent Bar) 25"/>
          <p:cNvSpPr/>
          <p:nvPr/>
        </p:nvSpPr>
        <p:spPr>
          <a:xfrm>
            <a:off x="6500813" y="5072063"/>
            <a:ext cx="785812" cy="214312"/>
          </a:xfrm>
          <a:prstGeom prst="accentCallout1">
            <a:avLst>
              <a:gd name="adj1" fmla="val 18750"/>
              <a:gd name="adj2" fmla="val -8333"/>
              <a:gd name="adj3" fmla="val 15731"/>
              <a:gd name="adj4" fmla="val -39533"/>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Chennai</a:t>
            </a:r>
          </a:p>
        </p:txBody>
      </p:sp>
      <p:sp>
        <p:nvSpPr>
          <p:cNvPr id="27" name="Line Callout 1 (Accent Bar) 26"/>
          <p:cNvSpPr/>
          <p:nvPr/>
        </p:nvSpPr>
        <p:spPr>
          <a:xfrm>
            <a:off x="6500813" y="4643438"/>
            <a:ext cx="785812" cy="214312"/>
          </a:xfrm>
          <a:prstGeom prst="accentCallout1">
            <a:avLst>
              <a:gd name="adj1" fmla="val 18750"/>
              <a:gd name="adj2" fmla="val -8333"/>
              <a:gd name="adj3" fmla="val 15731"/>
              <a:gd name="adj4" fmla="val -49130"/>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Nellore</a:t>
            </a:r>
          </a:p>
        </p:txBody>
      </p:sp>
      <p:sp>
        <p:nvSpPr>
          <p:cNvPr id="28" name="Line Callout 1 (Accent Bar) 27"/>
          <p:cNvSpPr/>
          <p:nvPr/>
        </p:nvSpPr>
        <p:spPr>
          <a:xfrm>
            <a:off x="6858000" y="4286250"/>
            <a:ext cx="1071563" cy="214313"/>
          </a:xfrm>
          <a:prstGeom prst="accentCallout1">
            <a:avLst>
              <a:gd name="adj1" fmla="val 18750"/>
              <a:gd name="adj2" fmla="val -8333"/>
              <a:gd name="adj3" fmla="val -23856"/>
              <a:gd name="adj4" fmla="val -45611"/>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Machilipatnam</a:t>
            </a:r>
            <a:endParaRPr lang="en-IN" sz="1100" dirty="0">
              <a:solidFill>
                <a:schemeClr val="tx1"/>
              </a:solidFill>
            </a:endParaRPr>
          </a:p>
        </p:txBody>
      </p:sp>
      <p:sp>
        <p:nvSpPr>
          <p:cNvPr id="29" name="Line Callout 1 (Accent Bar) 28"/>
          <p:cNvSpPr/>
          <p:nvPr/>
        </p:nvSpPr>
        <p:spPr>
          <a:xfrm>
            <a:off x="7358063" y="4000500"/>
            <a:ext cx="1071562" cy="214313"/>
          </a:xfrm>
          <a:prstGeom prst="accentCallout1">
            <a:avLst>
              <a:gd name="adj1" fmla="val 18750"/>
              <a:gd name="adj2" fmla="val -8333"/>
              <a:gd name="adj3" fmla="val -28255"/>
              <a:gd name="adj4" fmla="val -52649"/>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Kakinada</a:t>
            </a:r>
          </a:p>
        </p:txBody>
      </p:sp>
      <p:sp>
        <p:nvSpPr>
          <p:cNvPr id="30" name="Line Callout 1 (Accent Bar) 29"/>
          <p:cNvSpPr/>
          <p:nvPr/>
        </p:nvSpPr>
        <p:spPr>
          <a:xfrm>
            <a:off x="7858125" y="3429000"/>
            <a:ext cx="1071563" cy="214313"/>
          </a:xfrm>
          <a:prstGeom prst="accentCallout1">
            <a:avLst>
              <a:gd name="adj1" fmla="val 18750"/>
              <a:gd name="adj2" fmla="val -8333"/>
              <a:gd name="adj3" fmla="val -28255"/>
              <a:gd name="adj4" fmla="val -52649"/>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Kalingapatnam</a:t>
            </a:r>
          </a:p>
        </p:txBody>
      </p:sp>
      <p:sp>
        <p:nvSpPr>
          <p:cNvPr id="31" name="Line Callout 1 (Accent Bar) 30"/>
          <p:cNvSpPr/>
          <p:nvPr/>
        </p:nvSpPr>
        <p:spPr>
          <a:xfrm>
            <a:off x="7643812" y="3714751"/>
            <a:ext cx="1195387" cy="177312"/>
          </a:xfrm>
          <a:prstGeom prst="accentCallout1">
            <a:avLst>
              <a:gd name="adj1" fmla="val 18750"/>
              <a:gd name="adj2" fmla="val -8333"/>
              <a:gd name="adj3" fmla="val -28255"/>
              <a:gd name="adj4" fmla="val -52649"/>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Visakhapatnam</a:t>
            </a:r>
          </a:p>
        </p:txBody>
      </p:sp>
      <p:sp>
        <p:nvSpPr>
          <p:cNvPr id="32" name="Line Callout 1 (Accent Bar) 31"/>
          <p:cNvSpPr/>
          <p:nvPr/>
        </p:nvSpPr>
        <p:spPr>
          <a:xfrm>
            <a:off x="8143875" y="3143250"/>
            <a:ext cx="785813" cy="214313"/>
          </a:xfrm>
          <a:prstGeom prst="accentCallout1">
            <a:avLst>
              <a:gd name="adj1" fmla="val 18750"/>
              <a:gd name="adj2" fmla="val -8333"/>
              <a:gd name="adj3" fmla="val -28255"/>
              <a:gd name="adj4" fmla="val -52649"/>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Gopalpur</a:t>
            </a:r>
            <a:endParaRPr lang="en-IN" sz="1100" dirty="0">
              <a:solidFill>
                <a:schemeClr val="tx1"/>
              </a:solidFill>
            </a:endParaRPr>
          </a:p>
        </p:txBody>
      </p:sp>
      <p:sp>
        <p:nvSpPr>
          <p:cNvPr id="33" name="Line Callout 1 (Accent Bar) 32"/>
          <p:cNvSpPr/>
          <p:nvPr/>
        </p:nvSpPr>
        <p:spPr>
          <a:xfrm>
            <a:off x="8215313" y="2786063"/>
            <a:ext cx="714375" cy="214312"/>
          </a:xfrm>
          <a:prstGeom prst="accentCallout1">
            <a:avLst>
              <a:gd name="adj1" fmla="val 18750"/>
              <a:gd name="adj2" fmla="val -8333"/>
              <a:gd name="adj3" fmla="val 37724"/>
              <a:gd name="adj4" fmla="val -35854"/>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a:solidFill>
                  <a:schemeClr val="tx1"/>
                </a:solidFill>
              </a:rPr>
              <a:t>Puri</a:t>
            </a:r>
          </a:p>
        </p:txBody>
      </p:sp>
      <p:sp>
        <p:nvSpPr>
          <p:cNvPr id="34" name="Line Callout 1 (Accent Bar) 33"/>
          <p:cNvSpPr/>
          <p:nvPr/>
        </p:nvSpPr>
        <p:spPr>
          <a:xfrm>
            <a:off x="6429375" y="2000250"/>
            <a:ext cx="928688" cy="214313"/>
          </a:xfrm>
          <a:prstGeom prst="accentCallout1">
            <a:avLst>
              <a:gd name="adj1" fmla="val 106722"/>
              <a:gd name="adj2" fmla="val 108399"/>
              <a:gd name="adj3" fmla="val 156488"/>
              <a:gd name="adj4" fmla="val 181368"/>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Balasore</a:t>
            </a:r>
            <a:endParaRPr lang="en-IN" sz="1100" dirty="0">
              <a:solidFill>
                <a:schemeClr val="tx1"/>
              </a:solidFill>
            </a:endParaRPr>
          </a:p>
        </p:txBody>
      </p:sp>
      <p:sp>
        <p:nvSpPr>
          <p:cNvPr id="35" name="Line Callout 1 (Accent Bar) 34"/>
          <p:cNvSpPr/>
          <p:nvPr/>
        </p:nvSpPr>
        <p:spPr>
          <a:xfrm>
            <a:off x="6429375" y="1714500"/>
            <a:ext cx="928688" cy="214313"/>
          </a:xfrm>
          <a:prstGeom prst="accentCallout1">
            <a:avLst>
              <a:gd name="adj1" fmla="val 106722"/>
              <a:gd name="adj2" fmla="val 108399"/>
              <a:gd name="adj3" fmla="val 204872"/>
              <a:gd name="adj4" fmla="val 199639"/>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Digha</a:t>
            </a:r>
            <a:endParaRPr lang="en-IN" sz="1100" dirty="0">
              <a:solidFill>
                <a:schemeClr val="tx1"/>
              </a:solidFill>
            </a:endParaRPr>
          </a:p>
        </p:txBody>
      </p:sp>
      <p:sp>
        <p:nvSpPr>
          <p:cNvPr id="36" name="Line Callout 1 (Accent Bar) 35"/>
          <p:cNvSpPr/>
          <p:nvPr/>
        </p:nvSpPr>
        <p:spPr>
          <a:xfrm>
            <a:off x="3429000" y="1428750"/>
            <a:ext cx="785813" cy="214313"/>
          </a:xfrm>
          <a:prstGeom prst="accentCallout1">
            <a:avLst>
              <a:gd name="adj1" fmla="val 18750"/>
              <a:gd name="adj2" fmla="val -8333"/>
              <a:gd name="adj3" fmla="val 253255"/>
              <a:gd name="adj4" fmla="val -93516"/>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Dwarka</a:t>
            </a:r>
            <a:endParaRPr lang="en-IN" sz="1100" dirty="0">
              <a:solidFill>
                <a:schemeClr val="tx1"/>
              </a:solidFill>
            </a:endParaRPr>
          </a:p>
        </p:txBody>
      </p:sp>
      <p:sp>
        <p:nvSpPr>
          <p:cNvPr id="37" name="Line Callout 1 (Accent Bar) 36"/>
          <p:cNvSpPr/>
          <p:nvPr/>
        </p:nvSpPr>
        <p:spPr>
          <a:xfrm>
            <a:off x="3786188" y="2071688"/>
            <a:ext cx="785812" cy="214312"/>
          </a:xfrm>
          <a:prstGeom prst="accentCallout1">
            <a:avLst>
              <a:gd name="adj1" fmla="val 18750"/>
              <a:gd name="adj2" fmla="val -8333"/>
              <a:gd name="adj3" fmla="val 182878"/>
              <a:gd name="adj4" fmla="val -81520"/>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Veraval</a:t>
            </a:r>
            <a:endParaRPr lang="en-IN" sz="1100" dirty="0">
              <a:solidFill>
                <a:schemeClr val="tx1"/>
              </a:solidFill>
            </a:endParaRPr>
          </a:p>
        </p:txBody>
      </p:sp>
      <p:sp>
        <p:nvSpPr>
          <p:cNvPr id="39" name="Line Callout 1 (Accent Bar) 38"/>
          <p:cNvSpPr/>
          <p:nvPr/>
        </p:nvSpPr>
        <p:spPr>
          <a:xfrm>
            <a:off x="2357438" y="3786188"/>
            <a:ext cx="928687" cy="214312"/>
          </a:xfrm>
          <a:prstGeom prst="accentCallout1">
            <a:avLst>
              <a:gd name="adj1" fmla="val 106722"/>
              <a:gd name="adj2" fmla="val 108399"/>
              <a:gd name="adj3" fmla="val 310438"/>
              <a:gd name="adj4" fmla="val 175278"/>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Panjim</a:t>
            </a:r>
            <a:endParaRPr lang="en-IN" sz="1100" dirty="0">
              <a:solidFill>
                <a:schemeClr val="tx1"/>
              </a:solidFill>
            </a:endParaRPr>
          </a:p>
        </p:txBody>
      </p:sp>
      <p:sp>
        <p:nvSpPr>
          <p:cNvPr id="42" name="Line Callout 1 (Accent Bar) 41"/>
          <p:cNvSpPr/>
          <p:nvPr/>
        </p:nvSpPr>
        <p:spPr>
          <a:xfrm>
            <a:off x="3429000" y="1143000"/>
            <a:ext cx="785813" cy="214313"/>
          </a:xfrm>
          <a:prstGeom prst="accentCallout1">
            <a:avLst>
              <a:gd name="adj1" fmla="val 18750"/>
              <a:gd name="adj2" fmla="val -8333"/>
              <a:gd name="adj3" fmla="val 253255"/>
              <a:gd name="adj4" fmla="val -93516"/>
            </a:avLst>
          </a:prstGeom>
          <a:solidFill>
            <a:srgbClr val="00B050"/>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Bhuj</a:t>
            </a:r>
            <a:endParaRPr lang="en-IN" sz="1100" dirty="0">
              <a:solidFill>
                <a:schemeClr val="tx1"/>
              </a:solidFill>
            </a:endParaRPr>
          </a:p>
        </p:txBody>
      </p:sp>
      <p:sp>
        <p:nvSpPr>
          <p:cNvPr id="43" name="Line Callout 1 (Accent Bar) 42"/>
          <p:cNvSpPr/>
          <p:nvPr/>
        </p:nvSpPr>
        <p:spPr>
          <a:xfrm>
            <a:off x="3429000" y="857250"/>
            <a:ext cx="785813" cy="214313"/>
          </a:xfrm>
          <a:prstGeom prst="accentCallout1">
            <a:avLst>
              <a:gd name="adj1" fmla="val 18750"/>
              <a:gd name="adj2" fmla="val -8333"/>
              <a:gd name="adj3" fmla="val 319234"/>
              <a:gd name="adj4" fmla="val -125906"/>
            </a:avLst>
          </a:prstGeom>
          <a:solidFill>
            <a:srgbClr val="00B050"/>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Naliya</a:t>
            </a:r>
            <a:endParaRPr lang="en-IN" sz="1100" dirty="0">
              <a:solidFill>
                <a:schemeClr val="tx1"/>
              </a:solidFill>
            </a:endParaRPr>
          </a:p>
        </p:txBody>
      </p:sp>
      <p:sp>
        <p:nvSpPr>
          <p:cNvPr id="45" name="Line Callout 1 (Accent Bar) 44"/>
          <p:cNvSpPr/>
          <p:nvPr/>
        </p:nvSpPr>
        <p:spPr>
          <a:xfrm>
            <a:off x="6429375" y="1428750"/>
            <a:ext cx="928688" cy="214313"/>
          </a:xfrm>
          <a:prstGeom prst="accentCallout1">
            <a:avLst>
              <a:gd name="adj1" fmla="val 27956"/>
              <a:gd name="adj2" fmla="val 107764"/>
              <a:gd name="adj3" fmla="val 284455"/>
              <a:gd name="adj4" fmla="val 211890"/>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Sagar</a:t>
            </a:r>
            <a:r>
              <a:rPr lang="en-IN" sz="1100" dirty="0">
                <a:solidFill>
                  <a:schemeClr val="tx1"/>
                </a:solidFill>
              </a:rPr>
              <a:t> Island</a:t>
            </a:r>
          </a:p>
        </p:txBody>
      </p:sp>
      <p:sp>
        <p:nvSpPr>
          <p:cNvPr id="46" name="Line Callout 1 (Accent Bar) 45"/>
          <p:cNvSpPr/>
          <p:nvPr/>
        </p:nvSpPr>
        <p:spPr>
          <a:xfrm>
            <a:off x="6429375" y="1143000"/>
            <a:ext cx="857250" cy="214313"/>
          </a:xfrm>
          <a:prstGeom prst="accentCallout1">
            <a:avLst>
              <a:gd name="adj1" fmla="val 18750"/>
              <a:gd name="adj2" fmla="val 109329"/>
              <a:gd name="adj3" fmla="val 385213"/>
              <a:gd name="adj4" fmla="val 241877"/>
            </a:avLst>
          </a:prstGeom>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1100" dirty="0" err="1">
                <a:solidFill>
                  <a:schemeClr val="tx1"/>
                </a:solidFill>
              </a:rPr>
              <a:t>Haldia</a:t>
            </a:r>
            <a:endParaRPr lang="en-IN" sz="1100" dirty="0">
              <a:solidFill>
                <a:schemeClr val="tx1"/>
              </a:solidFill>
            </a:endParaRPr>
          </a:p>
        </p:txBody>
      </p:sp>
      <p:sp>
        <p:nvSpPr>
          <p:cNvPr id="47" name="Donut 46"/>
          <p:cNvSpPr/>
          <p:nvPr/>
        </p:nvSpPr>
        <p:spPr>
          <a:xfrm>
            <a:off x="2286000" y="1571625"/>
            <a:ext cx="214313" cy="214313"/>
          </a:xfrm>
          <a:prstGeom prst="donut">
            <a:avLst>
              <a:gd name="adj" fmla="val 416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49" name="Donut 48"/>
          <p:cNvSpPr/>
          <p:nvPr/>
        </p:nvSpPr>
        <p:spPr>
          <a:xfrm>
            <a:off x="8358188" y="1928813"/>
            <a:ext cx="214312" cy="214312"/>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50" name="Donut 49"/>
          <p:cNvSpPr/>
          <p:nvPr/>
        </p:nvSpPr>
        <p:spPr>
          <a:xfrm>
            <a:off x="8501063" y="2000250"/>
            <a:ext cx="214312" cy="214313"/>
          </a:xfrm>
          <a:prstGeom prst="donut">
            <a:avLst>
              <a:gd name="adj" fmla="val 4167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44" name="Title 3"/>
          <p:cNvSpPr txBox="1">
            <a:spLocks/>
          </p:cNvSpPr>
          <p:nvPr/>
        </p:nvSpPr>
        <p:spPr>
          <a:xfrm>
            <a:off x="1009650" y="199292"/>
            <a:ext cx="7406640" cy="562708"/>
          </a:xfrm>
          <a:prstGeom prst="rect">
            <a:avLst/>
          </a:prstGeom>
        </p:spPr>
        <p:txBody>
          <a:bodyPr>
            <a:no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1"/>
                </a:solidFill>
                <a:effectLst/>
                <a:uLnTx/>
                <a:uFillTx/>
                <a:latin typeface="+mj-lt"/>
                <a:ea typeface="+mj-ea"/>
                <a:cs typeface="+mj-cs"/>
              </a:rPr>
              <a:t>High Wind Speed Recording System (HWSR)</a:t>
            </a: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
            </a:r>
            <a:br>
              <a:rPr kumimoji="0" lang="en-US" sz="3200" b="1" i="0" u="none" strike="noStrike" kern="1200" cap="none" spc="0" normalizeH="0" baseline="0" noProof="0" dirty="0" smtClean="0">
                <a:ln>
                  <a:noFill/>
                </a:ln>
                <a:solidFill>
                  <a:schemeClr val="accent1"/>
                </a:solidFill>
                <a:effectLst/>
                <a:uLnTx/>
                <a:uFillTx/>
                <a:latin typeface="+mj-lt"/>
                <a:ea typeface="+mj-ea"/>
                <a:cs typeface="+mj-cs"/>
              </a:rPr>
            </a:b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pic>
        <p:nvPicPr>
          <p:cNvPr id="48" name="Picture 47" descr="BALASORE HWSR.jpg"/>
          <p:cNvPicPr>
            <a:picLocks noChangeAspect="1"/>
          </p:cNvPicPr>
          <p:nvPr/>
        </p:nvPicPr>
        <p:blipFill>
          <a:blip r:embed="rId8" cstate="print"/>
          <a:srcRect l="4815" r="16543"/>
          <a:stretch>
            <a:fillRect/>
          </a:stretch>
        </p:blipFill>
        <p:spPr>
          <a:xfrm>
            <a:off x="2239107" y="5016438"/>
            <a:ext cx="2163272" cy="15451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0" descr="DIGHA HWSR.jpg"/>
          <p:cNvPicPr>
            <a:picLocks noChangeAspect="1"/>
          </p:cNvPicPr>
          <p:nvPr/>
        </p:nvPicPr>
        <p:blipFill>
          <a:blip r:embed="rId9" cstate="print"/>
          <a:srcRect t="18750" b="31250"/>
          <a:stretch>
            <a:fillRect/>
          </a:stretch>
        </p:blipFill>
        <p:spPr>
          <a:xfrm>
            <a:off x="7577757" y="5427404"/>
            <a:ext cx="1320058" cy="11750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93" y="228600"/>
            <a:ext cx="7406640" cy="767281"/>
          </a:xfrm>
        </p:spPr>
        <p:txBody>
          <a:bodyPr/>
          <a:lstStyle/>
          <a:p>
            <a:pPr algn="ctr"/>
            <a:r>
              <a:rPr lang="en-IN" b="1" dirty="0" smtClean="0"/>
              <a:t>Satellite Meteorology</a:t>
            </a:r>
            <a:endParaRPr lang="en-IN" b="1"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260285784"/>
              </p:ext>
            </p:extLst>
          </p:nvPr>
        </p:nvGraphicFramePr>
        <p:xfrm>
          <a:off x="239487" y="984738"/>
          <a:ext cx="8611436" cy="5298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7994183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5" y="228600"/>
            <a:ext cx="7406640" cy="859971"/>
          </a:xfrm>
        </p:spPr>
        <p:txBody>
          <a:bodyPr/>
          <a:lstStyle/>
          <a:p>
            <a:pPr algn="ctr"/>
            <a:r>
              <a:rPr lang="en-IN" b="1" dirty="0"/>
              <a:t>Polar Meteorology</a:t>
            </a:r>
          </a:p>
        </p:txBody>
      </p:sp>
      <p:pic>
        <p:nvPicPr>
          <p:cNvPr id="5" name="Picture 4" descr="C:\Users\A D Tathe\Desktop\TOUR REPORT ANTARCTICA_Page_03.jpg"/>
          <p:cNvPicPr>
            <a:picLocks noChangeAspect="1" noChangeArrowheads="1"/>
          </p:cNvPicPr>
          <p:nvPr/>
        </p:nvPicPr>
        <p:blipFill>
          <a:blip r:embed="rId2"/>
          <a:srcRect l="10345" t="18704" r="10326" b="42552"/>
          <a:stretch>
            <a:fillRect/>
          </a:stretch>
        </p:blipFill>
        <p:spPr bwMode="auto">
          <a:xfrm>
            <a:off x="3433936" y="2849690"/>
            <a:ext cx="5534218" cy="3820739"/>
          </a:xfrm>
          <a:prstGeom prst="rect">
            <a:avLst/>
          </a:prstGeom>
          <a:noFill/>
          <a:ln w="9525">
            <a:noFill/>
            <a:miter lim="800000"/>
            <a:headEnd/>
            <a:tailEnd/>
          </a:ln>
        </p:spPr>
      </p:pic>
      <p:graphicFrame>
        <p:nvGraphicFramePr>
          <p:cNvPr id="17" name="Content Placeholder 3"/>
          <p:cNvGraphicFramePr>
            <a:graphicFrameLocks/>
          </p:cNvGraphicFramePr>
          <p:nvPr/>
        </p:nvGraphicFramePr>
        <p:xfrm>
          <a:off x="224205" y="2895599"/>
          <a:ext cx="3304441" cy="3751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18"/>
          <p:cNvGrpSpPr/>
          <p:nvPr/>
        </p:nvGrpSpPr>
        <p:grpSpPr>
          <a:xfrm>
            <a:off x="328246" y="1298178"/>
            <a:ext cx="8499231" cy="1527084"/>
            <a:chOff x="0" y="76047"/>
            <a:chExt cx="7513025" cy="1330875"/>
          </a:xfrm>
        </p:grpSpPr>
        <p:sp>
          <p:nvSpPr>
            <p:cNvPr id="20" name="Rounded Rectangle 19"/>
            <p:cNvSpPr/>
            <p:nvPr/>
          </p:nvSpPr>
          <p:spPr>
            <a:xfrm>
              <a:off x="0" y="76047"/>
              <a:ext cx="7513025" cy="1330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p:cNvSpPr/>
            <p:nvPr/>
          </p:nvSpPr>
          <p:spPr>
            <a:xfrm>
              <a:off x="64968" y="141015"/>
              <a:ext cx="7383089" cy="1200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IN" sz="2400" kern="1200" dirty="0" smtClean="0">
                  <a:solidFill>
                    <a:schemeClr val="tx1"/>
                  </a:solidFill>
                </a:rPr>
                <a:t>Established Surface Meteorological Observatory (Met parameters and Solar radiation) and High Wind Speed Recorder at </a:t>
              </a:r>
              <a:r>
                <a:rPr lang="en-IN" sz="2400" kern="1200" dirty="0" err="1" smtClean="0">
                  <a:solidFill>
                    <a:schemeClr val="tx1"/>
                  </a:solidFill>
                </a:rPr>
                <a:t>Bharti</a:t>
              </a:r>
              <a:r>
                <a:rPr lang="en-IN" sz="2400" kern="1200" dirty="0" smtClean="0">
                  <a:solidFill>
                    <a:schemeClr val="tx1"/>
                  </a:solidFill>
                </a:rPr>
                <a:t> during summer expedition in 2014.</a:t>
              </a:r>
              <a:endParaRPr lang="en-US" sz="2400" kern="1200" dirty="0">
                <a:solidFill>
                  <a:schemeClr val="tx1"/>
                </a:solidFill>
              </a:endParaRPr>
            </a:p>
          </p:txBody>
        </p:sp>
      </p:grpSp>
    </p:spTree>
    <p:extLst>
      <p:ext uri="{BB962C8B-B14F-4D97-AF65-F5344CB8AC3E}">
        <p14:creationId xmlns:p14="http://schemas.microsoft.com/office/powerpoint/2010/main" xmlns="" val="248940702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TOUR REPORT ANTARCTICA_Page_10.jpg"/>
          <p:cNvPicPr>
            <a:picLocks noChangeAspect="1"/>
          </p:cNvPicPr>
          <p:nvPr/>
        </p:nvPicPr>
        <p:blipFill>
          <a:blip r:embed="rId2"/>
          <a:srcRect l="10312" t="59377" r="10139" b="10416"/>
          <a:stretch>
            <a:fillRect/>
          </a:stretch>
        </p:blipFill>
        <p:spPr bwMode="auto">
          <a:xfrm>
            <a:off x="4181842" y="3595321"/>
            <a:ext cx="4656137" cy="2500313"/>
          </a:xfrm>
          <a:prstGeom prst="rect">
            <a:avLst/>
          </a:prstGeom>
          <a:noFill/>
          <a:ln w="9525">
            <a:noFill/>
            <a:miter lim="800000"/>
            <a:headEnd/>
            <a:tailEnd/>
          </a:ln>
        </p:spPr>
      </p:pic>
      <p:pic>
        <p:nvPicPr>
          <p:cNvPr id="57348" name="Picture 4" descr="TOUR REPORT ANTARCTICA_Page_10.jpg"/>
          <p:cNvPicPr>
            <a:picLocks noChangeAspect="1"/>
          </p:cNvPicPr>
          <p:nvPr/>
        </p:nvPicPr>
        <p:blipFill>
          <a:blip r:embed="rId2"/>
          <a:srcRect l="10225" t="8333" r="10226" b="77083"/>
          <a:stretch>
            <a:fillRect/>
          </a:stretch>
        </p:blipFill>
        <p:spPr bwMode="auto">
          <a:xfrm>
            <a:off x="714375" y="1285875"/>
            <a:ext cx="7715250" cy="2000250"/>
          </a:xfrm>
          <a:prstGeom prst="rect">
            <a:avLst/>
          </a:prstGeom>
          <a:noFill/>
          <a:ln w="9525">
            <a:noFill/>
            <a:miter lim="800000"/>
            <a:headEnd/>
            <a:tailEnd/>
          </a:ln>
        </p:spPr>
      </p:pic>
      <p:pic>
        <p:nvPicPr>
          <p:cNvPr id="57349" name="Picture 5" descr="TOUR REPORT ANTARCTICA_Page_10.jpg"/>
          <p:cNvPicPr>
            <a:picLocks noChangeAspect="1"/>
          </p:cNvPicPr>
          <p:nvPr/>
        </p:nvPicPr>
        <p:blipFill>
          <a:blip r:embed="rId2"/>
          <a:srcRect l="10312" t="22917" r="10139" b="40623"/>
          <a:stretch>
            <a:fillRect/>
          </a:stretch>
        </p:blipFill>
        <p:spPr bwMode="auto">
          <a:xfrm>
            <a:off x="239957" y="3595321"/>
            <a:ext cx="3857625" cy="2500313"/>
          </a:xfrm>
          <a:prstGeom prst="rect">
            <a:avLst/>
          </a:prstGeom>
          <a:noFill/>
          <a:ln w="9525">
            <a:noFill/>
            <a:miter lim="800000"/>
            <a:headEnd/>
            <a:tailEnd/>
          </a:ln>
        </p:spPr>
      </p:pic>
      <p:sp>
        <p:nvSpPr>
          <p:cNvPr id="6" name="Title 5"/>
          <p:cNvSpPr txBox="1">
            <a:spLocks/>
          </p:cNvSpPr>
          <p:nvPr/>
        </p:nvSpPr>
        <p:spPr>
          <a:xfrm>
            <a:off x="1103434" y="316523"/>
            <a:ext cx="7406640" cy="773723"/>
          </a:xfrm>
          <a:prstGeom prst="rect">
            <a:avLst/>
          </a:prstGeom>
        </p:spPr>
        <p:txBody>
          <a:bodyPr>
            <a:normAutofit fontScale="77500" lnSpcReduction="20000"/>
          </a:bodyPr>
          <a:lstStyle/>
          <a:p>
            <a:pPr lvl="0" defTabSz="685800">
              <a:lnSpc>
                <a:spcPct val="90000"/>
              </a:lnSpc>
              <a:spcBef>
                <a:spcPct val="0"/>
              </a:spcBef>
            </a:pPr>
            <a:r>
              <a:rPr lang="en-US" sz="4000" b="1" dirty="0" smtClean="0">
                <a:solidFill>
                  <a:schemeClr val="accent1"/>
                </a:solidFill>
                <a:latin typeface="+mj-lt"/>
                <a:ea typeface="+mj-ea"/>
                <a:cs typeface="+mj-cs"/>
              </a:rPr>
              <a:t>Installation of Weather Observatory</a:t>
            </a:r>
          </a:p>
          <a:p>
            <a:pPr lvl="0" defTabSz="685800">
              <a:lnSpc>
                <a:spcPct val="90000"/>
              </a:lnSpc>
              <a:spcBef>
                <a:spcPct val="0"/>
              </a:spcBef>
            </a:pPr>
            <a:r>
              <a:rPr lang="en-US" sz="4000" b="1" dirty="0" smtClean="0">
                <a:solidFill>
                  <a:schemeClr val="accent1"/>
                </a:solidFill>
                <a:latin typeface="+mj-lt"/>
                <a:ea typeface="+mj-ea"/>
                <a:cs typeface="+mj-cs"/>
              </a:rPr>
              <a:t>at </a:t>
            </a:r>
            <a:r>
              <a:rPr lang="en-US" sz="4000" b="1" dirty="0" err="1" smtClean="0">
                <a:solidFill>
                  <a:schemeClr val="accent1"/>
                </a:solidFill>
                <a:latin typeface="+mj-lt"/>
                <a:ea typeface="+mj-ea"/>
                <a:cs typeface="+mj-cs"/>
              </a:rPr>
              <a:t>Bharati</a:t>
            </a:r>
            <a:r>
              <a:rPr lang="en-US" sz="4000" b="1" dirty="0" smtClean="0">
                <a:solidFill>
                  <a:schemeClr val="accent1"/>
                </a:solidFill>
                <a:latin typeface="+mj-lt"/>
                <a:ea typeface="+mj-ea"/>
                <a:cs typeface="+mj-cs"/>
              </a:rPr>
              <a:t>, Antarctica during 33rd ISEA</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eme1">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5118</TotalTime>
  <Words>3822</Words>
  <Application>Microsoft Office PowerPoint</Application>
  <PresentationFormat>On-screen Show (4:3)</PresentationFormat>
  <Paragraphs>488</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Theme1</vt:lpstr>
      <vt:lpstr>Atmospheric Observational systems </vt:lpstr>
      <vt:lpstr>outline</vt:lpstr>
      <vt:lpstr>Slide 3</vt:lpstr>
      <vt:lpstr>Slide 4</vt:lpstr>
      <vt:lpstr>Slide 5</vt:lpstr>
      <vt:lpstr>Slide 6</vt:lpstr>
      <vt:lpstr>Satellite Meteorology</vt:lpstr>
      <vt:lpstr>Polar Meteorology</vt:lpstr>
      <vt:lpstr>Slide 9</vt:lpstr>
      <vt:lpstr>Slide 10</vt:lpstr>
      <vt:lpstr>Global Data Dissemination Centre</vt:lpstr>
      <vt:lpstr>Slide 12</vt:lpstr>
      <vt:lpstr>Slide 13</vt:lpstr>
      <vt:lpstr>                        IMD Service Standards</vt:lpstr>
      <vt:lpstr>Slide 15</vt:lpstr>
      <vt:lpstr>Workshop on “Meteorological Support to Helicopter operation”</vt:lpstr>
      <vt:lpstr>Slide 17</vt:lpstr>
      <vt:lpstr>Slide 18</vt:lpstr>
      <vt:lpstr>Cyclone Forecasting</vt:lpstr>
      <vt:lpstr>Slide 20</vt:lpstr>
      <vt:lpstr>ISO Certification</vt:lpstr>
      <vt:lpstr>Hydro-meteorological Services</vt:lpstr>
      <vt:lpstr>CRIS (Customised Rainfall Information System)</vt:lpstr>
      <vt:lpstr>Slide 24</vt:lpstr>
      <vt:lpstr>Gramin Krishi Mausam Sewa:  Preparation and Dissemination of Agromet Advisory</vt:lpstr>
      <vt:lpstr>GKMS: Action Plan for agromet advisory</vt:lpstr>
      <vt:lpstr>Slide 27</vt:lpstr>
      <vt:lpstr>Integrated Himalayan Meteorology Programme</vt:lpstr>
      <vt:lpstr>Integrated Himalayan Meteorology Programme</vt:lpstr>
      <vt:lpstr>Development of High Impact Severe Weather Warning System</vt:lpstr>
      <vt:lpstr>Development of High Impact Severe Weather Warning System</vt:lpstr>
      <vt:lpstr>Metropolitan Air Quality and Weather Services</vt:lpstr>
      <vt:lpstr>Modelling of Changing Water Cycle and Climate</vt:lpstr>
      <vt:lpstr>Future Plans &amp; Targets</vt:lpstr>
      <vt:lpstr>Targets for 2015-16</vt:lpstr>
      <vt:lpstr>Targets for 2015-16</vt:lpstr>
      <vt:lpstr>Thank   You</vt:lpstr>
      <vt:lpstr>Weather &amp; Climate Research: Targets</vt:lpstr>
      <vt:lpstr>Weather &amp; Climate Research: Targets</vt:lpstr>
      <vt:lpstr>Weather &amp; Climate Research</vt:lpstr>
      <vt:lpstr>GKMS: Farmers Awareness Programme</vt:lpstr>
      <vt:lpstr>Slide 42</vt:lpstr>
      <vt:lpstr>Slide 43</vt:lpstr>
      <vt:lpstr>Special Forecasting Services</vt:lpstr>
      <vt:lpstr>Information Systems &amp; Services</vt:lpstr>
      <vt:lpstr>Update plans for NWP system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ESSO-IMD</dc:title>
  <dc:creator>Gajendra Kumar</dc:creator>
  <cp:lastModifiedBy>IITM</cp:lastModifiedBy>
  <cp:revision>578</cp:revision>
  <dcterms:created xsi:type="dcterms:W3CDTF">2014-03-24T16:17:57Z</dcterms:created>
  <dcterms:modified xsi:type="dcterms:W3CDTF">2015-02-19T06:18:14Z</dcterms:modified>
</cp:coreProperties>
</file>