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5"/>
  </p:notesMasterIdLst>
  <p:handoutMasterIdLst>
    <p:handoutMasterId r:id="rId46"/>
  </p:handoutMasterIdLst>
  <p:sldIdLst>
    <p:sldId id="256" r:id="rId2"/>
    <p:sldId id="517" r:id="rId3"/>
    <p:sldId id="258" r:id="rId4"/>
    <p:sldId id="259" r:id="rId5"/>
    <p:sldId id="490" r:id="rId6"/>
    <p:sldId id="502" r:id="rId7"/>
    <p:sldId id="260" r:id="rId8"/>
    <p:sldId id="261" r:id="rId9"/>
    <p:sldId id="505" r:id="rId10"/>
    <p:sldId id="263" r:id="rId11"/>
    <p:sldId id="500" r:id="rId12"/>
    <p:sldId id="507" r:id="rId13"/>
    <p:sldId id="510" r:id="rId14"/>
    <p:sldId id="511" r:id="rId15"/>
    <p:sldId id="513" r:id="rId16"/>
    <p:sldId id="264" r:id="rId17"/>
    <p:sldId id="516" r:id="rId18"/>
    <p:sldId id="514" r:id="rId19"/>
    <p:sldId id="448" r:id="rId20"/>
    <p:sldId id="492" r:id="rId21"/>
    <p:sldId id="522" r:id="rId22"/>
    <p:sldId id="289" r:id="rId23"/>
    <p:sldId id="290" r:id="rId24"/>
    <p:sldId id="291" r:id="rId25"/>
    <p:sldId id="524" r:id="rId26"/>
    <p:sldId id="525" r:id="rId27"/>
    <p:sldId id="526" r:id="rId28"/>
    <p:sldId id="293" r:id="rId29"/>
    <p:sldId id="527" r:id="rId30"/>
    <p:sldId id="528" r:id="rId31"/>
    <p:sldId id="529" r:id="rId32"/>
    <p:sldId id="523" r:id="rId33"/>
    <p:sldId id="294" r:id="rId34"/>
    <p:sldId id="295" r:id="rId35"/>
    <p:sldId id="296" r:id="rId36"/>
    <p:sldId id="530" r:id="rId37"/>
    <p:sldId id="531" r:id="rId38"/>
    <p:sldId id="297" r:id="rId39"/>
    <p:sldId id="504" r:id="rId40"/>
    <p:sldId id="520" r:id="rId41"/>
    <p:sldId id="287" r:id="rId42"/>
    <p:sldId id="521" r:id="rId43"/>
    <p:sldId id="519" r:id="rId44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00"/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74" autoAdjust="0"/>
  </p:normalViewPr>
  <p:slideViewPr>
    <p:cSldViewPr snapToGrid="0" snapToObjects="1">
      <p:cViewPr>
        <p:scale>
          <a:sx n="123" d="100"/>
          <a:sy n="123" d="100"/>
        </p:scale>
        <p:origin x="-760" y="-4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78E4947-4613-456D-949A-AF1491D236C3}" type="datetimeFigureOut">
              <a:rPr lang="en-US"/>
              <a:pPr>
                <a:defRPr/>
              </a:pPr>
              <a:t>3/4/20</a:t>
            </a:fld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FB80EB26-CF65-44C2-9ADF-22DCFD107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03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custGeom>
            <a:avLst/>
            <a:gdLst>
              <a:gd name="T0" fmla="*/ 0 w 120000"/>
              <a:gd name="T1" fmla="*/ 0 h 120000"/>
              <a:gd name="T2" fmla="*/ 341418690 w 120000"/>
              <a:gd name="T3" fmla="*/ 0 h 120000"/>
              <a:gd name="T4" fmla="*/ 341418690 w 120000"/>
              <a:gd name="T5" fmla="*/ 108027004 h 120000"/>
              <a:gd name="T6" fmla="*/ 0 w 120000"/>
              <a:gd name="T7" fmla="*/ 108027004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3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5" tIns="96645" rIns="96645" bIns="9664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311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1;p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0" name="Google Shape;52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07;g75b8c24352_3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5842" name="Google Shape;108;g75b8c24352_3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15;g49be719e5f_0_32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4034" name="Google Shape;116;g49be719e5f_0_32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pPr defTabSz="966788">
              <a:buClr>
                <a:srgbClr val="000000"/>
              </a:buClr>
              <a:buFont typeface="Arial" charset="0"/>
              <a:buNone/>
            </a:pPr>
            <a:fld id="{275414E1-DC66-43FD-B658-CC05712B6922}" type="slidenum">
              <a:rPr lang="en-US" altLang="en-US" sz="1300">
                <a:solidFill>
                  <a:schemeClr val="tx1"/>
                </a:solidFill>
                <a:ea typeface="ＭＳ Ｐゴシック" pitchFamily="34" charset="-128"/>
              </a:rPr>
              <a:pPr defTabSz="966788">
                <a:buClr>
                  <a:srgbClr val="000000"/>
                </a:buClr>
                <a:buFont typeface="Arial" charset="0"/>
                <a:buNone/>
              </a:pPr>
              <a:t>19</a:t>
            </a:fld>
            <a:endParaRPr lang="en-US" altLang="en-US" sz="130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buSzPts val="1100"/>
              <a:buFont typeface="Arial" charset="0"/>
              <a:buChar char="●"/>
            </a:pPr>
            <a:endParaRPr lang="en-US" altLang="en-US" sz="110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222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761dc217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761dc217_1_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338;g49be719e5f_0_78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4274" name="Google Shape;339;g49be719e5f_0_78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347;g49be719e5f_0_80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6322" name="Google Shape;348;g49be719e5f_0_80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354;g49be719e5f_0_81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8370" name="Google Shape;355;g49be719e5f_0_81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6b30eb51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720090"/>
            <a:ext cx="6502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6b30eb511_0_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6761dc217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6761dc217_1_2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65;g49be719e5f_0_5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8" name="Google Shape;66;g49be719e5f_0_5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6761dc217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6761dc217_1_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368;g49be719e5f_0_91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2466" name="Google Shape;369;g49be719e5f_0_91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sz="1100">
                <a:latin typeface="Arial" charset="0"/>
                <a:cs typeface="Arial" charset="0"/>
              </a:rPr>
              <a:t>We could cut this slide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6761dc217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6761dc217_1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6761dc217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6761dc217_1_4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6761dc217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6761dc217_1_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761dc217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761dc217_1_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376;g49be719e5f_0_96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4514" name="Google Shape;377;g49be719e5f_0_96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385;g49be719e5f_0_97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6562" name="Google Shape;386;g49be719e5f_0_97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392;g49be719e5f_0_107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8610" name="Google Shape;393;g49be719e5f_0_107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sz="1100">
                <a:latin typeface="Arial" charset="0"/>
                <a:cs typeface="Arial" charset="0"/>
              </a:rPr>
              <a:t>We could cut this slide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6761dc217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6761dc217_1_6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73;g49be719e5f_0_106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1506" name="Google Shape;74;g49be719e5f_0_10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sz="1100" dirty="0">
                <a:latin typeface="Arial" charset="0"/>
                <a:cs typeface="Arial" charset="0"/>
              </a:rPr>
              <a:t>The abrupt and simultaneous upward trajectories of human population and greenhouse gases after the Industrial Revolution (~1750), and the distinct acceleration after the Green Revolution (~1950), show that the Human System</a:t>
            </a:r>
          </a:p>
          <a:p>
            <a:pPr marL="0" indent="0" eaLnBrk="1" hangingPunct="1">
              <a:buSzPts val="1100"/>
            </a:pPr>
            <a:r>
              <a:rPr lang="en-US" sz="1100" dirty="0">
                <a:latin typeface="Arial" charset="0"/>
                <a:cs typeface="Arial" charset="0"/>
              </a:rPr>
              <a:t>has become the primary driver of these gases and the changes in the Earth System. Adapted from Fu &amp; Li (2016).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6761dc217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720" y="720090"/>
            <a:ext cx="65024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6761dc217_1_30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401;g49be719e5f_0_102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0658" name="Google Shape;402;g49be719e5f_0_102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401;g49be719e5f_0_1023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2706" name="Google Shape;402;g49be719e5f_0_102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401;g49be719e5f_0_1023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2706" name="Google Shape;402;g49be719e5f_0_102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Google Shape;323;g75c3a98486_0_36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5778" name="Google Shape;324;g75c3a98486_0_3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sz="1100">
                <a:latin typeface="Arial" charset="0"/>
                <a:cs typeface="Arial" charset="0"/>
              </a:rPr>
              <a:t>This is a schematic of the bidirectional coupling of the Earth and Human System that could be used in a coupled climate model. Thanks!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6b30eb511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6b30eb511_0_13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Google Shape;323;g75c3a98486_0_36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5778" name="Google Shape;324;g75c3a98486_0_3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sz="1100">
                <a:latin typeface="Arial" charset="0"/>
                <a:cs typeface="Arial" charset="0"/>
              </a:rPr>
              <a:t>This is a schematic of the bidirectional coupling of the Earth and Human System that could be used in a coupled climate model. Thanks!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3554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82;g49be719e5f_0_159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Google Shape;83;g49be719e5f_0_15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sz="1100">
                <a:latin typeface="Arial" charset="0"/>
                <a:cs typeface="Arial" charset="0"/>
              </a:rPr>
              <a:t>Population Growth and GDP/Capita have each increased by about 2% per year since 1950. The total human impact </a:t>
            </a:r>
            <a:r>
              <a:rPr lang="en-US" sz="1100" b="1" i="1">
                <a:latin typeface="Arial" charset="0"/>
                <a:cs typeface="Arial" charset="0"/>
              </a:rPr>
              <a:t>is their product</a:t>
            </a:r>
            <a:r>
              <a:rPr lang="en-US" sz="1100">
                <a:latin typeface="Arial" charset="0"/>
                <a:cs typeface="Arial" charset="0"/>
              </a:rPr>
              <a:t> and doubles every ~18 years!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82;g49be719e5f_0_15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7650" name="Google Shape;83;g49be719e5f_0_15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sz="1100" dirty="0">
                <a:latin typeface="Arial" charset="0"/>
                <a:cs typeface="Arial" charset="0"/>
              </a:rPr>
              <a:t>Population Growth and GDP/Capita have each increased by about 2% per year since 1950. The total human impact </a:t>
            </a:r>
            <a:r>
              <a:rPr lang="en-US" sz="1100" b="1" i="1" dirty="0">
                <a:latin typeface="Arial" charset="0"/>
                <a:cs typeface="Arial" charset="0"/>
              </a:rPr>
              <a:t>is their product</a:t>
            </a:r>
            <a:r>
              <a:rPr lang="en-US" sz="1100" dirty="0">
                <a:latin typeface="Arial" charset="0"/>
                <a:cs typeface="Arial" charset="0"/>
              </a:rPr>
              <a:t> and doubles every ~17 years!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93;g49be719e5f_0_21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9698" name="Google Shape;94;g49be719e5f_0_21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sz="1100">
                <a:latin typeface="Arial" charset="0"/>
                <a:cs typeface="Arial" charset="0"/>
              </a:rPr>
              <a:t>Erase the text  at the bottom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00;g49be719e5f_0_26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1746" name="Google Shape;101;g49be719e5f_0_26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sz="1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74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7;g75b8c24352_3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3794" name="Google Shape;108;g75b8c24352_3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r>
              <a:rPr lang="en-US" sz="1100">
                <a:latin typeface="Arial" charset="0"/>
                <a:cs typeface="Arial" charset="0"/>
              </a:rPr>
              <a:t>Cut text at the bottom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1E3E-9F6A-43C7-AB7E-B4F50BBA9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D0D19-33BB-4D97-AC37-BF374AD04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D123-769A-471A-9D55-EAD753B01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BEBE-9100-4D67-AE8B-5A91D3B2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2A55A-9CE4-4EA2-8B28-C70AE5A26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F9791-3F0E-45AB-8AD8-33EBAE36B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E4C6-703F-47E6-BD0C-083BC700B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9195-2187-43D5-9BB4-ED4761760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5A16E-3E44-4C11-83CB-E6CEEA639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en-US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044A-731D-47B3-BDCA-87D3FBE6F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CBB3-B08C-4AD4-A97D-A1BD0A8FE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B702B-98D5-421F-9F6F-534DABECF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B3256B58-9E71-4285-AD53-B70BAB340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3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gu.confex.com/agu/fm19/meetingapp.cgi/Session/8915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yanli.geo@gmail.com" TargetMode="External"/><Relationship Id="rId4" Type="http://schemas.openxmlformats.org/officeDocument/2006/relationships/hyperlink" Target="mailto:ekalnay@umd.edu" TargetMode="External"/><Relationship Id="rId5" Type="http://schemas.openxmlformats.org/officeDocument/2006/relationships/hyperlink" Target="mailto:ssm@umd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yanli.geo@gmail.com" TargetMode="External"/><Relationship Id="rId4" Type="http://schemas.openxmlformats.org/officeDocument/2006/relationships/hyperlink" Target="mailto:ekalnay@umd.edu" TargetMode="External"/><Relationship Id="rId5" Type="http://schemas.openxmlformats.org/officeDocument/2006/relationships/hyperlink" Target="mailto:ssm@umd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54;p13"/>
          <p:cNvSpPr txBox="1">
            <a:spLocks noChangeArrowheads="1"/>
          </p:cNvSpPr>
          <p:nvPr/>
        </p:nvSpPr>
        <p:spPr bwMode="auto">
          <a:xfrm>
            <a:off x="-93663" y="309563"/>
            <a:ext cx="9144001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rgbClr val="FF0000"/>
                </a:solidFill>
              </a:rPr>
              <a:t>Decadal Climate Change and the Human System: </a:t>
            </a:r>
            <a:r>
              <a:rPr lang="en-US" sz="2800">
                <a:solidFill>
                  <a:schemeClr val="tx1"/>
                </a:solidFill>
              </a:rPr>
              <a:t>The Need for Bidirectional Coupling of 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800">
                <a:solidFill>
                  <a:schemeClr val="tx1"/>
                </a:solidFill>
              </a:rPr>
              <a:t>the Climate and Human Systems</a:t>
            </a:r>
            <a:endParaRPr lang="en-US" sz="28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15913" y="2973388"/>
            <a:ext cx="8572500" cy="196373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200" b="1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IITM, March 5, </a:t>
            </a:r>
            <a:r>
              <a:rPr lang="en-US" sz="2200" b="1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2020</a:t>
            </a:r>
            <a:endParaRPr sz="2200" b="1" kern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8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Presented at AGU 2019</a:t>
            </a:r>
            <a:endParaRPr sz="1800" kern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 smtClean="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Session: </a:t>
            </a:r>
            <a:r>
              <a:rPr lang="en" sz="2400" kern="0" dirty="0" smtClean="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Decadal </a:t>
            </a:r>
            <a:r>
              <a:rPr lang="en" sz="2400" kern="0" dirty="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to Multidecadal Climate Variability: Mechanisms, Predictability, and Impacts II</a:t>
            </a:r>
            <a:endParaRPr sz="2400" kern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" sz="1800" b="1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2019 </a:t>
            </a:r>
            <a:r>
              <a:rPr lang="en" sz="1800" b="1" kern="0" dirty="0">
                <a:latin typeface="Times New Roman"/>
                <a:ea typeface="Times New Roman"/>
                <a:cs typeface="Times New Roman"/>
                <a:sym typeface="Times New Roman"/>
              </a:rPr>
              <a:t>December 1</a:t>
            </a:r>
            <a:r>
              <a:rPr lang="en-US" sz="1800" b="1" kern="0" dirty="0"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800" b="1" kern="0" dirty="0">
                <a:latin typeface="Times New Roman"/>
                <a:ea typeface="Times New Roman"/>
                <a:cs typeface="Times New Roman"/>
                <a:sym typeface="Times New Roman"/>
              </a:rPr>
              <a:t>, San Francisco, CA</a:t>
            </a:r>
            <a:endParaRPr sz="1800" b="1" kern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63" name="Google Shape;56;p13"/>
          <p:cNvSpPr txBox="1">
            <a:spLocks noChangeArrowheads="1"/>
          </p:cNvSpPr>
          <p:nvPr/>
        </p:nvSpPr>
        <p:spPr bwMode="auto">
          <a:xfrm>
            <a:off x="511175" y="1776413"/>
            <a:ext cx="8120063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  <a:sym typeface="Times New Roman" pitchFamily="18" charset="0"/>
              </a:rPr>
              <a:t>Jorge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Times New Roman" pitchFamily="18" charset="0"/>
                <a:sym typeface="Times New Roman" pitchFamily="18" charset="0"/>
              </a:rPr>
              <a:t>Rivas, Safa 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  <a:sym typeface="Times New Roman" pitchFamily="18" charset="0"/>
              </a:rPr>
              <a:t>Motesharrei</a:t>
            </a:r>
          </a:p>
          <a:p>
            <a:pPr algn="ctr">
              <a:buClr>
                <a:srgbClr val="000000"/>
              </a:buClr>
              <a:defRPr/>
            </a:pPr>
            <a:r>
              <a:rPr lang="en-US" sz="2400" dirty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Eugenia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Kalnay</a:t>
            </a:r>
            <a:endParaRPr lang="en-US" sz="2400" dirty="0">
              <a:solidFill>
                <a:srgbClr val="0000FF"/>
              </a:solidFill>
              <a:cs typeface="Times New Roman" pitchFamily="18" charset="0"/>
              <a:sym typeface="Times New Roman" pitchFamily="18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  <a:sym typeface="Times New Roman" pitchFamily="18" charset="0"/>
              </a:rPr>
              <a:t> </a:t>
            </a:r>
            <a:endParaRPr lang="en-US" sz="2400" dirty="0">
              <a:solidFill>
                <a:srgbClr val="0000FF"/>
              </a:solidFill>
              <a:latin typeface="+mj-lt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89171" y="846709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54370" y="203416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68448" y="261240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10;p20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32770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endParaRPr lang="en-US" sz="180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32771" name="Google Shape;113;p20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F64349BD-6FA1-4CD8-B484-FF797C693E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65650" y="11113"/>
            <a:ext cx="4578350" cy="51323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EA83A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3366FF"/>
              </a:solidFill>
              <a:latin typeface="+mn-lt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054FA69-BFF1-8A49-B9BA-AD247D8AC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01" y="9963"/>
            <a:ext cx="450861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10;p20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34818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Font typeface="Arial" charset="0"/>
              <a:buNone/>
            </a:pPr>
            <a:endParaRPr lang="en-US" sz="180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Google Shape;113;p20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4E2A113C-9AF3-4A2B-A2D6-B06BF3B7110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44EB01-79F2-E040-94E3-32A8AC2BC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1828"/>
            <a:ext cx="9144000" cy="4700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6B4B2F-B9A0-3E42-8093-39137882F252}"/>
              </a:ext>
            </a:extLst>
          </p:cNvPr>
          <p:cNvSpPr txBox="1"/>
          <p:nvPr/>
        </p:nvSpPr>
        <p:spPr>
          <a:xfrm>
            <a:off x="207962" y="4505395"/>
            <a:ext cx="8624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Now, HS inputs and outputs are so large relative to the ES, they threaten       to deplete its sources and overwhelm it sinks!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B661727-49E9-7E43-8156-EFFB26EF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38" y="0"/>
            <a:ext cx="7025723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72841E-F267-824F-9354-A2CFA16F9AD5}"/>
              </a:ext>
            </a:extLst>
          </p:cNvPr>
          <p:cNvSpPr/>
          <p:nvPr/>
        </p:nvSpPr>
        <p:spPr>
          <a:xfrm>
            <a:off x="-48991" y="124482"/>
            <a:ext cx="1371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This is a </a:t>
            </a:r>
            <a:r>
              <a:rPr lang="en-US" sz="1600" dirty="0" smtClean="0"/>
              <a:t>adapted from a</a:t>
            </a:r>
            <a:endParaRPr lang="en-US" sz="1600" dirty="0"/>
          </a:p>
          <a:p>
            <a:r>
              <a:rPr lang="en-US" sz="1600" dirty="0"/>
              <a:t>well known </a:t>
            </a:r>
          </a:p>
          <a:p>
            <a:r>
              <a:rPr lang="en-US" sz="1600" dirty="0"/>
              <a:t>IPCC </a:t>
            </a:r>
          </a:p>
          <a:p>
            <a:r>
              <a:rPr lang="en-US" sz="1600" dirty="0"/>
              <a:t>graphic </a:t>
            </a:r>
          </a:p>
          <a:p>
            <a:r>
              <a:rPr lang="en-US" sz="1600" dirty="0"/>
              <a:t>showing </a:t>
            </a:r>
          </a:p>
          <a:p>
            <a:r>
              <a:rPr lang="en-US" sz="1600" dirty="0"/>
              <a:t>how Earth </a:t>
            </a:r>
          </a:p>
          <a:p>
            <a:r>
              <a:rPr lang="en-US" sz="1600" dirty="0"/>
              <a:t>System </a:t>
            </a:r>
          </a:p>
          <a:p>
            <a:r>
              <a:rPr lang="en-US" sz="1600" dirty="0"/>
              <a:t>components </a:t>
            </a:r>
          </a:p>
          <a:p>
            <a:r>
              <a:rPr lang="en-US" sz="1600" dirty="0"/>
              <a:t>have been </a:t>
            </a:r>
          </a:p>
          <a:p>
            <a:r>
              <a:rPr lang="en-US" sz="1600" dirty="0"/>
              <a:t>developed </a:t>
            </a:r>
          </a:p>
          <a:p>
            <a:r>
              <a:rPr lang="en-US" sz="1600" dirty="0"/>
              <a:t>and then by-</a:t>
            </a:r>
          </a:p>
          <a:p>
            <a:r>
              <a:rPr lang="en-US" sz="1600" dirty="0"/>
              <a:t>directionally </a:t>
            </a:r>
          </a:p>
          <a:p>
            <a:r>
              <a:rPr lang="en-US" sz="1600" dirty="0"/>
              <a:t>coupled </a:t>
            </a:r>
          </a:p>
          <a:p>
            <a:r>
              <a:rPr lang="en-US" sz="1600" dirty="0"/>
              <a:t>over time.</a:t>
            </a:r>
          </a:p>
        </p:txBody>
      </p:sp>
    </p:spTree>
    <p:extLst>
      <p:ext uri="{BB962C8B-B14F-4D97-AF65-F5344CB8AC3E}">
        <p14:creationId xmlns:p14="http://schemas.microsoft.com/office/powerpoint/2010/main" val="55252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B661727-49E9-7E43-8156-EFFB26EF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505" y="509220"/>
            <a:ext cx="6256062" cy="4580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226" y="0"/>
            <a:ext cx="8162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example of ENSO shows the need for bidirectional coupling: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6474" y="509220"/>
            <a:ext cx="19217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Until Cane and </a:t>
            </a:r>
            <a:r>
              <a:rPr lang="en-US" sz="1800" dirty="0" err="1" smtClean="0"/>
              <a:t>Zebiak</a:t>
            </a:r>
            <a:r>
              <a:rPr lang="en-US" sz="1800" dirty="0" smtClean="0"/>
              <a:t> (1986) developed an atmosphere-ocean model that was bidirectionally coupled, it was impossible to predict El Niño!</a:t>
            </a:r>
          </a:p>
          <a:p>
            <a:endParaRPr lang="en-US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74217" y="1123627"/>
            <a:ext cx="0" cy="588936"/>
          </a:xfrm>
          <a:prstGeom prst="straightConnector1">
            <a:avLst/>
          </a:prstGeom>
          <a:ln w="381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52047" y="1123627"/>
            <a:ext cx="2867187" cy="1092364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83783" y="1844298"/>
            <a:ext cx="2650210" cy="371693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62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B661727-49E9-7E43-8156-EFFB26EF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505" y="509220"/>
            <a:ext cx="6256062" cy="45800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226" y="0"/>
            <a:ext cx="8162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example of ENSO shows the need for bidirectional coupling: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8488" y="509220"/>
            <a:ext cx="2089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r>
              <a:rPr lang="en-US" sz="1800" b="1" dirty="0" smtClean="0">
                <a:solidFill>
                  <a:srgbClr val="FF0000"/>
                </a:solidFill>
              </a:rPr>
              <a:t>But the most important subsystem, the HUMAN system, </a:t>
            </a:r>
            <a:r>
              <a:rPr lang="en-US" sz="1800" b="1" dirty="0">
                <a:solidFill>
                  <a:srgbClr val="FF0000"/>
                </a:solidFill>
              </a:rPr>
              <a:t>is still </a:t>
            </a:r>
            <a:r>
              <a:rPr lang="en-US" sz="1800" b="1" dirty="0" smtClean="0">
                <a:solidFill>
                  <a:srgbClr val="FF0000"/>
                </a:solidFill>
              </a:rPr>
              <a:t>missing and uncoupled!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1" y="0"/>
            <a:ext cx="5842000" cy="4860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3201" y="4215540"/>
            <a:ext cx="6028841" cy="734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892350-359C-184A-B2A4-A4F7161827BA}"/>
              </a:ext>
            </a:extLst>
          </p:cNvPr>
          <p:cNvSpPr txBox="1"/>
          <p:nvPr/>
        </p:nvSpPr>
        <p:spPr>
          <a:xfrm>
            <a:off x="77492" y="4215540"/>
            <a:ext cx="90665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Human System has become the main driver of change in the Earth System, but their bidirectional coupling is still </a:t>
            </a:r>
            <a:r>
              <a:rPr lang="en-US" dirty="0" smtClean="0">
                <a:solidFill>
                  <a:schemeClr val="tx1"/>
                </a:solidFill>
              </a:rPr>
              <a:t>required</a:t>
            </a:r>
            <a:r>
              <a:rPr lang="en-US" dirty="0">
                <a:solidFill>
                  <a:schemeClr val="tx1"/>
                </a:solidFill>
              </a:rPr>
              <a:t>, in particular, to model climate and climate change (Motesharrei et al. 2016). We argue this is also necessary for modeling the Human System and Carrying Capacity. 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				The </a:t>
            </a:r>
            <a:r>
              <a:rPr lang="en-US" i="1" dirty="0">
                <a:solidFill>
                  <a:schemeClr val="tx1"/>
                </a:solidFill>
              </a:rPr>
              <a:t>Earth System side of this figure is adapted from the IPCC.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4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Google Shape;118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50413"/>
            <a:ext cx="88392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Google Shape;119;p21"/>
          <p:cNvSpPr txBox="1">
            <a:spLocks noChangeArrowheads="1"/>
          </p:cNvSpPr>
          <p:nvPr/>
        </p:nvSpPr>
        <p:spPr bwMode="auto">
          <a:xfrm>
            <a:off x="0" y="61913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1800" b="1"/>
              <a:t>Bidirectional coupling does not have to be complex.  In this paper, we developed a minimal model of bidirectionally coupled Human and Natural Systems:</a:t>
            </a:r>
            <a:endParaRPr lang="en-US" sz="1600" b="1"/>
          </a:p>
        </p:txBody>
      </p:sp>
      <p:sp>
        <p:nvSpPr>
          <p:cNvPr id="43011" name="Google Shape;120;p21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A6366CFD-61DD-47E1-BA09-9D326D7D91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308209" y="3932414"/>
            <a:ext cx="2760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>
                <a:solidFill>
                  <a:srgbClr val="FF0000"/>
                </a:solidFill>
                <a:sym typeface="Times New Roman" pitchFamily="18" charset="0"/>
              </a:rPr>
              <a:t>Citations &gt; 300 (Google Scholar)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83237" y="4508599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Blog about HANDY in the Guardian went viral: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40 million hits! Even the Onion wrote about HANDY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126785"/>
            <a:ext cx="8521700" cy="573088"/>
          </a:xfrm>
        </p:spPr>
        <p:txBody>
          <a:bodyPr/>
          <a:lstStyle/>
          <a:p>
            <a:pPr algn="ctr"/>
            <a:r>
              <a:rPr lang="en-US" sz="1800" b="1" dirty="0"/>
              <a:t>Unequal society:</a:t>
            </a:r>
            <a:br>
              <a:rPr lang="en-US" sz="1800" b="1" dirty="0"/>
            </a:br>
            <a:r>
              <a:rPr lang="en-US" sz="1800" b="1" dirty="0" err="1"/>
              <a:t>overdepletion</a:t>
            </a:r>
            <a:r>
              <a:rPr lang="en-US" sz="1800" b="1" dirty="0"/>
              <a:t> and overexploitation lead to irreversible, type-N (full) collapse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0"/>
            <a:ext cx="86473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12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0"/>
            <a:ext cx="69283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3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3" descr="handy2-unequal-society-regenerative-full-collapse.pdf"/>
          <p:cNvPicPr>
            <a:picLocks noGrp="1" noChangeAspect="1"/>
          </p:cNvPicPr>
          <p:nvPr>
            <p:ph idx="1"/>
          </p:nvPr>
        </p:nvPicPr>
        <p:blipFill>
          <a:blip r:embed="rId3"/>
          <a:srcRect l="-1723" t="-2786" r="-87946" b="-94112"/>
          <a:stretch>
            <a:fillRect/>
          </a:stretch>
        </p:blipFill>
        <p:spPr>
          <a:xfrm>
            <a:off x="120650" y="1511300"/>
            <a:ext cx="7275513" cy="3689350"/>
          </a:xfrm>
        </p:spPr>
      </p:pic>
      <p:sp>
        <p:nvSpPr>
          <p:cNvPr id="45058" name="Title 2"/>
          <p:cNvSpPr txBox="1">
            <a:spLocks noGrp="1"/>
          </p:cNvSpPr>
          <p:nvPr>
            <p:ph type="title"/>
          </p:nvPr>
        </p:nvSpPr>
        <p:spPr>
          <a:xfrm>
            <a:off x="-1" y="114300"/>
            <a:ext cx="9144001" cy="857250"/>
          </a:xfrm>
        </p:spPr>
        <p:txBody>
          <a:bodyPr/>
          <a:lstStyle/>
          <a:p>
            <a:pPr eaLnBrk="1" hangingPunct="1">
              <a:buSzPts val="2800"/>
            </a:pPr>
            <a:r>
              <a:rPr lang="en-US" alt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Among the other important results, the HANDY model shows that </a:t>
            </a:r>
            <a:r>
              <a:rPr lang="en-US" altLang="en-US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adding </a:t>
            </a:r>
            <a:r>
              <a:rPr lang="en-US" alt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fossil fuels</a:t>
            </a:r>
            <a:r>
              <a:rPr lang="en-US" alt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collapse is postponed by ~200 years </a:t>
            </a:r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and </a:t>
            </a:r>
            <a:r>
              <a:rPr lang="en-US" altLang="en-US" sz="1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Population </a:t>
            </a:r>
            <a:r>
              <a:rPr lang="en-US" altLang="en-US" sz="1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increases by a factor </a:t>
            </a:r>
            <a:r>
              <a:rPr lang="en-US" altLang="en-US" sz="1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&gt;10</a:t>
            </a:r>
            <a:r>
              <a:rPr lang="en-US" alt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!</a:t>
            </a:r>
            <a:endParaRPr lang="en-US" alt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619934" y="3559012"/>
            <a:ext cx="280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1500" dirty="0">
                <a:solidFill>
                  <a:schemeClr val="tx1"/>
                </a:solidFill>
                <a:ea typeface="ＭＳ Ｐゴシック" pitchFamily="34" charset="-128"/>
              </a:rPr>
              <a:t>Regenerating Nature Only</a:t>
            </a:r>
            <a:endParaRPr lang="en-US" altLang="en-US" sz="15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5372100" y="3195638"/>
            <a:ext cx="22288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1500">
                <a:solidFill>
                  <a:srgbClr val="FF0000"/>
                </a:solidFill>
                <a:ea typeface="ＭＳ Ｐゴシック" pitchFamily="34" charset="-128"/>
              </a:rPr>
              <a:t>Both Regenerating </a:t>
            </a:r>
            <a:r>
              <a:rPr lang="en-US" altLang="en-US" sz="1500">
                <a:solidFill>
                  <a:schemeClr val="tx1"/>
                </a:solidFill>
                <a:ea typeface="ＭＳ Ｐゴシック" pitchFamily="34" charset="-128"/>
              </a:rPr>
              <a:t>and </a:t>
            </a:r>
            <a:r>
              <a:rPr lang="en-US" altLang="en-US" sz="1500" b="1">
                <a:solidFill>
                  <a:schemeClr val="tx1"/>
                </a:solidFill>
                <a:ea typeface="ＭＳ Ｐゴシック" pitchFamily="34" charset="-128"/>
              </a:rPr>
              <a:t>Nonrenewable </a:t>
            </a:r>
            <a:r>
              <a:rPr lang="en-US" altLang="en-US" sz="1500">
                <a:solidFill>
                  <a:schemeClr val="tx1"/>
                </a:solidFill>
                <a:ea typeface="ＭＳ Ｐゴシック" pitchFamily="34" charset="-128"/>
              </a:rPr>
              <a:t>Resources (fossil fuels)</a:t>
            </a:r>
          </a:p>
        </p:txBody>
      </p:sp>
      <p:pic>
        <p:nvPicPr>
          <p:cNvPr id="45061" name="Picture 7" descr="handy2-unequal-society-regenerative-nonrenewable-full-collaps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544" y="1285875"/>
            <a:ext cx="38242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0" y="3957638"/>
            <a:ext cx="90709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en-US" altLang="en-US" sz="2100" b="1" dirty="0">
              <a:solidFill>
                <a:srgbClr val="660066"/>
              </a:solidFill>
              <a:ea typeface="ＭＳ Ｐゴシック" pitchFamily="34" charset="-128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2500" b="1" dirty="0">
                <a:solidFill>
                  <a:srgbClr val="FF0000"/>
                </a:solidFill>
                <a:ea typeface="ＭＳ Ｐゴシック" pitchFamily="34" charset="-128"/>
              </a:rPr>
              <a:t>This </a:t>
            </a:r>
            <a:r>
              <a:rPr lang="en-US" altLang="en-US" sz="2500" b="1" dirty="0" smtClean="0">
                <a:solidFill>
                  <a:srgbClr val="FF0000"/>
                </a:solidFill>
                <a:ea typeface="ＭＳ Ｐゴシック" pitchFamily="34" charset="-128"/>
              </a:rPr>
              <a:t>is what </a:t>
            </a:r>
            <a:r>
              <a:rPr lang="en-US" altLang="en-US" sz="2500" b="1" i="1" dirty="0" smtClean="0">
                <a:solidFill>
                  <a:schemeClr val="tx1"/>
                </a:solidFill>
                <a:ea typeface="ＭＳ Ｐゴシック" pitchFamily="34" charset="-128"/>
              </a:rPr>
              <a:t>happened</a:t>
            </a:r>
            <a:r>
              <a:rPr lang="en-US" altLang="en-US" sz="25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en-US" sz="2500" b="1" dirty="0">
                <a:solidFill>
                  <a:srgbClr val="FF0000"/>
                </a:solidFill>
                <a:ea typeface="ＭＳ Ｐゴシック" pitchFamily="34" charset="-128"/>
              </a:rPr>
              <a:t>after the Industrial Revolution!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62" y="560310"/>
            <a:ext cx="81915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It is clear that the Human System is dominating the Earth System, and that climate models must include bidirectional coupling of the Human and Earth Systems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We have published several </a:t>
            </a:r>
            <a:r>
              <a:rPr lang="en-US" sz="2400" dirty="0" smtClean="0"/>
              <a:t>papers on the Earth and the Human Systems, </a:t>
            </a:r>
            <a:r>
              <a:rPr lang="en-US" sz="2400" dirty="0"/>
              <a:t>and I will present some important results.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Safa Motesharrei, Jorge Rivas and Eugenia Kalnay</a:t>
            </a:r>
          </a:p>
        </p:txBody>
      </p:sp>
    </p:spTree>
    <p:extLst>
      <p:ext uri="{BB962C8B-B14F-4D97-AF65-F5344CB8AC3E}">
        <p14:creationId xmlns:p14="http://schemas.microsoft.com/office/powerpoint/2010/main" val="163838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4725"/>
          </a:xfrm>
        </p:spPr>
        <p:txBody>
          <a:bodyPr/>
          <a:lstStyle/>
          <a:p>
            <a:pPr algn="ctr"/>
            <a:r>
              <a:rPr lang="en-US" sz="3200" b="1" dirty="0">
                <a:latin typeface="Arial" charset="0"/>
                <a:cs typeface="Arial" charset="0"/>
              </a:rPr>
              <a:t>Humans also Impact Climate </a:t>
            </a:r>
            <a:br>
              <a:rPr lang="en-US" sz="3200" b="1" dirty="0"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through</a:t>
            </a:r>
            <a:r>
              <a:rPr lang="en-US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 Land-Use </a:t>
            </a:r>
            <a:r>
              <a:rPr lang="en-US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change!</a:t>
            </a:r>
            <a:r>
              <a:rPr lang="en-US" sz="3200" dirty="0">
                <a:latin typeface="Arial" charset="0"/>
                <a:cs typeface="Arial" charset="0"/>
              </a:rPr>
              <a:t/>
            </a:r>
            <a:br>
              <a:rPr lang="en-US" sz="3200" dirty="0">
                <a:latin typeface="Arial" charset="0"/>
                <a:cs typeface="Arial" charset="0"/>
              </a:rPr>
            </a:b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51202" name="Text Box 3"/>
          <p:cNvSpPr txBox="1">
            <a:spLocks noGrp="1"/>
          </p:cNvSpPr>
          <p:nvPr>
            <p:ph type="body" idx="1"/>
          </p:nvPr>
        </p:nvSpPr>
        <p:spPr>
          <a:xfrm>
            <a:off x="-73025" y="1276350"/>
            <a:ext cx="9144000" cy="3689350"/>
          </a:xfrm>
        </p:spPr>
        <p:txBody>
          <a:bodyPr/>
          <a:lstStyle/>
          <a:p>
            <a:r>
              <a:rPr lang="en-US" sz="1800" b="1" dirty="0">
                <a:latin typeface="Arial" charset="0"/>
                <a:cs typeface="Arial" charset="0"/>
              </a:rPr>
              <a:t>Examples:</a:t>
            </a:r>
            <a:endParaRPr lang="en-US" sz="16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Impact of urbanization and land-use change on climate. Kalnay and Cai, Nature, 2003.    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~1900 citations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Impacts of land use/land cover on temperature trends over the continental US: assessment using the North American Regional Reanalysis. S Fall et al, Intern. J. of Climatology, 2010. 173 citations.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And many other studies</a:t>
            </a:r>
          </a:p>
          <a:p>
            <a:pPr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Another </a:t>
            </a:r>
            <a:r>
              <a:rPr lang="en-US" sz="2400" dirty="0" smtClean="0">
                <a:latin typeface="Arial" charset="0"/>
                <a:cs typeface="Arial" charset="0"/>
              </a:rPr>
              <a:t>example of how land-use </a:t>
            </a:r>
            <a:r>
              <a:rPr lang="en-US" sz="2400" dirty="0">
                <a:latin typeface="Arial" charset="0"/>
                <a:cs typeface="Arial" charset="0"/>
              </a:rPr>
              <a:t>change can impact climate is given in </a:t>
            </a:r>
            <a:r>
              <a:rPr lang="en-US" sz="2400" dirty="0" smtClean="0">
                <a:latin typeface="Arial" charset="0"/>
                <a:cs typeface="Arial" charset="0"/>
              </a:rPr>
              <a:t>our </a:t>
            </a:r>
            <a:r>
              <a:rPr lang="en-US" sz="2400" dirty="0">
                <a:latin typeface="Arial" charset="0"/>
                <a:cs typeface="Arial" charset="0"/>
              </a:rPr>
              <a:t>2018 Sahara paper published in </a:t>
            </a:r>
            <a:r>
              <a:rPr lang="en-US" sz="2400" b="1" i="1" dirty="0" smtClean="0">
                <a:latin typeface="Arial" charset="0"/>
                <a:cs typeface="Arial" charset="0"/>
              </a:rPr>
              <a:t>Science.</a:t>
            </a:r>
            <a:endParaRPr lang="en-US" sz="28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ctrTitle"/>
          </p:nvPr>
        </p:nvSpPr>
        <p:spPr>
          <a:xfrm>
            <a:off x="311700" y="235650"/>
            <a:ext cx="8520600" cy="133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9900FF"/>
                </a:solidFill>
                <a:highlight>
                  <a:srgbClr val="FFFFFF"/>
                </a:highlight>
              </a:rPr>
              <a:t>Climate model shows large-scale wind and solar farms in the Sahara increase rain and vegetation</a:t>
            </a:r>
            <a:endParaRPr sz="2800" b="1">
              <a:solidFill>
                <a:srgbClr val="9900FF"/>
              </a:solidFill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391775" y="3281275"/>
            <a:ext cx="8520600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Published in</a:t>
            </a:r>
            <a:r>
              <a:rPr lang="en" sz="2400"/>
              <a:t> 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</a:t>
            </a:r>
            <a:r>
              <a:rPr lang="en" sz="2400"/>
              <a:t>  </a:t>
            </a:r>
            <a:r>
              <a:rPr lang="en" sz="2400">
                <a:solidFill>
                  <a:srgbClr val="000000"/>
                </a:solidFill>
              </a:rPr>
              <a:t>2018 September 07</a:t>
            </a: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Within 3 weeks, it was downloaded &gt;100K times,  </a:t>
            </a:r>
            <a:endParaRPr sz="1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Reached #30 out of 50,000 papers (Science) 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504750" y="1712750"/>
            <a:ext cx="8134500" cy="9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Yan Li</a:t>
            </a:r>
            <a:r>
              <a:rPr lang="en" sz="1800">
                <a:solidFill>
                  <a:schemeClr val="dk1"/>
                </a:solidFill>
              </a:rPr>
              <a:t>*, </a:t>
            </a:r>
            <a:r>
              <a:rPr lang="en" sz="1800" b="1">
                <a:solidFill>
                  <a:schemeClr val="dk1"/>
                </a:solidFill>
              </a:rPr>
              <a:t>Eugenia Kalnay</a:t>
            </a:r>
            <a:r>
              <a:rPr lang="en" sz="1800">
                <a:solidFill>
                  <a:schemeClr val="dk1"/>
                </a:solidFill>
              </a:rPr>
              <a:t>*, </a:t>
            </a:r>
            <a:r>
              <a:rPr lang="en" sz="1800" b="1">
                <a:solidFill>
                  <a:schemeClr val="dk1"/>
                </a:solidFill>
              </a:rPr>
              <a:t>Safa Motesharrei</a:t>
            </a:r>
            <a:r>
              <a:rPr lang="en" sz="1800">
                <a:solidFill>
                  <a:schemeClr val="dk1"/>
                </a:solidFill>
              </a:rPr>
              <a:t>*, </a:t>
            </a:r>
            <a:r>
              <a:rPr lang="en" sz="1800" b="1">
                <a:solidFill>
                  <a:schemeClr val="dk1"/>
                </a:solidFill>
              </a:rPr>
              <a:t>Jorge Rivas</a:t>
            </a:r>
            <a:r>
              <a:rPr lang="en" sz="1800">
                <a:solidFill>
                  <a:schemeClr val="dk1"/>
                </a:solidFill>
              </a:rPr>
              <a:t>,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Fred Kucharski, Daniel Kirk-Davidoff, Eviatar Bach, Ning Zeng</a:t>
            </a:r>
            <a:endParaRPr sz="1800"/>
          </a:p>
        </p:txBody>
      </p:sp>
      <p:sp>
        <p:nvSpPr>
          <p:cNvPr id="148" name="Google Shape;148;p25"/>
          <p:cNvSpPr txBox="1"/>
          <p:nvPr/>
        </p:nvSpPr>
        <p:spPr>
          <a:xfrm>
            <a:off x="336750" y="2571738"/>
            <a:ext cx="8470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*</a:t>
            </a:r>
            <a:r>
              <a:rPr lang="en" sz="1100">
                <a:solidFill>
                  <a:schemeClr val="dk1"/>
                </a:solidFill>
              </a:rPr>
              <a:t>Corresponding authors: </a:t>
            </a:r>
            <a:r>
              <a:rPr lang="en" sz="1100" u="sng">
                <a:solidFill>
                  <a:srgbClr val="1155CC"/>
                </a:solidFill>
                <a:hlinkClick r:id="rId3"/>
              </a:rPr>
              <a:t>yanli.geo@gmail.com</a:t>
            </a:r>
            <a:r>
              <a:rPr lang="en" sz="1100">
                <a:solidFill>
                  <a:schemeClr val="dk1"/>
                </a:solidFill>
              </a:rPr>
              <a:t> (Y.L.); </a:t>
            </a:r>
            <a:r>
              <a:rPr lang="en" sz="1100" u="sng">
                <a:solidFill>
                  <a:srgbClr val="1155CC"/>
                </a:solidFill>
                <a:hlinkClick r:id="rId4"/>
              </a:rPr>
              <a:t>ekalnay@umd.edu</a:t>
            </a:r>
            <a:r>
              <a:rPr lang="en" sz="1100">
                <a:solidFill>
                  <a:schemeClr val="dk1"/>
                </a:solidFill>
              </a:rPr>
              <a:t> (E.K.); </a:t>
            </a:r>
            <a:r>
              <a:rPr lang="en" sz="1100" u="sng">
                <a:solidFill>
                  <a:srgbClr val="1155CC"/>
                </a:solidFill>
                <a:hlinkClick r:id="rId5"/>
              </a:rPr>
              <a:t>ssm@umd.edu</a:t>
            </a:r>
            <a:r>
              <a:rPr lang="en" sz="1100">
                <a:solidFill>
                  <a:schemeClr val="dk1"/>
                </a:solidFill>
              </a:rPr>
              <a:t> (S.M.)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15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343;p46"/>
          <p:cNvSpPr txBox="1">
            <a:spLocks noChangeArrowheads="1"/>
          </p:cNvSpPr>
          <p:nvPr/>
        </p:nvSpPr>
        <p:spPr bwMode="auto">
          <a:xfrm>
            <a:off x="30163" y="2951163"/>
            <a:ext cx="89916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en-US"/>
              <a:t>Yan Li*, Eugenia Kalnay*, Safa Motesharrei*, Jorge Rivas,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/>
              <a:t>Fred Kucharski, Daniel Kirk-Davidoff, Eviatar Bach, Ning Zeng</a:t>
            </a:r>
          </a:p>
        </p:txBody>
      </p:sp>
      <p:sp>
        <p:nvSpPr>
          <p:cNvPr id="53250" name="Google Shape;345;p46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563328BD-3A33-4C89-8F18-36B565BD2DC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3251" name="Picture 110" descr="Title Science 2 - 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" y="1560513"/>
            <a:ext cx="9144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Google Shape;285;p40"/>
          <p:cNvSpPr txBox="1">
            <a:spLocks noChangeArrowheads="1"/>
          </p:cNvSpPr>
          <p:nvPr/>
        </p:nvSpPr>
        <p:spPr bwMode="auto">
          <a:xfrm>
            <a:off x="0" y="50800"/>
            <a:ext cx="90487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lnSpc>
                <a:spcPct val="90000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en-US" sz="2400">
                <a:latin typeface="Times New Roman" pitchFamily="18" charset="0"/>
              </a:rPr>
              <a:t>In this paper, we modeled how </a:t>
            </a:r>
            <a:r>
              <a:rPr lang="en-US" altLang="en-US" sz="2400" b="1" u="sng">
                <a:solidFill>
                  <a:srgbClr val="FF3300"/>
                </a:solidFill>
                <a:latin typeface="Times New Roman" pitchFamily="18" charset="0"/>
              </a:rPr>
              <a:t>Solar and Wind energy infrastructure</a:t>
            </a:r>
            <a:r>
              <a:rPr lang="en-US" altLang="en-US" sz="2400">
                <a:latin typeface="Times New Roman" pitchFamily="18" charset="0"/>
              </a:rPr>
              <a:t> can affect climate conditions in the Sahara and the Sahel, in particular </a:t>
            </a:r>
            <a:r>
              <a:rPr lang="en-US" altLang="en-US" sz="2400" b="1" i="1" u="sng">
                <a:solidFill>
                  <a:srgbClr val="0066CC"/>
                </a:solidFill>
                <a:latin typeface="Times New Roman" pitchFamily="18" charset="0"/>
              </a:rPr>
              <a:t>precipitation,</a:t>
            </a:r>
            <a:r>
              <a:rPr lang="en-US" altLang="en-US" sz="2000" b="1" i="1" u="sng">
                <a:solidFill>
                  <a:srgbClr val="0066CC"/>
                </a:solidFill>
                <a:latin typeface="Times New Roman" pitchFamily="18" charset="0"/>
              </a:rPr>
              <a:t> </a:t>
            </a: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53253" name="Text Box 3"/>
          <p:cNvSpPr txBox="1">
            <a:spLocks/>
          </p:cNvSpPr>
          <p:nvPr/>
        </p:nvSpPr>
        <p:spPr bwMode="auto">
          <a:xfrm>
            <a:off x="-73025" y="3930650"/>
            <a:ext cx="91440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342900" indent="-342900" eaLnBrk="0" hangingPunct="0">
              <a:buClr>
                <a:srgbClr val="000000"/>
              </a:buClr>
              <a:buFont typeface="Arial" charset="0"/>
              <a:buNone/>
            </a:pPr>
            <a:r>
              <a:rPr lang="en-US" sz="2000" dirty="0" smtClean="0"/>
              <a:t>Rating by </a:t>
            </a:r>
            <a:r>
              <a:rPr lang="en-US" sz="2000" dirty="0" err="1" smtClean="0"/>
              <a:t>Altmetric</a:t>
            </a:r>
            <a:r>
              <a:rPr lang="en-US" sz="2000" dirty="0" smtClean="0"/>
              <a:t>:</a:t>
            </a:r>
            <a:endParaRPr lang="en-US" sz="2000" dirty="0"/>
          </a:p>
          <a:p>
            <a:pPr marL="342900" indent="-342900" eaLnBrk="0" hangingPunct="0">
              <a:buClr>
                <a:srgbClr val="000000"/>
              </a:buClr>
              <a:buFont typeface="Arial" charset="0"/>
              <a:buNone/>
            </a:pPr>
            <a:r>
              <a:rPr lang="en-US" sz="2000" dirty="0"/>
              <a:t>	</a:t>
            </a:r>
            <a:r>
              <a:rPr lang="en-US" sz="2000" dirty="0" smtClean="0"/>
              <a:t>a) </a:t>
            </a:r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>
                <a:solidFill>
                  <a:schemeClr val="tx1"/>
                </a:solidFill>
              </a:rPr>
              <a:t>the</a:t>
            </a:r>
            <a:r>
              <a:rPr lang="en-US" sz="2000" b="1" dirty="0">
                <a:solidFill>
                  <a:srgbClr val="C00000"/>
                </a:solidFill>
              </a:rPr>
              <a:t> top 10 climate papers </a:t>
            </a:r>
            <a:r>
              <a:rPr lang="en-US" sz="2000" dirty="0">
                <a:solidFill>
                  <a:schemeClr val="tx1"/>
                </a:solidFill>
              </a:rPr>
              <a:t>of 2018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marL="342900" indent="-342900" eaLnBrk="0" hangingPunct="0"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b) </a:t>
            </a:r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>
                <a:solidFill>
                  <a:schemeClr val="tx1"/>
                </a:solidFill>
              </a:rPr>
              <a:t>the</a:t>
            </a:r>
            <a:r>
              <a:rPr lang="en-US" sz="2000" b="1" dirty="0">
                <a:solidFill>
                  <a:srgbClr val="C00000"/>
                </a:solidFill>
              </a:rPr>
              <a:t> top 100 of </a:t>
            </a:r>
            <a:r>
              <a:rPr lang="en-US" sz="2000" b="1" u="sng" dirty="0">
                <a:solidFill>
                  <a:srgbClr val="C00000"/>
                </a:solidFill>
              </a:rPr>
              <a:t>all</a:t>
            </a:r>
            <a:r>
              <a:rPr lang="en-US" sz="2000" b="1" dirty="0">
                <a:solidFill>
                  <a:srgbClr val="C00000"/>
                </a:solidFill>
              </a:rPr>
              <a:t> science papers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2018 (including medical papers)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350;p47"/>
          <p:cNvSpPr txBox="1">
            <a:spLocks noGrp="1"/>
          </p:cNvSpPr>
          <p:nvPr>
            <p:ph type="title"/>
          </p:nvPr>
        </p:nvSpPr>
        <p:spPr>
          <a:xfrm>
            <a:off x="0" y="103188"/>
            <a:ext cx="9144000" cy="5730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Arial" charset="0"/>
                <a:cs typeface="Arial" charset="0"/>
              </a:rPr>
              <a:t>Wind farms change the </a:t>
            </a:r>
            <a:r>
              <a:rPr 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land surface friction</a:t>
            </a:r>
          </a:p>
        </p:txBody>
      </p:sp>
      <p:pic>
        <p:nvPicPr>
          <p:cNvPr id="55298" name="Google Shape;351;p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0363" y="735013"/>
            <a:ext cx="6181725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Google Shape;352;p47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56E1A1BE-AA37-4324-8224-EA79FC3409A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357;p48"/>
          <p:cNvSpPr txBox="1">
            <a:spLocks noGrp="1"/>
          </p:cNvSpPr>
          <p:nvPr>
            <p:ph type="title"/>
          </p:nvPr>
        </p:nvSpPr>
        <p:spPr>
          <a:xfrm>
            <a:off x="311150" y="13335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Arial" charset="0"/>
                <a:cs typeface="Arial" charset="0"/>
              </a:rPr>
              <a:t>Solar farms change the </a:t>
            </a:r>
            <a:r>
              <a:rPr 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surface albedo (reflectivity)</a:t>
            </a:r>
          </a:p>
        </p:txBody>
      </p:sp>
      <p:sp>
        <p:nvSpPr>
          <p:cNvPr id="57346" name="Google Shape;358;p48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620752BD-5D3A-4D9C-BB83-2238C125EE7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7347" name="Google Shape;359;p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004888"/>
            <a:ext cx="81661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sldNum" idx="4294967295"/>
          </p:nvPr>
        </p:nvSpPr>
        <p:spPr>
          <a:xfrm>
            <a:off x="3866925" y="1236450"/>
            <a:ext cx="5161500" cy="29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impact the large-scale wind farm and solar panels would have on climate, if they were to substitute fossil fuels, e.g., in the Sahara?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performed a long simulation with the UMD-ICTP Earth System Model (SPEEDY-VEGAS)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0" y="0"/>
            <a:ext cx="9144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But: </a:t>
            </a:r>
            <a:r>
              <a:rPr lang="en" sz="2200" b="1" dirty="0">
                <a:solidFill>
                  <a:srgbClr val="980000"/>
                </a:solidFill>
              </a:rPr>
              <a:t>Large-scale wind and solar farms could also affect climate!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</a:rPr>
              <a:t>(Like an unintended geo-engineering experiment</a:t>
            </a:r>
            <a:r>
              <a:rPr lang="en" sz="1800" b="1" dirty="0" smtClean="0">
                <a:solidFill>
                  <a:srgbClr val="FF0000"/>
                </a:solidFill>
              </a:rPr>
              <a:t>?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  <a:endParaRPr sz="1800" b="1" dirty="0">
              <a:solidFill>
                <a:srgbClr val="FF0000"/>
              </a:solidFill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450" y="1362025"/>
            <a:ext cx="253365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638" y="3168325"/>
            <a:ext cx="3343275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952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150" y="23645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What are the </a:t>
            </a:r>
            <a:r>
              <a:rPr lang="en" sz="2600">
                <a:solidFill>
                  <a:srgbClr val="FF0000"/>
                </a:solidFill>
              </a:rPr>
              <a:t>impacts</a:t>
            </a:r>
            <a:r>
              <a:rPr lang="en" sz="2600"/>
              <a:t> of wind and solar farms on the </a:t>
            </a:r>
            <a:r>
              <a:rPr lang="en" sz="2600">
                <a:solidFill>
                  <a:srgbClr val="FF0000"/>
                </a:solidFill>
              </a:rPr>
              <a:t>climate</a:t>
            </a:r>
            <a:r>
              <a:rPr lang="en" sz="2600"/>
              <a:t>?</a:t>
            </a:r>
            <a:endParaRPr sz="2600"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311550" y="937825"/>
            <a:ext cx="8709600" cy="3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</a:rPr>
              <a:t>Global climate impact (good!):</a:t>
            </a:r>
            <a:r>
              <a:rPr lang="en" dirty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By substituting fossil fuels, renewable energy farms would reduce the emission of greenhouse gases, and thus could reduce or slow anthropogenic climate change.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</a:rPr>
              <a:t>Local climate impact (good?, bad</a:t>
            </a:r>
            <a:r>
              <a:rPr lang="en" sz="2400" b="1" dirty="0" smtClean="0">
                <a:solidFill>
                  <a:srgbClr val="000000"/>
                </a:solidFill>
              </a:rPr>
              <a:t>?</a:t>
            </a:r>
            <a:r>
              <a:rPr lang="en-US" sz="2400" b="1" dirty="0" smtClean="0">
                <a:solidFill>
                  <a:srgbClr val="000000"/>
                </a:solidFill>
              </a:rPr>
              <a:t> geo-engineering?</a:t>
            </a:r>
            <a:r>
              <a:rPr lang="en" sz="2400" b="1" dirty="0" smtClean="0">
                <a:solidFill>
                  <a:srgbClr val="000000"/>
                </a:solidFill>
              </a:rPr>
              <a:t>):</a:t>
            </a:r>
            <a:endParaRPr sz="2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Changes to surface roughness and albedo </a:t>
            </a: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affect climate.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test whether this is beneficial or detrimental, we conducted simulation experiments with the UMD-ICTP Earth System Model (SPEEDY+VEGAS models).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9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140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0" y="21142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From the mid 1960s to ~2010, Sahel precipitation </a:t>
            </a:r>
            <a:r>
              <a:rPr lang="en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decreased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substantially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00" y="1004725"/>
            <a:ext cx="7159893" cy="40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7381425" y="1004725"/>
            <a:ext cx="1726800" cy="1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Drought Δpp ~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 to -3 cm/month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-0.3 to -1.0 mm/day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86" name="Google Shape;186;p30"/>
          <p:cNvSpPr txBox="1"/>
          <p:nvPr/>
        </p:nvSpPr>
        <p:spPr>
          <a:xfrm>
            <a:off x="7351075" y="2508325"/>
            <a:ext cx="16701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Δpp from wind and solar farms: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+1.34 mm/day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1 - 4 times larger!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05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Google Shape;371;p5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" y="731838"/>
            <a:ext cx="6858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Google Shape;372;p50"/>
          <p:cNvSpPr txBox="1">
            <a:spLocks noChangeArrowheads="1"/>
          </p:cNvSpPr>
          <p:nvPr/>
        </p:nvSpPr>
        <p:spPr bwMode="auto">
          <a:xfrm>
            <a:off x="96838" y="60325"/>
            <a:ext cx="89011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2400">
                <a:latin typeface="Calibri" pitchFamily="34" charset="0"/>
                <a:cs typeface="Calibri" pitchFamily="34" charset="0"/>
                <a:sym typeface="Calibri" pitchFamily="34" charset="0"/>
              </a:rPr>
              <a:t>Sahara is not only the largest desert, but also has the highest albedo.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1443" name="Google Shape;373;p50"/>
          <p:cNvSpPr txBox="1">
            <a:spLocks noChangeArrowheads="1"/>
          </p:cNvSpPr>
          <p:nvPr/>
        </p:nvSpPr>
        <p:spPr bwMode="auto">
          <a:xfrm>
            <a:off x="7000875" y="731838"/>
            <a:ext cx="20939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2600" b="1">
                <a:solidFill>
                  <a:srgbClr val="C00000"/>
                </a:solidFill>
              </a:rPr>
              <a:t>So in the model, we covered the Sahara with wind and solar farms.</a:t>
            </a:r>
          </a:p>
        </p:txBody>
      </p:sp>
      <p:sp>
        <p:nvSpPr>
          <p:cNvPr id="61444" name="Google Shape;374;p50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5563F5E9-ED0F-4A33-9D9F-5C97CF4FB5C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Charney</a:t>
            </a:r>
            <a:r>
              <a:rPr lang="en" b="1"/>
              <a:t> and </a:t>
            </a:r>
            <a:r>
              <a:rPr lang="en" b="1">
                <a:solidFill>
                  <a:srgbClr val="FF0000"/>
                </a:solidFill>
              </a:rPr>
              <a:t>Sud</a:t>
            </a:r>
            <a:r>
              <a:rPr lang="en" b="1"/>
              <a:t> Feedback Mechanisms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to explain the Sahel Drought </a:t>
            </a:r>
            <a:endParaRPr b="1"/>
          </a:p>
        </p:txBody>
      </p:sp>
      <p:sp>
        <p:nvSpPr>
          <p:cNvPr id="193" name="Google Shape;193;p31"/>
          <p:cNvSpPr txBox="1"/>
          <p:nvPr/>
        </p:nvSpPr>
        <p:spPr>
          <a:xfrm>
            <a:off x="4746150" y="1133925"/>
            <a:ext cx="3243000" cy="26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Sud and Smith (1985):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Overgrazing=&gt;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Reduced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friction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convergence=&gt;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rain=&gt;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vegetation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1"/>
          <p:cNvSpPr txBox="1"/>
          <p:nvPr/>
        </p:nvSpPr>
        <p:spPr>
          <a:xfrm>
            <a:off x="998600" y="1116750"/>
            <a:ext cx="3243000" cy="2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Charney (1975):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Overgrazing=&gt;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Increased albedo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heating=&gt;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Downward motion=&gt;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rain=&gt;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vegetation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4600" y="2046500"/>
            <a:ext cx="629825" cy="17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500" y="1980239"/>
            <a:ext cx="629825" cy="150907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 txBox="1"/>
          <p:nvPr/>
        </p:nvSpPr>
        <p:spPr>
          <a:xfrm>
            <a:off x="311700" y="3947125"/>
            <a:ext cx="85206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J. G. Charney, Dynamics of deserts and drought in the Sahel. </a:t>
            </a:r>
            <a:r>
              <a:rPr lang="e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Q. J. R. Meteorol. Soc.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101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193–202 (1975).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Y. C. Sud, W. E. Smith, The influence of surface roughness of deserts on the July circulation - A numerical study. </a:t>
            </a:r>
            <a:r>
              <a:rPr lang="e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Boundary-Layer Meteorol.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15–49 (1985).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57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Google Shape;68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1" y="655638"/>
            <a:ext cx="88392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Google Shape;69;p15"/>
          <p:cNvSpPr txBox="1">
            <a:spLocks noChangeArrowheads="1"/>
          </p:cNvSpPr>
          <p:nvPr/>
        </p:nvSpPr>
        <p:spPr bwMode="auto">
          <a:xfrm>
            <a:off x="141288" y="-74613"/>
            <a:ext cx="88487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In this paper, we argue that the Human System has grown so large that it drives the Climate System, which then has to be modeled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bidirectionally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coupled to the Human System.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</p:txBody>
      </p:sp>
      <p:sp>
        <p:nvSpPr>
          <p:cNvPr id="18435" name="Google Shape;70;p1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604A1944-F4F9-41C0-8C03-E73A42F6C7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50" y="152400"/>
            <a:ext cx="692189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675" y="1090538"/>
            <a:ext cx="2533650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 txBox="1"/>
          <p:nvPr/>
        </p:nvSpPr>
        <p:spPr>
          <a:xfrm>
            <a:off x="2202550" y="2776475"/>
            <a:ext cx="9345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Wind farm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69273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869" y="0"/>
            <a:ext cx="77922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366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ctrTitle"/>
          </p:nvPr>
        </p:nvSpPr>
        <p:spPr>
          <a:xfrm>
            <a:off x="311700" y="235650"/>
            <a:ext cx="8520600" cy="133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9900FF"/>
                </a:solidFill>
                <a:highlight>
                  <a:srgbClr val="FFFFFF"/>
                </a:highlight>
              </a:rPr>
              <a:t>Climate model shows large-scale wind and solar farms in the Sahara increase rain and vegetation</a:t>
            </a:r>
            <a:endParaRPr sz="2800" b="1">
              <a:solidFill>
                <a:srgbClr val="9900FF"/>
              </a:solidFill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391775" y="3281275"/>
            <a:ext cx="8520600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Published in</a:t>
            </a:r>
            <a:r>
              <a:rPr lang="en" sz="2400"/>
              <a:t> 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</a:t>
            </a:r>
            <a:r>
              <a:rPr lang="en" sz="2400"/>
              <a:t>  </a:t>
            </a:r>
            <a:r>
              <a:rPr lang="en" sz="2400">
                <a:solidFill>
                  <a:srgbClr val="000000"/>
                </a:solidFill>
              </a:rPr>
              <a:t>2018 September 07</a:t>
            </a: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Within 3 weeks, it was downloaded &gt;100K times,  </a:t>
            </a:r>
            <a:endParaRPr sz="1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Reached #30 out of 50,000 papers (Science) 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504750" y="1712750"/>
            <a:ext cx="8134500" cy="9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Yan Li</a:t>
            </a:r>
            <a:r>
              <a:rPr lang="en" sz="1800">
                <a:solidFill>
                  <a:schemeClr val="dk1"/>
                </a:solidFill>
              </a:rPr>
              <a:t>*, </a:t>
            </a:r>
            <a:r>
              <a:rPr lang="en" sz="1800" b="1">
                <a:solidFill>
                  <a:schemeClr val="dk1"/>
                </a:solidFill>
              </a:rPr>
              <a:t>Eugenia Kalnay</a:t>
            </a:r>
            <a:r>
              <a:rPr lang="en" sz="1800">
                <a:solidFill>
                  <a:schemeClr val="dk1"/>
                </a:solidFill>
              </a:rPr>
              <a:t>*, </a:t>
            </a:r>
            <a:r>
              <a:rPr lang="en" sz="1800" b="1">
                <a:solidFill>
                  <a:schemeClr val="dk1"/>
                </a:solidFill>
              </a:rPr>
              <a:t>Safa Motesharrei</a:t>
            </a:r>
            <a:r>
              <a:rPr lang="en" sz="1800">
                <a:solidFill>
                  <a:schemeClr val="dk1"/>
                </a:solidFill>
              </a:rPr>
              <a:t>*, </a:t>
            </a:r>
            <a:r>
              <a:rPr lang="en" sz="1800" b="1">
                <a:solidFill>
                  <a:schemeClr val="dk1"/>
                </a:solidFill>
              </a:rPr>
              <a:t>Jorge Rivas</a:t>
            </a:r>
            <a:r>
              <a:rPr lang="en" sz="1800">
                <a:solidFill>
                  <a:schemeClr val="dk1"/>
                </a:solidFill>
              </a:rPr>
              <a:t>,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Fred Kucharski, Daniel Kirk-Davidoff, Eviatar Bach, Ning Zeng</a:t>
            </a:r>
            <a:endParaRPr sz="1800"/>
          </a:p>
        </p:txBody>
      </p:sp>
      <p:sp>
        <p:nvSpPr>
          <p:cNvPr id="148" name="Google Shape;148;p25"/>
          <p:cNvSpPr txBox="1"/>
          <p:nvPr/>
        </p:nvSpPr>
        <p:spPr>
          <a:xfrm>
            <a:off x="336750" y="2571738"/>
            <a:ext cx="8470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*</a:t>
            </a:r>
            <a:r>
              <a:rPr lang="en" sz="1100">
                <a:solidFill>
                  <a:schemeClr val="dk1"/>
                </a:solidFill>
              </a:rPr>
              <a:t>Corresponding authors: </a:t>
            </a:r>
            <a:r>
              <a:rPr lang="en" sz="1100" u="sng">
                <a:solidFill>
                  <a:srgbClr val="1155CC"/>
                </a:solidFill>
                <a:hlinkClick r:id="rId3"/>
              </a:rPr>
              <a:t>yanli.geo@gmail.com</a:t>
            </a:r>
            <a:r>
              <a:rPr lang="en" sz="1100">
                <a:solidFill>
                  <a:schemeClr val="dk1"/>
                </a:solidFill>
              </a:rPr>
              <a:t> (Y.L.); </a:t>
            </a:r>
            <a:r>
              <a:rPr lang="en" sz="1100" u="sng">
                <a:solidFill>
                  <a:srgbClr val="1155CC"/>
                </a:solidFill>
                <a:hlinkClick r:id="rId4"/>
              </a:rPr>
              <a:t>ekalnay@umd.edu</a:t>
            </a:r>
            <a:r>
              <a:rPr lang="en" sz="1100">
                <a:solidFill>
                  <a:schemeClr val="dk1"/>
                </a:solidFill>
              </a:rPr>
              <a:t> (E.K.); </a:t>
            </a:r>
            <a:r>
              <a:rPr lang="en" sz="1100" u="sng">
                <a:solidFill>
                  <a:srgbClr val="1155CC"/>
                </a:solidFill>
                <a:hlinkClick r:id="rId5"/>
              </a:rPr>
              <a:t>ssm@umd.edu</a:t>
            </a:r>
            <a:r>
              <a:rPr lang="en" sz="1100">
                <a:solidFill>
                  <a:schemeClr val="dk1"/>
                </a:solidFill>
              </a:rPr>
              <a:t> (S.M.)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152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379;p51"/>
          <p:cNvSpPr txBox="1">
            <a:spLocks noChangeArrowheads="1"/>
          </p:cNvSpPr>
          <p:nvPr/>
        </p:nvSpPr>
        <p:spPr bwMode="auto">
          <a:xfrm>
            <a:off x="31750" y="38100"/>
            <a:ext cx="9144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3000" dirty="0">
                <a:latin typeface="Calibri" pitchFamily="34" charset="0"/>
                <a:cs typeface="Calibri" pitchFamily="34" charset="0"/>
                <a:sym typeface="Calibri" pitchFamily="34" charset="0"/>
              </a:rPr>
              <a:t>The Model </a:t>
            </a:r>
            <a:r>
              <a:rPr lang="en-US" sz="3000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Results: </a:t>
            </a:r>
            <a:r>
              <a:rPr lang="en-US" sz="3000" dirty="0">
                <a:latin typeface="Calibri" pitchFamily="34" charset="0"/>
                <a:cs typeface="Calibri" pitchFamily="34" charset="0"/>
                <a:sym typeface="Calibri" pitchFamily="34" charset="0"/>
              </a:rPr>
              <a:t>increased local temperature and </a:t>
            </a:r>
          </a:p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More than doubled precipitation in the Sahara</a:t>
            </a:r>
            <a:endParaRPr lang="en-US" sz="3000" dirty="0"/>
          </a:p>
        </p:txBody>
      </p:sp>
      <p:pic>
        <p:nvPicPr>
          <p:cNvPr id="63490" name="Google Shape;380;p51"/>
          <p:cNvPicPr preferRelativeResize="0">
            <a:picLocks noChangeAspect="1" noChangeArrowheads="1"/>
          </p:cNvPicPr>
          <p:nvPr/>
        </p:nvPicPr>
        <p:blipFill>
          <a:blip r:embed="rId3"/>
          <a:srcRect l="8189" t="4176"/>
          <a:stretch>
            <a:fillRect/>
          </a:stretch>
        </p:blipFill>
        <p:spPr bwMode="auto">
          <a:xfrm>
            <a:off x="85725" y="1111250"/>
            <a:ext cx="75390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Google Shape;381;p51"/>
          <p:cNvSpPr txBox="1">
            <a:spLocks noChangeArrowheads="1"/>
          </p:cNvSpPr>
          <p:nvPr/>
        </p:nvSpPr>
        <p:spPr bwMode="auto">
          <a:xfrm>
            <a:off x="7624763" y="1241425"/>
            <a:ext cx="142716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1800">
                <a:latin typeface="Calibri" pitchFamily="34" charset="0"/>
                <a:cs typeface="Calibri" pitchFamily="34" charset="0"/>
                <a:sym typeface="Calibri" pitchFamily="34" charset="0"/>
              </a:rPr>
              <a:t>Surface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1800">
                <a:latin typeface="Calibri" pitchFamily="34" charset="0"/>
                <a:cs typeface="Calibri" pitchFamily="34" charset="0"/>
                <a:sym typeface="Calibri" pitchFamily="34" charset="0"/>
              </a:rPr>
              <a:t>Temperature (K)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3492" name="Google Shape;382;p51"/>
          <p:cNvSpPr txBox="1">
            <a:spLocks noChangeArrowheads="1"/>
          </p:cNvSpPr>
          <p:nvPr/>
        </p:nvSpPr>
        <p:spPr bwMode="auto">
          <a:xfrm>
            <a:off x="7591425" y="3130550"/>
            <a:ext cx="14287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1800">
                <a:latin typeface="Calibri" pitchFamily="34" charset="0"/>
                <a:cs typeface="Calibri" pitchFamily="34" charset="0"/>
                <a:sym typeface="Calibri" pitchFamily="34" charset="0"/>
              </a:rPr>
              <a:t>Precipitation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1800">
                <a:latin typeface="Calibri" pitchFamily="34" charset="0"/>
                <a:cs typeface="Calibri" pitchFamily="34" charset="0"/>
                <a:sym typeface="Calibri" pitchFamily="34" charset="0"/>
              </a:rPr>
              <a:t>(mm/day)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3493" name="Google Shape;383;p51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8DF5315B-26A2-4339-9216-52109B081F9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Google Shape;388;p52"/>
          <p:cNvPicPr preferRelativeResize="0">
            <a:picLocks noChangeAspect="1" noChangeArrowheads="1"/>
          </p:cNvPicPr>
          <p:nvPr/>
        </p:nvPicPr>
        <p:blipFill>
          <a:blip r:embed="rId3"/>
          <a:srcRect l="8725" t="3490" b="3934"/>
          <a:stretch>
            <a:fillRect/>
          </a:stretch>
        </p:blipFill>
        <p:spPr bwMode="auto">
          <a:xfrm>
            <a:off x="538163" y="908050"/>
            <a:ext cx="8067675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Google Shape;389;p52"/>
          <p:cNvSpPr txBox="1">
            <a:spLocks noChangeArrowheads="1"/>
          </p:cNvSpPr>
          <p:nvPr/>
        </p:nvSpPr>
        <p:spPr bwMode="auto">
          <a:xfrm>
            <a:off x="0" y="17463"/>
            <a:ext cx="9144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200"/>
              <a:t>80% of the precipitation impact is due to the </a:t>
            </a:r>
            <a:r>
              <a:rPr lang="en-US" sz="2200" b="1">
                <a:solidFill>
                  <a:srgbClr val="006600"/>
                </a:solidFill>
              </a:rPr>
              <a:t>dynamic vegetation feedback</a:t>
            </a:r>
            <a:r>
              <a:rPr lang="en-US" sz="2200" b="1"/>
              <a:t>. </a:t>
            </a:r>
            <a:r>
              <a:rPr lang="en-US" sz="2200"/>
              <a:t>This shows the importance of</a:t>
            </a:r>
            <a:r>
              <a:rPr lang="en-US" sz="2200" b="1"/>
              <a:t> bidirectional coupling.</a:t>
            </a:r>
          </a:p>
        </p:txBody>
      </p:sp>
      <p:sp>
        <p:nvSpPr>
          <p:cNvPr id="65539" name="Google Shape;390;p52"/>
          <p:cNvSpPr>
            <a:spLocks noGrp="1"/>
          </p:cNvSpPr>
          <p:nvPr>
            <p:ph type="sldNum" sz="quarter" idx="13"/>
          </p:nvPr>
        </p:nvSpPr>
        <p:spPr>
          <a:xfrm>
            <a:off x="8196263" y="4662488"/>
            <a:ext cx="825500" cy="393700"/>
          </a:xfrm>
          <a:noFill/>
        </p:spPr>
        <p:txBody>
          <a:bodyPr/>
          <a:lstStyle/>
          <a:p>
            <a:fld id="{8166EC48-4076-4AEE-B588-83AA2EBE0E81}" type="slidenum">
              <a:rPr lang="en-US" smtClean="0"/>
              <a:pPr/>
              <a:t>34</a:t>
            </a:fld>
            <a:r>
              <a:rPr lang="en-US"/>
              <a:t>DROP  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Google Shape;395;p53"/>
          <p:cNvSpPr txBox="1">
            <a:spLocks noGrp="1"/>
          </p:cNvSpPr>
          <p:nvPr>
            <p:ph type="title"/>
          </p:nvPr>
        </p:nvSpPr>
        <p:spPr>
          <a:xfrm>
            <a:off x="311150" y="3968750"/>
            <a:ext cx="8521700" cy="914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latin typeface="Arial" charset="0"/>
                <a:cs typeface="Arial" charset="0"/>
              </a:rPr>
              <a:t>Covering only the Northwest quadrant </a:t>
            </a:r>
            <a:br>
              <a:rPr lang="en-US" sz="3000">
                <a:latin typeface="Arial" charset="0"/>
                <a:cs typeface="Arial" charset="0"/>
              </a:rPr>
            </a:br>
            <a:r>
              <a:rPr lang="en-US" sz="3000">
                <a:latin typeface="Arial" charset="0"/>
                <a:cs typeface="Arial" charset="0"/>
              </a:rPr>
              <a:t>of the Sahara had a similar total impact</a:t>
            </a:r>
          </a:p>
        </p:txBody>
      </p:sp>
      <p:pic>
        <p:nvPicPr>
          <p:cNvPr id="67586" name="Google Shape;396;p5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62025"/>
            <a:ext cx="88392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7" name="Google Shape;397;p53"/>
          <p:cNvSpPr/>
          <p:nvPr/>
        </p:nvSpPr>
        <p:spPr>
          <a:xfrm>
            <a:off x="3114675" y="1187450"/>
            <a:ext cx="1212850" cy="245903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88" name="Google Shape;398;p53"/>
          <p:cNvSpPr txBox="1">
            <a:spLocks noChangeArrowheads="1"/>
          </p:cNvSpPr>
          <p:nvPr/>
        </p:nvSpPr>
        <p:spPr bwMode="auto">
          <a:xfrm>
            <a:off x="322263" y="188913"/>
            <a:ext cx="840740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3200"/>
              <a:t>Would there be impacts from a smaller area?</a:t>
            </a:r>
          </a:p>
        </p:txBody>
      </p:sp>
      <p:sp>
        <p:nvSpPr>
          <p:cNvPr id="67589" name="Google Shape;399;p53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9122BC18-FB79-4DB7-B30C-EB83A465368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00" y="523100"/>
            <a:ext cx="8414401" cy="454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/>
        </p:nvSpPr>
        <p:spPr>
          <a:xfrm>
            <a:off x="82600" y="72575"/>
            <a:ext cx="8905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Sahara desert is ~ 9.2 million km</a:t>
            </a:r>
            <a:r>
              <a:rPr lang="en" sz="1800" baseline="30000"/>
              <a:t>2</a:t>
            </a:r>
            <a:r>
              <a:rPr lang="en" sz="1800"/>
              <a:t> and the Sahel is ~ 3.1 million </a:t>
            </a:r>
            <a:r>
              <a:rPr lang="en" sz="1800">
                <a:solidFill>
                  <a:schemeClr val="dk1"/>
                </a:solidFill>
              </a:rPr>
              <a:t>km</a:t>
            </a:r>
            <a:r>
              <a:rPr lang="en" sz="1800" baseline="300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.</a:t>
            </a:r>
            <a:endParaRPr sz="1800"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011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3" y="0"/>
            <a:ext cx="685798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5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Google Shape;404;p5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89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Google Shape;405;p54"/>
          <p:cNvSpPr txBox="1">
            <a:spLocks noChangeArrowheads="1"/>
          </p:cNvSpPr>
          <p:nvPr/>
        </p:nvSpPr>
        <p:spPr bwMode="auto">
          <a:xfrm>
            <a:off x="5889625" y="228600"/>
            <a:ext cx="3254375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1800" dirty="0">
                <a:solidFill>
                  <a:srgbClr val="0000FF"/>
                </a:solidFill>
              </a:rPr>
              <a:t>Precipitation in the Sahel increases </a:t>
            </a:r>
            <a:r>
              <a:rPr lang="en-US" sz="1800" dirty="0" smtClean="0">
                <a:solidFill>
                  <a:srgbClr val="0000FF"/>
                </a:solidFill>
              </a:rPr>
              <a:t>up </a:t>
            </a:r>
            <a:r>
              <a:rPr lang="en-US" sz="1800" dirty="0">
                <a:solidFill>
                  <a:srgbClr val="0000FF"/>
                </a:solidFill>
              </a:rPr>
              <a:t>to 500 mm/year, with a maximum in the area of Lake Chad, which is currently disappearing because it is drying up.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1800" dirty="0">
              <a:solidFill>
                <a:srgbClr val="0000FF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1800" dirty="0">
                <a:solidFill>
                  <a:srgbClr val="0000FF"/>
                </a:solidFill>
              </a:rPr>
              <a:t>The increase in precipitation is larger than the decrease during the 1960-1990s drought.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69635" name="Google Shape;406;p5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64E2FFE2-C297-4F3C-B098-F3927C491DA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9636" name="TextBox 1"/>
          <p:cNvSpPr txBox="1">
            <a:spLocks noChangeArrowheads="1"/>
          </p:cNvSpPr>
          <p:nvPr/>
        </p:nvSpPr>
        <p:spPr bwMode="auto">
          <a:xfrm>
            <a:off x="2976563" y="1316038"/>
            <a:ext cx="12493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Lake Chad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63913" y="1622425"/>
            <a:ext cx="158750" cy="35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Google Shape;404;p5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89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Google Shape;405;p54"/>
          <p:cNvSpPr txBox="1">
            <a:spLocks noChangeArrowheads="1"/>
          </p:cNvSpPr>
          <p:nvPr/>
        </p:nvSpPr>
        <p:spPr bwMode="auto">
          <a:xfrm>
            <a:off x="5889625" y="228600"/>
            <a:ext cx="3254375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2400" dirty="0">
                <a:solidFill>
                  <a:srgbClr val="FF0000"/>
                </a:solidFill>
              </a:rPr>
              <a:t>These solar panels and windmills would produce more than 4 times the TOTAL energy used by humanity.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So, </a:t>
            </a:r>
            <a:r>
              <a:rPr lang="en-US" sz="2400" b="1" dirty="0" smtClean="0">
                <a:solidFill>
                  <a:srgbClr val="FF0000"/>
                </a:solidFill>
              </a:rPr>
              <a:t>no need </a:t>
            </a:r>
            <a:r>
              <a:rPr lang="en-US" sz="2400" b="1" dirty="0">
                <a:solidFill>
                  <a:srgbClr val="FF0000"/>
                </a:solidFill>
              </a:rPr>
              <a:t>for fossil fuels!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1683" name="Google Shape;406;p54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CEBA8F0C-3845-4B85-A42C-34EADBE884C8}" type="slidenum">
              <a:rPr lang="en-US" sz="1000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39</a:t>
            </a:fld>
            <a:endParaRPr lang="en-US" sz="1000">
              <a:solidFill>
                <a:srgbClr val="595959"/>
              </a:solidFill>
            </a:endParaRPr>
          </a:p>
        </p:txBody>
      </p:sp>
      <p:sp>
        <p:nvSpPr>
          <p:cNvPr id="71684" name="TextBox 1"/>
          <p:cNvSpPr txBox="1">
            <a:spLocks noChangeArrowheads="1"/>
          </p:cNvSpPr>
          <p:nvPr/>
        </p:nvSpPr>
        <p:spPr bwMode="auto">
          <a:xfrm>
            <a:off x="2976563" y="1316038"/>
            <a:ext cx="12493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Lake Chad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63913" y="1622425"/>
            <a:ext cx="158750" cy="35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76;p16"/>
          <p:cNvSpPr txBox="1">
            <a:spLocks noGrp="1"/>
          </p:cNvSpPr>
          <p:nvPr>
            <p:ph type="ctrTitle"/>
          </p:nvPr>
        </p:nvSpPr>
        <p:spPr>
          <a:xfrm>
            <a:off x="311150" y="744538"/>
            <a:ext cx="8521700" cy="20526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482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311150" y="2833688"/>
            <a:ext cx="8521700" cy="7937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Google Shape;79;p16"/>
          <p:cNvSpPr txBox="1">
            <a:spLocks noChangeArrowheads="1"/>
          </p:cNvSpPr>
          <p:nvPr/>
        </p:nvSpPr>
        <p:spPr bwMode="auto">
          <a:xfrm>
            <a:off x="52388" y="98425"/>
            <a:ext cx="89693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/>
              <a:t>This chart shows that the 3 primary greenhouse gases follow population growth, which has grown rapidly since 1750, and explosively after 1950.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endParaRPr lang="en-US" sz="1600" b="1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000" b="1"/>
              <a:t> </a:t>
            </a:r>
            <a:r>
              <a:rPr lang="en-US" sz="2000" b="1">
                <a:solidFill>
                  <a:srgbClr val="FF0000"/>
                </a:solidFill>
              </a:rPr>
              <a:t>Population has become the dominant driver of changes in the climate</a:t>
            </a:r>
            <a:r>
              <a:rPr lang="en-US" sz="2000" b="1">
                <a:solidFill>
                  <a:schemeClr val="tx1"/>
                </a:solidFill>
              </a:rPr>
              <a:t>.</a:t>
            </a:r>
            <a:r>
              <a:rPr lang="en-US" sz="2000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0484" name="Google Shape;80;p16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FF5CEFDA-0DE0-4228-A368-F2D0BE78F70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485" name="Picture 7" descr="GHG &amp; Popn Chart - cut d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1376363"/>
            <a:ext cx="8547100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Google Shape;404;p5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0748"/>
            <a:ext cx="5889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Google Shape;405;p54"/>
          <p:cNvSpPr txBox="1">
            <a:spLocks noChangeArrowheads="1"/>
          </p:cNvSpPr>
          <p:nvPr/>
        </p:nvSpPr>
        <p:spPr bwMode="auto">
          <a:xfrm>
            <a:off x="5889625" y="228600"/>
            <a:ext cx="3254375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en-US" sz="2000" dirty="0" smtClean="0">
                <a:solidFill>
                  <a:srgbClr val="FF0000"/>
                </a:solidFill>
              </a:rPr>
              <a:t>The Sahel is the poorest region in the world, with the fastest population growth (&gt;7 children/family). It has the largest emigration (with deaths) in the world. The UN population projections estimate emigration will go to zero, because they could not estimate how it will evolve!!!!!!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1683" name="Google Shape;406;p54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CEBA8F0C-3845-4B85-A42C-34EADBE884C8}" type="slidenum">
              <a:rPr lang="en-US" sz="1000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40</a:t>
            </a:fld>
            <a:endParaRPr lang="en-US" sz="1000">
              <a:solidFill>
                <a:srgbClr val="595959"/>
              </a:solidFill>
            </a:endParaRPr>
          </a:p>
        </p:txBody>
      </p:sp>
      <p:sp>
        <p:nvSpPr>
          <p:cNvPr id="71684" name="TextBox 1"/>
          <p:cNvSpPr txBox="1">
            <a:spLocks noChangeArrowheads="1"/>
          </p:cNvSpPr>
          <p:nvPr/>
        </p:nvSpPr>
        <p:spPr bwMode="auto">
          <a:xfrm>
            <a:off x="2976563" y="1316038"/>
            <a:ext cx="12493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Lake Chad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63913" y="1622425"/>
            <a:ext cx="158750" cy="35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02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Google Shape;326;p44" descr="nww081fig6.jpe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0"/>
            <a:ext cx="69278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Google Shape;327;p4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01C09002-7711-49A2-999E-F3AF4F3A62B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097713" y="0"/>
            <a:ext cx="2046287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dirty="0"/>
          </a:p>
          <a:p>
            <a:r>
              <a:rPr lang="en-US" sz="2000" dirty="0"/>
              <a:t>This is a schematic of the bidirectional coupling of the Earth and Human System that could be used in a coupled climate model.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426" y="33400"/>
            <a:ext cx="685797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737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Google Shape;326;p44" descr="nww081fig6.jpe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0"/>
            <a:ext cx="69278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Google Shape;327;p4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01C09002-7711-49A2-999E-F3AF4F3A62B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097713" y="0"/>
            <a:ext cx="20462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  <a:p>
            <a:r>
              <a:rPr lang="en-US" sz="2000"/>
              <a:t>This is a schematic of the bidirectional coupling of the Earth and Human System that could be used in a coupled climate model.</a:t>
            </a:r>
            <a:r>
              <a:rPr lang="en-US" sz="1600"/>
              <a:t> </a:t>
            </a:r>
          </a:p>
          <a:p>
            <a:endParaRPr lang="en-US" sz="1600"/>
          </a:p>
          <a:p>
            <a:endParaRPr lang="en-US"/>
          </a:p>
          <a:p>
            <a:endParaRPr lang="en-US"/>
          </a:p>
          <a:p>
            <a:r>
              <a:rPr lang="en-US" sz="3200" b="1">
                <a:solidFill>
                  <a:srgbClr val="C00000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76448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ipcc-anthropogenic-co2-ar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0" y="1011238"/>
            <a:ext cx="685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ight Arrow 8"/>
          <p:cNvSpPr>
            <a:spLocks noChangeArrowheads="1"/>
          </p:cNvSpPr>
          <p:nvPr/>
        </p:nvSpPr>
        <p:spPr bwMode="auto">
          <a:xfrm rot="3771721">
            <a:off x="4678363" y="3276600"/>
            <a:ext cx="939800" cy="171450"/>
          </a:xfrm>
          <a:prstGeom prst="rightArrow">
            <a:avLst>
              <a:gd name="adj1" fmla="val 50000"/>
              <a:gd name="adj2" fmla="val 4976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ot="10800000" vert="eaVert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en-US" altLang="en-US" sz="1800">
              <a:ea typeface="ＭＳ Ｐゴシック" pitchFamily="34" charset="-128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509838" y="2400300"/>
            <a:ext cx="3006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1500">
                <a:solidFill>
                  <a:srgbClr val="FF0000"/>
                </a:solidFill>
                <a:ea typeface="ＭＳ Ｐゴシック" pitchFamily="34" charset="-128"/>
              </a:rPr>
              <a:t>Haber-Bosch nitrogen fertilization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altLang="en-US" sz="1500">
                <a:solidFill>
                  <a:srgbClr val="FF0000"/>
                </a:solidFill>
                <a:ea typeface="ＭＳ Ｐゴシック" pitchFamily="34" charset="-128"/>
              </a:rPr>
              <a:t>leads to</a:t>
            </a:r>
            <a:r>
              <a:rPr lang="en-US" altLang="en-US" sz="1500" b="1">
                <a:solidFill>
                  <a:srgbClr val="FF0000"/>
                </a:solidFill>
                <a:ea typeface="ＭＳ Ｐゴシック" pitchFamily="34" charset="-128"/>
              </a:rPr>
              <a:t> Green Revolution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963613" y="4710113"/>
            <a:ext cx="220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Industrial Revolution</a:t>
            </a: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0" y="10636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This IPCC chart shows how CO2 emissions exploded after the Green Revolution around 1950</a:t>
            </a:r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5160963" y="4741863"/>
            <a:ext cx="1878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Green Revolution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90;p17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F9F9668B-C446-4EAB-8542-8A17B93D1A59}" type="slidenum">
              <a:rPr lang="en-US" sz="1000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6</a:t>
            </a:fld>
            <a:endParaRPr lang="en-US" sz="1000">
              <a:solidFill>
                <a:srgbClr val="595959"/>
              </a:solidFill>
            </a:endParaRPr>
          </a:p>
        </p:txBody>
      </p:sp>
      <p:sp>
        <p:nvSpPr>
          <p:cNvPr id="24578" name="Google Shape;91;p17"/>
          <p:cNvSpPr txBox="1">
            <a:spLocks noGrp="1"/>
          </p:cNvSpPr>
          <p:nvPr/>
        </p:nvSpPr>
        <p:spPr bwMode="auto">
          <a:xfrm>
            <a:off x="8204200" y="4662488"/>
            <a:ext cx="8175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10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24579" name="Google Shape;98;p18"/>
          <p:cNvSpPr txBox="1">
            <a:spLocks noChangeArrowheads="1"/>
          </p:cNvSpPr>
          <p:nvPr/>
        </p:nvSpPr>
        <p:spPr bwMode="auto">
          <a:xfrm>
            <a:off x="5310188" y="100013"/>
            <a:ext cx="3833812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In this chart of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Population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and 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GDP/Capita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over the last 2000 years,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we see that each has exploded in the last 200 years.</a:t>
            </a:r>
            <a:r>
              <a:rPr lang="en-US" sz="21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21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It is important to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emphasize:</a:t>
            </a:r>
            <a:endParaRPr lang="en-US" sz="2100" b="1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2100" b="1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b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Total </a:t>
            </a:r>
            <a:r>
              <a:rPr lang="en-US" sz="2100" b="1" u="sng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Human Impact</a:t>
            </a:r>
            <a:r>
              <a:rPr lang="en-US" sz="2100" b="1" u="sng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is the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b="1" i="1" u="sng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product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of these two exploding curves!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24580" name="Picture 6" descr="Pop &amp; GDP Growth Over the last 2000 yea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3025"/>
            <a:ext cx="510063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90;p17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95DFCD82-3A3B-4930-8041-565B7AC252D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626" name="Google Shape;91;p17"/>
          <p:cNvSpPr txBox="1">
            <a:spLocks noGrp="1"/>
          </p:cNvSpPr>
          <p:nvPr/>
        </p:nvSpPr>
        <p:spPr bwMode="auto">
          <a:xfrm>
            <a:off x="8204200" y="4662488"/>
            <a:ext cx="8175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10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26627" name="Google Shape;98;p18"/>
          <p:cNvSpPr txBox="1">
            <a:spLocks noChangeArrowheads="1"/>
          </p:cNvSpPr>
          <p:nvPr/>
        </p:nvSpPr>
        <p:spPr bwMode="auto">
          <a:xfrm>
            <a:off x="0" y="100013"/>
            <a:ext cx="9144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Since</a:t>
            </a:r>
            <a:r>
              <a:rPr lang="en-US" sz="2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Population </a:t>
            </a:r>
            <a:r>
              <a:rPr lang="en-US" sz="21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and 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GDP/Capita </a:t>
            </a:r>
            <a:r>
              <a:rPr lang="en-US" sz="21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have each increased by ~2%/year since 1950, the </a:t>
            </a:r>
            <a:r>
              <a:rPr lang="en-US" sz="2100" b="1" u="sng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Total Human Impact</a:t>
            </a:r>
            <a:r>
              <a:rPr lang="en-US" sz="21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doubles approximately every 18 years!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21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26628" name="Picture 10" descr="Pop &amp; GDP Growth since 19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974725"/>
            <a:ext cx="555625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Google Shape;98;p18"/>
          <p:cNvSpPr txBox="1">
            <a:spLocks noChangeArrowheads="1"/>
          </p:cNvSpPr>
          <p:nvPr/>
        </p:nvSpPr>
        <p:spPr bwMode="auto">
          <a:xfrm>
            <a:off x="5875338" y="1185863"/>
            <a:ext cx="28829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It is clear that this is a driver of change in the climate on a decadal scale.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97;p18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D4F89B2A-7560-48FF-BDDD-EF3598FDE2D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8674" name="Google Shape;98;p18"/>
          <p:cNvSpPr txBox="1">
            <a:spLocks noChangeArrowheads="1"/>
          </p:cNvSpPr>
          <p:nvPr/>
        </p:nvSpPr>
        <p:spPr bwMode="auto">
          <a:xfrm>
            <a:off x="5665788" y="100013"/>
            <a:ext cx="31797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 sz="21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21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</a:t>
            </a:r>
            <a:r>
              <a:rPr lang="en-US" sz="2100" u="sng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wealthiest 10% </a:t>
            </a:r>
            <a:r>
              <a:rPr lang="en-US" sz="21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of people produce about the </a:t>
            </a:r>
            <a:r>
              <a:rPr lang="en-US" sz="2100" u="sng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same emissions as the poorest 90% of people</a:t>
            </a:r>
            <a:r>
              <a:rPr lang="en-US" sz="21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21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21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Thus, raising the bottom 90% to match the top 10% would require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increasing</a:t>
            </a:r>
            <a:r>
              <a:rPr lang="en-US" sz="21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total emissions by ~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5 times</a:t>
            </a:r>
            <a:r>
              <a:rPr lang="en-US" sz="21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28675" name="Picture 6" descr="Inqlty in Glbl Carbon Use cut d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5963"/>
            <a:ext cx="51943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106363"/>
            <a:ext cx="8753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But there is Inequality in Green House Gas Emissions: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04;p19"/>
          <p:cNvSpPr txBox="1">
            <a:spLocks noChangeArrowheads="1"/>
          </p:cNvSpPr>
          <p:nvPr/>
        </p:nvSpPr>
        <p:spPr bwMode="auto">
          <a:xfrm>
            <a:off x="63500" y="1295400"/>
            <a:ext cx="2981325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Human System is within the Earth System: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20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SzPts val="2000"/>
              <a:buFont typeface="Times New Roman" pitchFamily="18" charset="0"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Earth System </a:t>
            </a:r>
            <a:r>
              <a:rPr lang="en-US" sz="20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Sources</a:t>
            </a:r>
            <a:r>
              <a:rPr lang="en-US" sz="2000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provide the </a:t>
            </a:r>
            <a:r>
              <a:rPr lang="en-US" sz="20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Inputs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to the Human System.</a:t>
            </a:r>
          </a:p>
          <a:p>
            <a:pPr>
              <a:buClr>
                <a:srgbClr val="000000"/>
              </a:buClr>
              <a:buSzPts val="2000"/>
              <a:buFont typeface="Times New Roman" pitchFamily="18" charset="0"/>
              <a:buChar char="-"/>
            </a:pPr>
            <a:endParaRPr lang="en-US" sz="20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SzPts val="2000"/>
              <a:buFont typeface="Times New Roman" pitchFamily="18" charset="0"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Human System </a:t>
            </a:r>
            <a:r>
              <a:rPr lang="en-US" sz="20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Outputs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must be </a:t>
            </a:r>
            <a:r>
              <a:rPr lang="en-US" sz="20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absorbed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by the Earth System </a:t>
            </a:r>
            <a:r>
              <a:rPr lang="en-US" sz="20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Sinks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  <a:p>
            <a:pPr>
              <a:buClr>
                <a:srgbClr val="000000"/>
              </a:buClr>
              <a:buSzPts val="2000"/>
              <a:buFont typeface="Times New Roman" pitchFamily="18" charset="0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(such as the Atmosphere, Oceans and Land).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0723" name="Google Shape;105;p19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26D24636-63CE-4F14-811E-24C00E12D47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0724" name="Google Shape;98;p18"/>
          <p:cNvSpPr txBox="1">
            <a:spLocks noChangeArrowheads="1"/>
          </p:cNvSpPr>
          <p:nvPr/>
        </p:nvSpPr>
        <p:spPr bwMode="auto">
          <a:xfrm>
            <a:off x="0" y="100013"/>
            <a:ext cx="9144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What is the real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Human System-Earth System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21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relationship?</a:t>
            </a:r>
            <a:endParaRPr lang="en-US" sz="21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en-US" sz="21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12" y="317715"/>
            <a:ext cx="56648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9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15224</TotalTime>
  <Words>1877</Words>
  <Application>Microsoft Macintosh PowerPoint</Application>
  <PresentationFormat>On-screen Show (16:9)</PresentationFormat>
  <Paragraphs>228</Paragraphs>
  <Slides>43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Unequal society: overdepletion and overexploitation lead to irreversible, type-N (full) collapse  </vt:lpstr>
      <vt:lpstr>PowerPoint Presentation</vt:lpstr>
      <vt:lpstr>Among the other important results, the HANDY model shows that adding fossil fuels, the collapse is postponed by ~200 years and Population increases by a factor &gt;10!</vt:lpstr>
      <vt:lpstr>Humans also Impact Climate  through Land-Use change! </vt:lpstr>
      <vt:lpstr>Climate model shows large-scale wind and solar farms in the Sahara increase rain and vegetation</vt:lpstr>
      <vt:lpstr>PowerPoint Presentation</vt:lpstr>
      <vt:lpstr>Wind farms change the land surface friction</vt:lpstr>
      <vt:lpstr>Solar farms change the surface albedo (reflectivity)</vt:lpstr>
      <vt:lpstr>PowerPoint Presentation</vt:lpstr>
      <vt:lpstr>What are the impacts of wind and solar farms on the climate?</vt:lpstr>
      <vt:lpstr>From the mid 1960s to ~2010, Sahel precipitation decreased substantially</vt:lpstr>
      <vt:lpstr>PowerPoint Presentation</vt:lpstr>
      <vt:lpstr>Charney and Sud Feedback Mechanisms to explain the Sahel Drought </vt:lpstr>
      <vt:lpstr>PowerPoint Presentation</vt:lpstr>
      <vt:lpstr>PowerPoint Presentation</vt:lpstr>
      <vt:lpstr>Climate model shows large-scale wind and solar farms in the Sahara increase rain and vegetation</vt:lpstr>
      <vt:lpstr>PowerPoint Presentation</vt:lpstr>
      <vt:lpstr>PowerPoint Presentation</vt:lpstr>
      <vt:lpstr>Covering only the Northwest quadrant  of the Sahara had a similar total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Eugenia Kalnay</cp:lastModifiedBy>
  <cp:revision>125</cp:revision>
  <cp:lastPrinted>2020-02-10T18:41:20Z</cp:lastPrinted>
  <dcterms:modified xsi:type="dcterms:W3CDTF">2020-03-04T05:12:52Z</dcterms:modified>
</cp:coreProperties>
</file>