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7" r:id="rId2"/>
    <p:sldId id="291" r:id="rId3"/>
    <p:sldId id="363" r:id="rId4"/>
    <p:sldId id="259" r:id="rId5"/>
    <p:sldId id="289" r:id="rId6"/>
    <p:sldId id="292" r:id="rId7"/>
    <p:sldId id="331" r:id="rId8"/>
    <p:sldId id="361" r:id="rId9"/>
    <p:sldId id="333" r:id="rId10"/>
    <p:sldId id="300" r:id="rId11"/>
    <p:sldId id="302" r:id="rId12"/>
    <p:sldId id="261" r:id="rId13"/>
    <p:sldId id="324" r:id="rId14"/>
    <p:sldId id="303" r:id="rId15"/>
    <p:sldId id="263" r:id="rId16"/>
    <p:sldId id="329" r:id="rId17"/>
    <p:sldId id="290" r:id="rId18"/>
    <p:sldId id="330" r:id="rId19"/>
    <p:sldId id="354" r:id="rId20"/>
    <p:sldId id="267" r:id="rId21"/>
    <p:sldId id="269" r:id="rId22"/>
    <p:sldId id="335" r:id="rId23"/>
    <p:sldId id="336" r:id="rId24"/>
    <p:sldId id="356" r:id="rId25"/>
    <p:sldId id="337" r:id="rId26"/>
    <p:sldId id="338" r:id="rId27"/>
    <p:sldId id="342" r:id="rId28"/>
    <p:sldId id="352" r:id="rId29"/>
    <p:sldId id="304" r:id="rId30"/>
    <p:sldId id="301" r:id="rId31"/>
    <p:sldId id="362" r:id="rId32"/>
    <p:sldId id="353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22" autoAdjust="0"/>
  </p:normalViewPr>
  <p:slideViewPr>
    <p:cSldViewPr>
      <p:cViewPr>
        <p:scale>
          <a:sx n="66" d="100"/>
          <a:sy n="66" d="100"/>
        </p:scale>
        <p:origin x="-11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97B3A-A3FA-4E01-BB91-8F91C891FB26}" type="datetimeFigureOut">
              <a:rPr lang="en-IN" smtClean="0"/>
              <a:t>19-07-2021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4A11E9-E784-4EDD-B6C8-4A412DCDD62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4960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CA1D70-B492-4FE6-9AEB-43C57160D187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E1F875-6221-4379-910D-7D4251A29B2E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305B9A-4041-4C50-A7FC-89F68687E145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FF437D-FC03-42FA-8986-327B0BD9BC42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4C7E91-E504-4A8A-B73E-6D492A889B82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3546CC-661B-4EBC-94CF-714D75DFAD83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Circle regions with some skill on both forecast and ACC map – these are areas where it is worth looking at</a:t>
            </a:r>
          </a:p>
          <a:p>
            <a:endParaRPr lang="en-US" altLang="en-US" smtClean="0"/>
          </a:p>
          <a:p>
            <a:r>
              <a:rPr lang="en-US" altLang="en-US" smtClean="0"/>
              <a:t>Problem calculating these – don</a:t>
            </a:r>
            <a:r>
              <a:rPr lang="fr-FR" altLang="en-US" smtClean="0"/>
              <a:t>’</a:t>
            </a:r>
            <a:r>
              <a:rPr lang="en-US" altLang="en-US" smtClean="0"/>
              <a:t>t match with colder temperature forecasts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2BE6A8-96BA-409C-A674-5193398F380F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Circle regions with some skill on both forecast and ACC map – these are areas where it is worth looking at</a:t>
            </a:r>
          </a:p>
          <a:p>
            <a:endParaRPr lang="en-US" altLang="en-US" smtClean="0"/>
          </a:p>
          <a:p>
            <a:r>
              <a:rPr lang="en-US" altLang="en-US" smtClean="0"/>
              <a:t>Problem calculating these – don</a:t>
            </a:r>
            <a:r>
              <a:rPr lang="fr-FR" altLang="en-US" smtClean="0"/>
              <a:t>’</a:t>
            </a:r>
            <a:r>
              <a:rPr lang="en-US" altLang="en-US" smtClean="0"/>
              <a:t>t match with colder temperature forecasts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608378-542C-4562-9873-3DD9D9BB14D6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AF6C0-94BD-4192-8E5E-E03F32CE8F17}" type="datetimeFigureOut">
              <a:rPr lang="en-IN" smtClean="0"/>
              <a:t>19-07-2021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CB9F1-A301-4D81-B2B2-054E39C618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97484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AF6C0-94BD-4192-8E5E-E03F32CE8F17}" type="datetimeFigureOut">
              <a:rPr lang="en-IN" smtClean="0"/>
              <a:t>19-07-2021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CB9F1-A301-4D81-B2B2-054E39C618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15108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AF6C0-94BD-4192-8E5E-E03F32CE8F17}" type="datetimeFigureOut">
              <a:rPr lang="en-IN" smtClean="0"/>
              <a:t>19-07-2021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CB9F1-A301-4D81-B2B2-054E39C618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66959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63884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90097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4319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AF6C0-94BD-4192-8E5E-E03F32CE8F17}" type="datetimeFigureOut">
              <a:rPr lang="en-IN" smtClean="0"/>
              <a:t>19-07-2021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CB9F1-A301-4D81-B2B2-054E39C618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76485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AF6C0-94BD-4192-8E5E-E03F32CE8F17}" type="datetimeFigureOut">
              <a:rPr lang="en-IN" smtClean="0"/>
              <a:t>19-07-2021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CB9F1-A301-4D81-B2B2-054E39C618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3372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AF6C0-94BD-4192-8E5E-E03F32CE8F17}" type="datetimeFigureOut">
              <a:rPr lang="en-IN" smtClean="0"/>
              <a:t>19-07-2021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CB9F1-A301-4D81-B2B2-054E39C618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80597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AF6C0-94BD-4192-8E5E-E03F32CE8F17}" type="datetimeFigureOut">
              <a:rPr lang="en-IN" smtClean="0"/>
              <a:t>19-07-2021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CB9F1-A301-4D81-B2B2-054E39C618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10339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AF6C0-94BD-4192-8E5E-E03F32CE8F17}" type="datetimeFigureOut">
              <a:rPr lang="en-IN" smtClean="0"/>
              <a:t>19-07-2021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CB9F1-A301-4D81-B2B2-054E39C618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37188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AF6C0-94BD-4192-8E5E-E03F32CE8F17}" type="datetimeFigureOut">
              <a:rPr lang="en-IN" smtClean="0"/>
              <a:t>19-07-2021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CB9F1-A301-4D81-B2B2-054E39C618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23865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AF6C0-94BD-4192-8E5E-E03F32CE8F17}" type="datetimeFigureOut">
              <a:rPr lang="en-IN" smtClean="0"/>
              <a:t>19-07-2021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CB9F1-A301-4D81-B2B2-054E39C618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46204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AF6C0-94BD-4192-8E5E-E03F32CE8F17}" type="datetimeFigureOut">
              <a:rPr lang="en-IN" smtClean="0"/>
              <a:t>19-07-2021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CB9F1-A301-4D81-B2B2-054E39C618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84526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AF6C0-94BD-4192-8E5E-E03F32CE8F17}" type="datetimeFigureOut">
              <a:rPr lang="en-IN" smtClean="0"/>
              <a:t>19-07-2021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CB9F1-A301-4D81-B2B2-054E39C618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26510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  <p:sldLayoutId id="2147483670" r:id="rId13"/>
    <p:sldLayoutId id="2147483671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imdpune.gov.in/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mdpune.gov.in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://imdpune.gov.in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http://imdpune.gov.in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611560" y="152400"/>
            <a:ext cx="7920880" cy="1754326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IN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Extended Range Prediction of Monsoon 2021- onset and Initial advancement</a:t>
            </a:r>
            <a:endParaRPr lang="en-US" sz="36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465701" y="2616199"/>
            <a:ext cx="6212598" cy="2123658"/>
            <a:chOff x="1465690" y="2616875"/>
            <a:chExt cx="6212538" cy="2123238"/>
          </a:xfrm>
        </p:grpSpPr>
        <p:sp>
          <p:nvSpPr>
            <p:cNvPr id="2053" name="TextBox 3"/>
            <p:cNvSpPr txBox="1">
              <a:spLocks noChangeArrowheads="1"/>
            </p:cNvSpPr>
            <p:nvPr/>
          </p:nvSpPr>
          <p:spPr bwMode="auto">
            <a:xfrm>
              <a:off x="1465690" y="2616875"/>
              <a:ext cx="6212538" cy="212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sz="4000" b="1" dirty="0" smtClean="0">
                  <a:solidFill>
                    <a:srgbClr val="FF0000"/>
                  </a:solidFill>
                </a:rPr>
                <a:t>AVIJIT DEY</a:t>
              </a:r>
            </a:p>
            <a:p>
              <a:pPr algn="ctr">
                <a:spcBef>
                  <a:spcPts val="600"/>
                </a:spcBef>
              </a:pPr>
              <a:endParaRPr lang="en-US" b="1" dirty="0" smtClean="0"/>
            </a:p>
            <a:p>
              <a:pPr algn="ctr">
                <a:spcBef>
                  <a:spcPts val="600"/>
                </a:spcBef>
              </a:pPr>
              <a:endParaRPr lang="en-US" b="1" dirty="0" smtClean="0"/>
            </a:p>
            <a:p>
              <a:pPr algn="ctr">
                <a:spcBef>
                  <a:spcPts val="600"/>
                </a:spcBef>
              </a:pPr>
              <a:r>
                <a:rPr lang="en-US" b="1" dirty="0" smtClean="0"/>
                <a:t>Extended Range Prediction Group</a:t>
              </a:r>
            </a:p>
            <a:p>
              <a:pPr algn="ctr">
                <a:spcBef>
                  <a:spcPts val="600"/>
                </a:spcBef>
              </a:pPr>
              <a:r>
                <a:rPr lang="en-US" b="1" dirty="0" smtClean="0"/>
                <a:t>Indian </a:t>
              </a:r>
              <a:r>
                <a:rPr lang="en-US" b="1" dirty="0"/>
                <a:t>Institute of Tropical Meteorology, Pune – 411 008, </a:t>
              </a:r>
              <a:r>
                <a:rPr lang="en-US" b="1" dirty="0" smtClean="0"/>
                <a:t>INDIA</a:t>
              </a:r>
              <a:endParaRPr lang="en-US" b="1" dirty="0"/>
            </a:p>
          </p:txBody>
        </p:sp>
        <p:pic>
          <p:nvPicPr>
            <p:cNvPr id="2055" name="Picture 4" descr="iitmlogo1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190963" y="3259548"/>
              <a:ext cx="731838" cy="703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Rectangle 2"/>
          <p:cNvSpPr/>
          <p:nvPr/>
        </p:nvSpPr>
        <p:spPr>
          <a:xfrm>
            <a:off x="2828574" y="4869160"/>
            <a:ext cx="34868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/>
              <a:t>Contributors: ERP Group Members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28600" y="6150531"/>
            <a:ext cx="8915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Monsoon Discussion Forum, 25 June 2021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51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988840"/>
            <a:ext cx="8229600" cy="1143000"/>
          </a:xfrm>
        </p:spPr>
        <p:txBody>
          <a:bodyPr/>
          <a:lstStyle/>
          <a:p>
            <a:r>
              <a:rPr lang="en-I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Rainfall verification </a:t>
            </a:r>
            <a:endParaRPr lang="en-IN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96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85775"/>
            <a:ext cx="7620000" cy="58864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64088" y="116632"/>
            <a:ext cx="3741150" cy="48577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Cyclone TAUKTAE</a:t>
            </a:r>
            <a:endParaRPr lang="en-I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97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214" y="25011"/>
            <a:ext cx="8763000" cy="612304"/>
          </a:xfrm>
        </p:spPr>
        <p:txBody>
          <a:bodyPr>
            <a:normAutofit/>
          </a:bodyPr>
          <a:lstStyle/>
          <a:p>
            <a:r>
              <a:rPr lang="en-I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Rainfall verification for target week 13-19 May</a:t>
            </a:r>
            <a:endParaRPr lang="en-IN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14" y="764704"/>
            <a:ext cx="7620000" cy="58864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421604" y="2060848"/>
            <a:ext cx="2088232" cy="100811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Cyclone </a:t>
            </a:r>
            <a:r>
              <a:rPr lang="en-I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TAUKTAE</a:t>
            </a:r>
          </a:p>
        </p:txBody>
      </p:sp>
    </p:spTree>
    <p:extLst>
      <p:ext uri="{BB962C8B-B14F-4D97-AF65-F5344CB8AC3E}">
        <p14:creationId xmlns:p14="http://schemas.microsoft.com/office/powerpoint/2010/main" val="286610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94792" y="116632"/>
            <a:ext cx="7554416" cy="100811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Cyclogenesis</a:t>
            </a:r>
            <a:r>
              <a:rPr lang="en-I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probability for Cyclone TAUKTAE based on 05</a:t>
            </a:r>
            <a:r>
              <a:rPr lang="en-IN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I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May &amp; 12</a:t>
            </a:r>
            <a:r>
              <a:rPr lang="en-IN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I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May IC</a:t>
            </a:r>
            <a:endParaRPr lang="en-I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52"/>
          <a:stretch/>
        </p:blipFill>
        <p:spPr>
          <a:xfrm>
            <a:off x="794792" y="2348880"/>
            <a:ext cx="7449616" cy="39709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9592" y="1429889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Averaged over Target week 13-19 May </a:t>
            </a:r>
            <a:endParaRPr lang="en-IN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85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85775"/>
            <a:ext cx="7620000" cy="58864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580112" y="116632"/>
            <a:ext cx="3456384" cy="48577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Cyclone YAAS</a:t>
            </a:r>
            <a:endParaRPr lang="en-I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67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636"/>
            <a:ext cx="9144000" cy="612304"/>
          </a:xfrm>
        </p:spPr>
        <p:txBody>
          <a:bodyPr>
            <a:noAutofit/>
          </a:bodyPr>
          <a:lstStyle/>
          <a:p>
            <a:r>
              <a:rPr lang="en-IN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Rainfall verification for target week 20-26May &amp; 27May - 02June</a:t>
            </a:r>
            <a:endParaRPr lang="en-IN" sz="2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0" y="1268760"/>
            <a:ext cx="5042386" cy="53103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005" y="1268760"/>
            <a:ext cx="4508208" cy="53442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347864" y="2060848"/>
            <a:ext cx="2160240" cy="792088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Cyclone YAAS</a:t>
            </a:r>
            <a:endParaRPr lang="en-I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65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94792" y="116632"/>
            <a:ext cx="7554416" cy="100811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Cyclogenesis</a:t>
            </a:r>
            <a:r>
              <a:rPr lang="en-I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probability for Cyclone YAAS based on 12</a:t>
            </a:r>
            <a:r>
              <a:rPr lang="en-IN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I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May &amp; 19</a:t>
            </a:r>
            <a:r>
              <a:rPr lang="en-IN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I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May IC</a:t>
            </a:r>
            <a:endParaRPr lang="en-I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4844" y="1429888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Averaged over Target week 20-26May</a:t>
            </a:r>
            <a:endParaRPr lang="en-IN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63"/>
          <a:stretch/>
        </p:blipFill>
        <p:spPr>
          <a:xfrm>
            <a:off x="794792" y="2564904"/>
            <a:ext cx="7554416" cy="381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10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756" y="15385"/>
            <a:ext cx="8763000" cy="540296"/>
          </a:xfrm>
        </p:spPr>
        <p:txBody>
          <a:bodyPr>
            <a:normAutofit/>
          </a:bodyPr>
          <a:lstStyle/>
          <a:p>
            <a:r>
              <a:rPr lang="en-IN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Rainfall verification for target week 03-09June and 10-16June</a:t>
            </a:r>
            <a:endParaRPr lang="en-IN" sz="2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r="12397"/>
          <a:stretch/>
        </p:blipFill>
        <p:spPr>
          <a:xfrm>
            <a:off x="251520" y="1268760"/>
            <a:ext cx="4176464" cy="43742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0" r="12224"/>
          <a:stretch/>
        </p:blipFill>
        <p:spPr>
          <a:xfrm>
            <a:off x="4615527" y="1304257"/>
            <a:ext cx="4528473" cy="423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95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214" y="152400"/>
            <a:ext cx="8763000" cy="540296"/>
          </a:xfrm>
        </p:spPr>
        <p:txBody>
          <a:bodyPr>
            <a:normAutofit fontScale="90000"/>
          </a:bodyPr>
          <a:lstStyle/>
          <a:p>
            <a:r>
              <a:rPr lang="en-I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Rainfall verification for target week 17-23 June </a:t>
            </a:r>
            <a:endParaRPr lang="en-IN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83" y="692696"/>
            <a:ext cx="762000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66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114300" y="26988"/>
            <a:ext cx="8915400" cy="5826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720" tIns="40680" rIns="81720" bIns="4068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2800" b="1">
                <a:solidFill>
                  <a:srgbClr val="FF3300"/>
                </a:solidFill>
                <a:latin typeface="Calibri" pitchFamily="34" charset="0"/>
              </a:rPr>
              <a:t>Verification of Area Averaged rainfall </a:t>
            </a:r>
          </a:p>
        </p:txBody>
      </p:sp>
      <p:pic>
        <p:nvPicPr>
          <p:cNvPr id="921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778000"/>
            <a:ext cx="4495800" cy="347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84350"/>
            <a:ext cx="4495800" cy="347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Box 1"/>
          <p:cNvSpPr txBox="1">
            <a:spLocks noChangeArrowheads="1"/>
          </p:cNvSpPr>
          <p:nvPr/>
        </p:nvSpPr>
        <p:spPr bwMode="auto">
          <a:xfrm>
            <a:off x="1219200" y="1066800"/>
            <a:ext cx="2143125" cy="4619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IN" sz="2400" b="1">
                <a:latin typeface="Times New Roman" pitchFamily="18" charset="0"/>
                <a:cs typeface="Times New Roman" pitchFamily="18" charset="0"/>
              </a:rPr>
              <a:t>Monsoon Zone</a:t>
            </a:r>
          </a:p>
        </p:txBody>
      </p:sp>
      <p:sp>
        <p:nvSpPr>
          <p:cNvPr id="9222" name="TextBox 6"/>
          <p:cNvSpPr txBox="1">
            <a:spLocks noChangeArrowheads="1"/>
          </p:cNvSpPr>
          <p:nvPr/>
        </p:nvSpPr>
        <p:spPr bwMode="auto">
          <a:xfrm>
            <a:off x="6096000" y="1066800"/>
            <a:ext cx="1355725" cy="4619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IN" sz="2400" b="1">
                <a:latin typeface="Times New Roman" pitchFamily="18" charset="0"/>
                <a:cs typeface="Times New Roman" pitchFamily="18" charset="0"/>
              </a:rPr>
              <a:t>All India</a:t>
            </a:r>
          </a:p>
        </p:txBody>
      </p:sp>
    </p:spTree>
    <p:extLst>
      <p:ext uri="{BB962C8B-B14F-4D97-AF65-F5344CB8AC3E}">
        <p14:creationId xmlns:p14="http://schemas.microsoft.com/office/powerpoint/2010/main" val="311203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19200" y="4797152"/>
            <a:ext cx="6629400" cy="16036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Cumulative </a:t>
            </a:r>
            <a:r>
              <a:rPr lang="en-I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Actual  (Till June 23)=145.8mm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IN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Cumulative </a:t>
            </a:r>
            <a:r>
              <a:rPr lang="en-IN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Normal (Till June 23)=114.2mm</a:t>
            </a:r>
          </a:p>
          <a:p>
            <a:pPr algn="ctr"/>
            <a:endParaRPr lang="en-IN" sz="2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IN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Cumulative % departure (Till June 23)=28%</a:t>
            </a:r>
            <a:endParaRPr lang="en-IN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59814" y="6467229"/>
            <a:ext cx="3056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err="1" smtClean="0"/>
              <a:t>Source:</a:t>
            </a:r>
            <a:r>
              <a:rPr lang="en-IN" dirty="0" err="1">
                <a:hlinkClick r:id="rId2"/>
              </a:rPr>
              <a:t>http</a:t>
            </a:r>
            <a:r>
              <a:rPr lang="en-IN" dirty="0">
                <a:hlinkClick r:id="rId2"/>
              </a:rPr>
              <a:t>://imdpune.gov.in/</a:t>
            </a:r>
            <a:endParaRPr lang="en-IN" dirty="0"/>
          </a:p>
        </p:txBody>
      </p:sp>
      <p:sp>
        <p:nvSpPr>
          <p:cNvPr id="13" name="Down Arrow Callout 12"/>
          <p:cNvSpPr/>
          <p:nvPr/>
        </p:nvSpPr>
        <p:spPr>
          <a:xfrm>
            <a:off x="1219200" y="391662"/>
            <a:ext cx="914400" cy="9144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Actual</a:t>
            </a:r>
            <a:endParaRPr lang="en-IN" dirty="0"/>
          </a:p>
        </p:txBody>
      </p:sp>
      <p:sp>
        <p:nvSpPr>
          <p:cNvPr id="14" name="Down Arrow Callout 13"/>
          <p:cNvSpPr/>
          <p:nvPr/>
        </p:nvSpPr>
        <p:spPr>
          <a:xfrm>
            <a:off x="3848773" y="391662"/>
            <a:ext cx="914400" cy="9144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Normal</a:t>
            </a:r>
            <a:endParaRPr lang="en-IN" dirty="0"/>
          </a:p>
        </p:txBody>
      </p:sp>
      <p:sp>
        <p:nvSpPr>
          <p:cNvPr id="15" name="Down Arrow Callout 14"/>
          <p:cNvSpPr/>
          <p:nvPr/>
        </p:nvSpPr>
        <p:spPr>
          <a:xfrm>
            <a:off x="6444208" y="391662"/>
            <a:ext cx="1044352" cy="9144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>
                <a:solidFill>
                  <a:schemeClr val="bg1"/>
                </a:solidFill>
              </a:rPr>
              <a:t>Anomaly</a:t>
            </a:r>
            <a:endParaRPr lang="en-IN" dirty="0">
              <a:solidFill>
                <a:schemeClr val="bg1"/>
              </a:solidFill>
            </a:endParaRPr>
          </a:p>
        </p:txBody>
      </p:sp>
      <p:pic>
        <p:nvPicPr>
          <p:cNvPr id="3076" name="Picture 4" descr="https://imdpune.gov.in/Seasons/Pre_Monsoon/acul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56" b="15082"/>
          <a:stretch/>
        </p:blipFill>
        <p:spPr bwMode="auto">
          <a:xfrm>
            <a:off x="723900" y="1350179"/>
            <a:ext cx="7620000" cy="334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126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en-I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MISO verification</a:t>
            </a:r>
            <a:endParaRPr lang="en-I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785935"/>
            <a:ext cx="2731996" cy="2966738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97"/>
          <a:stretch/>
        </p:blipFill>
        <p:spPr>
          <a:xfrm>
            <a:off x="251520" y="3630626"/>
            <a:ext cx="2945542" cy="31306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67"/>
          <a:stretch/>
        </p:blipFill>
        <p:spPr>
          <a:xfrm>
            <a:off x="6084168" y="3630626"/>
            <a:ext cx="2713265" cy="29146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1219198"/>
            <a:ext cx="2446280" cy="2384405"/>
          </a:xfrm>
          <a:prstGeom prst="rightArrow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75F09"/>
                </a:solidFill>
              </a:rPr>
              <a:t>OBSERVED MISO during 1-23 JUN</a:t>
            </a:r>
            <a:endParaRPr lang="en-IN" sz="24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C75F0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46443" y="4004185"/>
            <a:ext cx="2037725" cy="917079"/>
          </a:xfrm>
          <a:prstGeom prst="rightArrow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75F09"/>
                </a:solidFill>
              </a:rPr>
              <a:t>IC: 09 JUN</a:t>
            </a:r>
            <a:endParaRPr lang="en-IN" sz="24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C75F0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97062" y="5410200"/>
            <a:ext cx="1946044" cy="917079"/>
          </a:xfrm>
          <a:prstGeom prst="leftArrow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75F09"/>
                </a:solidFill>
              </a:rPr>
              <a:t>IC: 02 JUN</a:t>
            </a:r>
            <a:endParaRPr lang="en-IN" sz="24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C75F0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92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3284984"/>
            <a:ext cx="7560840" cy="1143000"/>
          </a:xfrm>
        </p:spPr>
        <p:txBody>
          <a:bodyPr>
            <a:normAutofit fontScale="90000"/>
          </a:bodyPr>
          <a:lstStyle/>
          <a:p>
            <a:r>
              <a:rPr lang="en-I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Latest Forecast based on </a:t>
            </a:r>
            <a:br>
              <a:rPr lang="en-I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I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en-IN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en-I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June IC</a:t>
            </a:r>
            <a:endParaRPr lang="en-IN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10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123825" y="26988"/>
            <a:ext cx="8915400" cy="3540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720" tIns="40680" rIns="81720" bIns="4068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2000" b="1">
                <a:solidFill>
                  <a:srgbClr val="0000CC"/>
                </a:solidFill>
                <a:latin typeface="Calibri" pitchFamily="34" charset="0"/>
              </a:rPr>
              <a:t>Daily evolution of rainfall and wind at 850hPa (by MME)</a:t>
            </a:r>
            <a:endParaRPr lang="en-US" altLang="en-US" sz="2000" b="1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512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85775"/>
            <a:ext cx="7620000" cy="588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253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123825" y="26988"/>
            <a:ext cx="8915400" cy="4302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720" tIns="40680" rIns="81720" bIns="4068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2000" b="1">
                <a:solidFill>
                  <a:srgbClr val="0000CC"/>
                </a:solidFill>
                <a:latin typeface="Calibri" pitchFamily="34" charset="0"/>
              </a:rPr>
              <a:t>Predicted week wise rainfall (by MME)</a:t>
            </a:r>
            <a:endParaRPr lang="en-US" altLang="en-US" sz="2000" b="1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614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1230313"/>
            <a:ext cx="3867150" cy="456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327150"/>
            <a:ext cx="3814763" cy="435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778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123825" y="26988"/>
            <a:ext cx="8915400" cy="4302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720" tIns="40680" rIns="81720" bIns="4068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2000" b="1">
                <a:solidFill>
                  <a:srgbClr val="0000CC"/>
                </a:solidFill>
                <a:latin typeface="Calibri" pitchFamily="34" charset="0"/>
              </a:rPr>
              <a:t>Predicted week wise temperature anomaly (by MME)</a:t>
            </a:r>
            <a:endParaRPr lang="en-US" altLang="en-US" sz="2000" b="1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225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388" y="803275"/>
            <a:ext cx="3956050" cy="517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792163"/>
            <a:ext cx="3965575" cy="518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404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0" y="0"/>
            <a:ext cx="8915400" cy="4302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720" tIns="40680" rIns="81720" bIns="4068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2000" b="1">
                <a:solidFill>
                  <a:srgbClr val="0000CC"/>
                </a:solidFill>
                <a:latin typeface="Calibri" pitchFamily="34" charset="0"/>
              </a:rPr>
              <a:t>Area averaged rainfall over homogeneous regions predicted by MME</a:t>
            </a:r>
            <a:endParaRPr lang="en-US" altLang="en-US" sz="2000" b="1">
              <a:solidFill>
                <a:srgbClr val="FF0000"/>
              </a:solidFill>
              <a:latin typeface="Calibri" pitchFamily="34" charset="0"/>
            </a:endParaRPr>
          </a:p>
          <a:p>
            <a:pPr algn="ctr" eaLnBrk="1" hangingPunct="1">
              <a:buSzPct val="100000"/>
            </a:pPr>
            <a:endParaRPr lang="en-US" altLang="en-US" sz="2000" b="1">
              <a:solidFill>
                <a:srgbClr val="FF0000"/>
              </a:solidFill>
              <a:latin typeface="Calibri" pitchFamily="34" charset="0"/>
            </a:endParaRPr>
          </a:p>
          <a:p>
            <a:pPr algn="ctr" eaLnBrk="1" hangingPunct="1">
              <a:buSzPct val="100000"/>
            </a:pPr>
            <a:endParaRPr lang="en-US" altLang="en-US" sz="2000" b="1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55650"/>
            <a:ext cx="5835650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C:\Users\susmi\Desktop\Official\PPTs\hom_re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963" y="990600"/>
            <a:ext cx="3221037" cy="333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672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0" y="0"/>
            <a:ext cx="8915400" cy="4302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720" tIns="40680" rIns="81720" bIns="4068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2000" b="1">
                <a:solidFill>
                  <a:srgbClr val="0000CC"/>
                </a:solidFill>
                <a:latin typeface="Calibri" pitchFamily="34" charset="0"/>
              </a:rPr>
              <a:t>Time series of Area averaged rainfall predicted by MME</a:t>
            </a:r>
            <a:endParaRPr lang="en-US" altLang="en-US" sz="2000" b="1">
              <a:solidFill>
                <a:srgbClr val="FF0000"/>
              </a:solidFill>
              <a:latin typeface="Calibri" pitchFamily="34" charset="0"/>
            </a:endParaRPr>
          </a:p>
          <a:p>
            <a:pPr algn="ctr" eaLnBrk="1" hangingPunct="1">
              <a:buSzPct val="100000"/>
            </a:pPr>
            <a:endParaRPr lang="en-US" altLang="en-US" sz="2000" b="1">
              <a:solidFill>
                <a:srgbClr val="FF0000"/>
              </a:solidFill>
              <a:latin typeface="Calibri" pitchFamily="34" charset="0"/>
            </a:endParaRPr>
          </a:p>
          <a:p>
            <a:pPr algn="ctr" eaLnBrk="1" hangingPunct="1">
              <a:buSzPct val="100000"/>
            </a:pPr>
            <a:endParaRPr lang="en-US" altLang="en-US" sz="2000" b="1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09600"/>
            <a:ext cx="6696744" cy="59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eft Arrow Callout 3"/>
          <p:cNvSpPr/>
          <p:nvPr/>
        </p:nvSpPr>
        <p:spPr>
          <a:xfrm>
            <a:off x="7312845" y="1099592"/>
            <a:ext cx="1384158" cy="914400"/>
          </a:xfrm>
          <a:prstGeom prst="left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OVER MZI</a:t>
            </a:r>
            <a:endParaRPr lang="en-IN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Left Arrow Callout 4"/>
          <p:cNvSpPr/>
          <p:nvPr/>
        </p:nvSpPr>
        <p:spPr>
          <a:xfrm>
            <a:off x="7303108" y="4437112"/>
            <a:ext cx="1384158" cy="914400"/>
          </a:xfrm>
          <a:prstGeom prst="left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OVER EIO</a:t>
            </a:r>
            <a:endParaRPr lang="en-IN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5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30"/>
          <p:cNvSpPr txBox="1">
            <a:spLocks noChangeArrowheads="1"/>
          </p:cNvSpPr>
          <p:nvPr/>
        </p:nvSpPr>
        <p:spPr bwMode="auto">
          <a:xfrm>
            <a:off x="0" y="-36513"/>
            <a:ext cx="9144000" cy="522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000000"/>
                </a:solidFill>
              </a:rPr>
              <a:t>MISO Forecast</a:t>
            </a:r>
          </a:p>
        </p:txBody>
      </p:sp>
      <p:pic>
        <p:nvPicPr>
          <p:cNvPr id="1229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1273175"/>
            <a:ext cx="5976937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513" y="1782763"/>
            <a:ext cx="2778125" cy="301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925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30"/>
          <p:cNvSpPr txBox="1">
            <a:spLocks noChangeArrowheads="1"/>
          </p:cNvSpPr>
          <p:nvPr/>
        </p:nvSpPr>
        <p:spPr bwMode="auto">
          <a:xfrm>
            <a:off x="0" y="-36513"/>
            <a:ext cx="9144000" cy="522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000000"/>
                </a:solidFill>
              </a:rPr>
              <a:t>MJO Forecast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9144000" cy="595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68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7484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en-I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Summary</a:t>
            </a:r>
            <a:endParaRPr lang="en-IN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512" y="782122"/>
            <a:ext cx="8712968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ct val="100000"/>
            </a:pP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   </a:t>
            </a:r>
            <a:r>
              <a:rPr lang="en-US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Cyclone “</a:t>
            </a:r>
            <a:r>
              <a:rPr lang="en-US" sz="2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Tauktae</a:t>
            </a:r>
            <a:r>
              <a:rPr lang="en-US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” and “YAAS” was predicted  from the nearest ICs.  </a:t>
            </a:r>
          </a:p>
          <a:p>
            <a:pPr marL="457200" indent="-457200">
              <a:buClr>
                <a:srgbClr val="000000"/>
              </a:buClr>
              <a:buSzPct val="100000"/>
              <a:buFont typeface="Times New Roman" pitchFamily="18" charset="0"/>
              <a:buAutoNum type="arabicPeriod"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Model  indicated early onset from 12</a:t>
            </a:r>
            <a:r>
              <a:rPr lang="en-US" sz="2200" b="1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May &amp; 19</a:t>
            </a:r>
            <a:r>
              <a:rPr lang="en-US" sz="2200" b="1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May ICs.</a:t>
            </a:r>
            <a:endParaRPr lang="en-US" sz="2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2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Conclusions from latest forecast: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A. Rainfall: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Rainfall is likely to be below normal over NWI 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normal over MZI region, 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normal to below normal over NEI and normal to above normal over SPI in the first two weeks.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  Afterwards normal conditions are expected over most parts of the country.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200" b="1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B.  MISO:</a:t>
            </a:r>
            <a:endParaRPr lang="en-US" sz="2200" b="1" dirty="0">
              <a:solidFill>
                <a:srgbClr val="00B05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MISO associated signal is weak for next 4 weeks. 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200" b="1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C.  MJO: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MJO associated  signal is currently located over Western hemisphere and Africa region, which  is not favorable for active monsoon conditions over India. </a:t>
            </a:r>
            <a:endParaRPr lang="en-US" sz="22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35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mdpune.gov.in/Seasons/Pre_Monsoon/seasonal-r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6632"/>
            <a:ext cx="612068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52120" y="6479114"/>
            <a:ext cx="3056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err="1" smtClean="0"/>
              <a:t>Source:</a:t>
            </a:r>
            <a:r>
              <a:rPr lang="en-IN" dirty="0" err="1">
                <a:hlinkClick r:id="rId3"/>
              </a:rPr>
              <a:t>http</a:t>
            </a:r>
            <a:r>
              <a:rPr lang="en-IN" dirty="0">
                <a:hlinkClick r:id="rId3"/>
              </a:rPr>
              <a:t>://imdpune.gov.in/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6319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9792" y="2852936"/>
            <a:ext cx="4176464" cy="1143000"/>
          </a:xfrm>
          <a:solidFill>
            <a:srgbClr val="92D050"/>
          </a:solidFill>
        </p:spPr>
        <p:txBody>
          <a:bodyPr/>
          <a:lstStyle/>
          <a:p>
            <a:r>
              <a:rPr lang="en-I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THANK YOU</a:t>
            </a:r>
            <a:endParaRPr lang="en-IN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29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NCEP forecast based on 23 JUN IC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9" r="7549" b="17342"/>
          <a:stretch/>
        </p:blipFill>
        <p:spPr>
          <a:xfrm>
            <a:off x="1115616" y="1484784"/>
            <a:ext cx="6480720" cy="4770426"/>
          </a:xfrm>
        </p:spPr>
      </p:pic>
    </p:spTree>
    <p:extLst>
      <p:ext uri="{BB962C8B-B14F-4D97-AF65-F5344CB8AC3E}">
        <p14:creationId xmlns:p14="http://schemas.microsoft.com/office/powerpoint/2010/main" val="338274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00075"/>
            <a:ext cx="7848872" cy="5657850"/>
          </a:xfrm>
          <a:prstGeom prst="rect">
            <a:avLst/>
          </a:prstGeom>
        </p:spPr>
      </p:pic>
      <p:pic>
        <p:nvPicPr>
          <p:cNvPr id="3" name="Picture 2" descr="Map&#10;&#10;Description automatically generated">
            <a:extLst>
              <a:ext uri="{FF2B5EF4-FFF2-40B4-BE49-F238E27FC236}">
                <a16:creationId xmlns:lc="http://schemas.openxmlformats.org/drawingml/2006/lockedCanvas" xmlns:a16="http://schemas.microsoft.com/office/drawing/2014/main" xmlns="" id="{B46973EE-612E-490D-8533-88E5C520C4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6495"/>
          <a:stretch/>
        </p:blipFill>
        <p:spPr>
          <a:xfrm>
            <a:off x="571500" y="100627"/>
            <a:ext cx="8001000" cy="665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95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15816" y="6468833"/>
            <a:ext cx="3056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err="1" smtClean="0"/>
              <a:t>Source:</a:t>
            </a:r>
            <a:r>
              <a:rPr lang="en-IN" dirty="0" err="1">
                <a:hlinkClick r:id="rId2"/>
              </a:rPr>
              <a:t>http</a:t>
            </a:r>
            <a:r>
              <a:rPr lang="en-IN" dirty="0">
                <a:hlinkClick r:id="rId2"/>
              </a:rPr>
              <a:t>://imdpune.gov.in/</a:t>
            </a:r>
            <a:endParaRPr lang="en-IN" dirty="0"/>
          </a:p>
        </p:txBody>
      </p:sp>
      <p:pic>
        <p:nvPicPr>
          <p:cNvPr id="1030" name="Picture 6" descr="https://imdpune.gov.in/Seasons/Pre_Monsoon/zon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35090"/>
            <a:ext cx="7488832" cy="595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81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10459" y="6109782"/>
            <a:ext cx="3056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err="1" smtClean="0"/>
              <a:t>Source:</a:t>
            </a:r>
            <a:r>
              <a:rPr lang="en-IN" dirty="0" err="1">
                <a:hlinkClick r:id="rId2"/>
              </a:rPr>
              <a:t>http</a:t>
            </a:r>
            <a:r>
              <a:rPr lang="en-IN" dirty="0">
                <a:hlinkClick r:id="rId2"/>
              </a:rPr>
              <a:t>://imdpune.gov.in/</a:t>
            </a:r>
            <a:endParaRPr lang="en-IN" dirty="0"/>
          </a:p>
        </p:txBody>
      </p:sp>
      <p:pic>
        <p:nvPicPr>
          <p:cNvPr id="2" name="Picture 4" descr="https://imdpune.gov.in/Seasons/Pre_Monsoon/rfstat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260648"/>
            <a:ext cx="8924925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53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36912"/>
            <a:ext cx="8229600" cy="1143000"/>
          </a:xfrm>
        </p:spPr>
        <p:txBody>
          <a:bodyPr>
            <a:normAutofit/>
          </a:bodyPr>
          <a:lstStyle/>
          <a:p>
            <a:r>
              <a:rPr lang="en-I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Monsoon Onset</a:t>
            </a:r>
            <a:endParaRPr lang="en-I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08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5"/>
          <p:cNvSpPr txBox="1">
            <a:spLocks noChangeArrowheads="1"/>
          </p:cNvSpPr>
          <p:nvPr/>
        </p:nvSpPr>
        <p:spPr bwMode="auto">
          <a:xfrm>
            <a:off x="35497" y="120408"/>
            <a:ext cx="6552728" cy="83099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>
              <a:defRPr/>
            </a:pPr>
            <a:r>
              <a:rPr lang="en-IN" sz="2400" dirty="0" smtClean="0">
                <a:solidFill>
                  <a:prstClr val="black"/>
                </a:solidFill>
                <a:ea typeface="+mn-ea"/>
                <a:cs typeface="Arial" pitchFamily="34" charset="0"/>
              </a:rPr>
              <a:t>925 </a:t>
            </a:r>
            <a:r>
              <a:rPr lang="en-IN" sz="2400" dirty="0" err="1" smtClean="0">
                <a:solidFill>
                  <a:prstClr val="black"/>
                </a:solidFill>
                <a:ea typeface="+mn-ea"/>
                <a:cs typeface="Arial" pitchFamily="34" charset="0"/>
              </a:rPr>
              <a:t>hPa</a:t>
            </a:r>
            <a:r>
              <a:rPr lang="en-IN" sz="2400" dirty="0" smtClean="0">
                <a:solidFill>
                  <a:prstClr val="black"/>
                </a:solidFill>
                <a:ea typeface="+mn-ea"/>
                <a:cs typeface="Arial" pitchFamily="34" charset="0"/>
              </a:rPr>
              <a:t> </a:t>
            </a:r>
            <a:r>
              <a:rPr lang="en-IN" sz="2400" dirty="0" err="1" smtClean="0">
                <a:solidFill>
                  <a:prstClr val="black"/>
                </a:solidFill>
                <a:ea typeface="+mn-ea"/>
                <a:cs typeface="Arial" pitchFamily="34" charset="0"/>
              </a:rPr>
              <a:t>Zonal</a:t>
            </a:r>
            <a:r>
              <a:rPr lang="en-IN" sz="2400" dirty="0" smtClean="0">
                <a:solidFill>
                  <a:prstClr val="black"/>
                </a:solidFill>
                <a:ea typeface="+mn-ea"/>
                <a:cs typeface="Arial" pitchFamily="34" charset="0"/>
              </a:rPr>
              <a:t> wind over</a:t>
            </a:r>
            <a:r>
              <a:rPr lang="en-IN" sz="2400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IN" sz="2400" dirty="0" smtClean="0">
                <a:solidFill>
                  <a:prstClr val="black"/>
                </a:solidFill>
                <a:ea typeface="+mn-ea"/>
                <a:cs typeface="Arial" pitchFamily="34" charset="0"/>
              </a:rPr>
              <a:t>(70-80 E; 05-10 N</a:t>
            </a:r>
            <a:r>
              <a:rPr lang="en-IN" sz="2400" dirty="0">
                <a:solidFill>
                  <a:prstClr val="black"/>
                </a:solidFill>
                <a:cs typeface="Arial" pitchFamily="34" charset="0"/>
              </a:rPr>
              <a:t>) &amp; Rainfall </a:t>
            </a:r>
            <a:r>
              <a:rPr lang="en-IN" sz="2400" dirty="0" smtClean="0">
                <a:solidFill>
                  <a:prstClr val="black"/>
                </a:solidFill>
                <a:cs typeface="Arial" pitchFamily="34" charset="0"/>
              </a:rPr>
              <a:t>over Kerala </a:t>
            </a:r>
            <a:r>
              <a:rPr lang="en-IN" sz="2400" dirty="0">
                <a:solidFill>
                  <a:prstClr val="black"/>
                </a:solidFill>
                <a:cs typeface="Arial" pitchFamily="34" charset="0"/>
              </a:rPr>
              <a:t>coast (75-77.5; &amp; 8-10.5N</a:t>
            </a:r>
            <a:r>
              <a:rPr lang="en-IN" sz="2400" dirty="0" smtClean="0">
                <a:solidFill>
                  <a:prstClr val="black"/>
                </a:solidFill>
                <a:cs typeface="Arial" pitchFamily="34" charset="0"/>
              </a:rPr>
              <a:t>)</a:t>
            </a:r>
            <a:endParaRPr lang="en-IN" sz="24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76256" y="170104"/>
            <a:ext cx="2088232" cy="51831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IN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I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May IC</a:t>
            </a:r>
            <a:endParaRPr lang="en-I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067944" y="1700808"/>
            <a:ext cx="1152128" cy="1944216"/>
          </a:xfrm>
          <a:prstGeom prst="ellipse">
            <a:avLst/>
          </a:prstGeom>
          <a:solidFill>
            <a:srgbClr val="00B050">
              <a:alpha val="0"/>
            </a:srgbClr>
          </a:solidFill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1800" b="0">
              <a:solidFill>
                <a:prstClr val="white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51520" y="1277257"/>
            <a:ext cx="8424936" cy="5308099"/>
            <a:chOff x="251520" y="1277257"/>
            <a:chExt cx="8424936" cy="530809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9" t="10072" r="7927" b="13661"/>
            <a:stretch/>
          </p:blipFill>
          <p:spPr>
            <a:xfrm>
              <a:off x="251520" y="1277257"/>
              <a:ext cx="8424936" cy="2467429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7" t="11852" r="8951" b="2434"/>
            <a:stretch/>
          </p:blipFill>
          <p:spPr>
            <a:xfrm>
              <a:off x="251520" y="3861048"/>
              <a:ext cx="8388000" cy="2724308"/>
            </a:xfrm>
            <a:prstGeom prst="rect">
              <a:avLst/>
            </a:prstGeom>
          </p:spPr>
        </p:pic>
      </p:grpSp>
      <p:sp>
        <p:nvSpPr>
          <p:cNvPr id="15" name="Oval 14"/>
          <p:cNvSpPr/>
          <p:nvPr/>
        </p:nvSpPr>
        <p:spPr>
          <a:xfrm>
            <a:off x="3869456" y="1916832"/>
            <a:ext cx="1152128" cy="1944216"/>
          </a:xfrm>
          <a:prstGeom prst="ellipse">
            <a:avLst/>
          </a:prstGeom>
          <a:solidFill>
            <a:srgbClr val="00B050">
              <a:alpha val="0"/>
            </a:srgbClr>
          </a:solidFill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1800" b="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3887924" y="4441371"/>
            <a:ext cx="1152128" cy="1709982"/>
          </a:xfrm>
          <a:prstGeom prst="ellipse">
            <a:avLst/>
          </a:prstGeom>
          <a:solidFill>
            <a:srgbClr val="00B050">
              <a:alpha val="0"/>
            </a:srgbClr>
          </a:solidFill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1800" b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16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948264" y="254029"/>
            <a:ext cx="2088232" cy="51831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r>
              <a:rPr lang="en-IN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I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May IC</a:t>
            </a:r>
            <a:endParaRPr lang="en-I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251520" y="97691"/>
            <a:ext cx="6552728" cy="83099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>
              <a:defRPr/>
            </a:pPr>
            <a:r>
              <a:rPr lang="en-IN" sz="2400" dirty="0" smtClean="0">
                <a:solidFill>
                  <a:prstClr val="black"/>
                </a:solidFill>
                <a:ea typeface="+mn-ea"/>
                <a:cs typeface="Arial" pitchFamily="34" charset="0"/>
              </a:rPr>
              <a:t>925 </a:t>
            </a:r>
            <a:r>
              <a:rPr lang="en-IN" sz="2400" dirty="0" err="1" smtClean="0">
                <a:solidFill>
                  <a:prstClr val="black"/>
                </a:solidFill>
                <a:ea typeface="+mn-ea"/>
                <a:cs typeface="Arial" pitchFamily="34" charset="0"/>
              </a:rPr>
              <a:t>hPa</a:t>
            </a:r>
            <a:r>
              <a:rPr lang="en-IN" sz="2400" dirty="0" smtClean="0">
                <a:solidFill>
                  <a:prstClr val="black"/>
                </a:solidFill>
                <a:ea typeface="+mn-ea"/>
                <a:cs typeface="Arial" pitchFamily="34" charset="0"/>
              </a:rPr>
              <a:t> </a:t>
            </a:r>
            <a:r>
              <a:rPr lang="en-IN" sz="2400" dirty="0" err="1" smtClean="0">
                <a:solidFill>
                  <a:prstClr val="black"/>
                </a:solidFill>
                <a:ea typeface="+mn-ea"/>
                <a:cs typeface="Arial" pitchFamily="34" charset="0"/>
              </a:rPr>
              <a:t>Zonal</a:t>
            </a:r>
            <a:r>
              <a:rPr lang="en-IN" sz="2400" dirty="0" smtClean="0">
                <a:solidFill>
                  <a:prstClr val="black"/>
                </a:solidFill>
                <a:ea typeface="+mn-ea"/>
                <a:cs typeface="Arial" pitchFamily="34" charset="0"/>
              </a:rPr>
              <a:t> wind over</a:t>
            </a:r>
            <a:r>
              <a:rPr lang="en-IN" sz="2400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IN" sz="2400" dirty="0" smtClean="0">
                <a:solidFill>
                  <a:prstClr val="black"/>
                </a:solidFill>
                <a:ea typeface="+mn-ea"/>
                <a:cs typeface="Arial" pitchFamily="34" charset="0"/>
              </a:rPr>
              <a:t>(70-80 E; 05-10 N</a:t>
            </a:r>
            <a:r>
              <a:rPr lang="en-IN" sz="2400" dirty="0">
                <a:solidFill>
                  <a:prstClr val="black"/>
                </a:solidFill>
                <a:cs typeface="Arial" pitchFamily="34" charset="0"/>
              </a:rPr>
              <a:t>) &amp; Rainfall </a:t>
            </a:r>
            <a:r>
              <a:rPr lang="en-IN" sz="2400" dirty="0" smtClean="0">
                <a:solidFill>
                  <a:prstClr val="black"/>
                </a:solidFill>
                <a:cs typeface="Arial" pitchFamily="34" charset="0"/>
              </a:rPr>
              <a:t>over Kerala </a:t>
            </a:r>
            <a:r>
              <a:rPr lang="en-IN" sz="2400" dirty="0">
                <a:solidFill>
                  <a:prstClr val="black"/>
                </a:solidFill>
                <a:cs typeface="Arial" pitchFamily="34" charset="0"/>
              </a:rPr>
              <a:t>coast (75-77.5; &amp; 8-10.5N</a:t>
            </a:r>
            <a:r>
              <a:rPr lang="en-IN" sz="2400" dirty="0" smtClean="0">
                <a:solidFill>
                  <a:prstClr val="black"/>
                </a:solidFill>
                <a:cs typeface="Arial" pitchFamily="34" charset="0"/>
              </a:rPr>
              <a:t>)</a:t>
            </a:r>
            <a:endParaRPr lang="en-IN" sz="24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369129" y="1537052"/>
            <a:ext cx="1152128" cy="1944216"/>
          </a:xfrm>
          <a:prstGeom prst="ellipse">
            <a:avLst/>
          </a:prstGeom>
          <a:solidFill>
            <a:srgbClr val="00B050">
              <a:alpha val="0"/>
            </a:srgbClr>
          </a:solidFill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1800" b="0">
              <a:solidFill>
                <a:prstClr val="white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80571" y="928689"/>
            <a:ext cx="7576459" cy="5854928"/>
            <a:chOff x="580571" y="928689"/>
            <a:chExt cx="7576459" cy="585492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26" t="13542" r="9606" b="13651"/>
            <a:stretch/>
          </p:blipFill>
          <p:spPr>
            <a:xfrm>
              <a:off x="580571" y="928689"/>
              <a:ext cx="7576458" cy="255257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26" t="13541" r="9606" b="2857"/>
            <a:stretch/>
          </p:blipFill>
          <p:spPr>
            <a:xfrm>
              <a:off x="580572" y="3645025"/>
              <a:ext cx="7576458" cy="3138592"/>
            </a:xfrm>
            <a:prstGeom prst="rect">
              <a:avLst/>
            </a:prstGeom>
          </p:spPr>
        </p:pic>
      </p:grpSp>
      <p:sp>
        <p:nvSpPr>
          <p:cNvPr id="13" name="Oval 12"/>
          <p:cNvSpPr/>
          <p:nvPr/>
        </p:nvSpPr>
        <p:spPr>
          <a:xfrm>
            <a:off x="2367439" y="1537052"/>
            <a:ext cx="1152128" cy="1944216"/>
          </a:xfrm>
          <a:prstGeom prst="ellipse">
            <a:avLst/>
          </a:prstGeom>
          <a:solidFill>
            <a:srgbClr val="00B050">
              <a:alpha val="0"/>
            </a:srgbClr>
          </a:solidFill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1800" b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2375756" y="3861048"/>
            <a:ext cx="1152128" cy="1944216"/>
          </a:xfrm>
          <a:prstGeom prst="ellipse">
            <a:avLst/>
          </a:prstGeom>
          <a:solidFill>
            <a:srgbClr val="00B050">
              <a:alpha val="0"/>
            </a:srgbClr>
          </a:solidFill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1800" b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1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9036496" cy="504056"/>
          </a:xfrm>
        </p:spPr>
        <p:txBody>
          <a:bodyPr>
            <a:noAutofit/>
          </a:bodyPr>
          <a:lstStyle/>
          <a:p>
            <a:r>
              <a:rPr lang="en-IN" sz="2800" b="1" dirty="0" smtClean="0">
                <a:latin typeface="Times New Roman" pitchFamily="18" charset="0"/>
                <a:cs typeface="Times New Roman" pitchFamily="18" charset="0"/>
              </a:rPr>
              <a:t>Time-Height evolution of </a:t>
            </a:r>
            <a:r>
              <a:rPr lang="en-IN" sz="2800" b="1" dirty="0" err="1" smtClean="0">
                <a:latin typeface="Times New Roman" pitchFamily="18" charset="0"/>
                <a:cs typeface="Times New Roman" pitchFamily="18" charset="0"/>
              </a:rPr>
              <a:t>zonal</a:t>
            </a:r>
            <a:r>
              <a:rPr lang="en-IN" sz="2800" b="1" dirty="0" smtClean="0">
                <a:latin typeface="Times New Roman" pitchFamily="18" charset="0"/>
                <a:cs typeface="Times New Roman" pitchFamily="18" charset="0"/>
              </a:rPr>
              <a:t> wind over 55-80E 0-10N </a:t>
            </a:r>
            <a:endParaRPr lang="en-IN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92696"/>
            <a:ext cx="8352928" cy="6066702"/>
          </a:xfrm>
        </p:spPr>
      </p:pic>
    </p:spTree>
    <p:extLst>
      <p:ext uri="{BB962C8B-B14F-4D97-AF65-F5344CB8AC3E}">
        <p14:creationId xmlns:p14="http://schemas.microsoft.com/office/powerpoint/2010/main" val="106694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22161</TotalTime>
  <Words>523</Words>
  <Application>Microsoft Office PowerPoint</Application>
  <PresentationFormat>On-screen Show (4:3)</PresentationFormat>
  <Paragraphs>84</Paragraphs>
  <Slides>32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Monsoon Onset</vt:lpstr>
      <vt:lpstr>PowerPoint Presentation</vt:lpstr>
      <vt:lpstr>PowerPoint Presentation</vt:lpstr>
      <vt:lpstr>Time-Height evolution of zonal wind over 55-80E 0-10N </vt:lpstr>
      <vt:lpstr>Rainfall verification </vt:lpstr>
      <vt:lpstr>PowerPoint Presentation</vt:lpstr>
      <vt:lpstr>Rainfall verification for target week 13-19 May</vt:lpstr>
      <vt:lpstr>PowerPoint Presentation</vt:lpstr>
      <vt:lpstr>PowerPoint Presentation</vt:lpstr>
      <vt:lpstr>Rainfall verification for target week 20-26May &amp; 27May - 02June</vt:lpstr>
      <vt:lpstr>PowerPoint Presentation</vt:lpstr>
      <vt:lpstr>Rainfall verification for target week 03-09June and 10-16June</vt:lpstr>
      <vt:lpstr>Rainfall verification for target week 17-23 June </vt:lpstr>
      <vt:lpstr>PowerPoint Presentation</vt:lpstr>
      <vt:lpstr>MISO verification</vt:lpstr>
      <vt:lpstr>Latest Forecast based on  23rd June 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THANK YOU</vt:lpstr>
      <vt:lpstr>NCEP forecast based on 23 JUN IC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AVIJIT</dc:creator>
  <cp:lastModifiedBy>Rashmi Sahu</cp:lastModifiedBy>
  <cp:revision>120</cp:revision>
  <dcterms:created xsi:type="dcterms:W3CDTF">2020-06-13T10:26:32Z</dcterms:created>
  <dcterms:modified xsi:type="dcterms:W3CDTF">2021-07-19T11:55:53Z</dcterms:modified>
</cp:coreProperties>
</file>