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30"/>
  </p:notesMasterIdLst>
  <p:handoutMasterIdLst>
    <p:handoutMasterId r:id="rId31"/>
  </p:handoutMasterIdLst>
  <p:sldIdLst>
    <p:sldId id="643" r:id="rId2"/>
    <p:sldId id="743" r:id="rId3"/>
    <p:sldId id="822" r:id="rId4"/>
    <p:sldId id="826" r:id="rId5"/>
    <p:sldId id="825" r:id="rId6"/>
    <p:sldId id="851" r:id="rId7"/>
    <p:sldId id="854" r:id="rId8"/>
    <p:sldId id="855" r:id="rId9"/>
    <p:sldId id="856" r:id="rId10"/>
    <p:sldId id="748" r:id="rId11"/>
    <p:sldId id="829" r:id="rId12"/>
    <p:sldId id="834" r:id="rId13"/>
    <p:sldId id="838" r:id="rId14"/>
    <p:sldId id="776" r:id="rId15"/>
    <p:sldId id="853" r:id="rId16"/>
    <p:sldId id="742" r:id="rId17"/>
    <p:sldId id="839" r:id="rId18"/>
    <p:sldId id="840" r:id="rId19"/>
    <p:sldId id="841" r:id="rId20"/>
    <p:sldId id="740" r:id="rId21"/>
    <p:sldId id="722" r:id="rId22"/>
    <p:sldId id="739" r:id="rId23"/>
    <p:sldId id="754" r:id="rId24"/>
    <p:sldId id="816" r:id="rId25"/>
    <p:sldId id="830" r:id="rId26"/>
    <p:sldId id="846" r:id="rId27"/>
    <p:sldId id="858" r:id="rId28"/>
    <p:sldId id="84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CC"/>
    <a:srgbClr val="009900"/>
    <a:srgbClr val="3366FF"/>
    <a:srgbClr val="00602B"/>
    <a:srgbClr val="000099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8" autoAdjust="0"/>
    <p:restoredTop sz="86477" autoAdjust="0"/>
  </p:normalViewPr>
  <p:slideViewPr>
    <p:cSldViewPr>
      <p:cViewPr>
        <p:scale>
          <a:sx n="90" d="100"/>
          <a:sy n="90" d="100"/>
        </p:scale>
        <p:origin x="-2253" y="-69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B7167-4ED9-4AAD-BA20-9D2CBC99D8F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4C008BF-BF23-4E3F-A958-5BB1EE295D22}">
      <dgm:prSet phldrT="[Text]" custT="1"/>
      <dgm:spPr/>
      <dgm:t>
        <a:bodyPr/>
        <a:lstStyle/>
        <a:p>
          <a:r>
            <a:rPr lang="en-IN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Recapitulation</a:t>
          </a:r>
          <a:endParaRPr lang="en-IN" sz="3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1D925A-E450-4E69-85E9-0CC335C2BD04}" type="parTrans" cxnId="{43F7C3D0-40AF-4AD7-8C53-C526AD0B5AC6}">
      <dgm:prSet/>
      <dgm:spPr/>
      <dgm:t>
        <a:bodyPr/>
        <a:lstStyle/>
        <a:p>
          <a:endParaRPr lang="en-IN"/>
        </a:p>
      </dgm:t>
    </dgm:pt>
    <dgm:pt modelId="{9AC2D607-FE19-4FE4-BF2D-1CABCBE1C301}" type="sibTrans" cxnId="{43F7C3D0-40AF-4AD7-8C53-C526AD0B5AC6}">
      <dgm:prSet/>
      <dgm:spPr/>
      <dgm:t>
        <a:bodyPr/>
        <a:lstStyle/>
        <a:p>
          <a:endParaRPr lang="en-IN"/>
        </a:p>
      </dgm:t>
    </dgm:pt>
    <dgm:pt modelId="{A609294E-4D44-4794-B3E9-C1EC00A80A46}">
      <dgm:prSet phldrT="[Text]" custT="1"/>
      <dgm:spPr/>
      <dgm:t>
        <a:bodyPr/>
        <a:lstStyle/>
        <a:p>
          <a:r>
            <a:rPr lang="en-I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Forecast Verifications</a:t>
          </a:r>
          <a:endParaRPr lang="en-IN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D4ED45-4EC9-4255-B1CF-5EFC80EF8D7B}" type="parTrans" cxnId="{F3C27A3C-097D-4422-9B06-E4D31743D964}">
      <dgm:prSet/>
      <dgm:spPr/>
      <dgm:t>
        <a:bodyPr/>
        <a:lstStyle/>
        <a:p>
          <a:endParaRPr lang="en-IN"/>
        </a:p>
      </dgm:t>
    </dgm:pt>
    <dgm:pt modelId="{A7A66C2E-9338-4C81-8CB9-98448BF396F8}" type="sibTrans" cxnId="{F3C27A3C-097D-4422-9B06-E4D31743D964}">
      <dgm:prSet/>
      <dgm:spPr/>
      <dgm:t>
        <a:bodyPr/>
        <a:lstStyle/>
        <a:p>
          <a:endParaRPr lang="en-IN"/>
        </a:p>
      </dgm:t>
    </dgm:pt>
    <dgm:pt modelId="{E2B00F60-8AA6-4E5E-9819-45CAC94B6B26}">
      <dgm:prSet custT="1"/>
      <dgm:spPr/>
      <dgm:t>
        <a:bodyPr/>
        <a:lstStyle/>
        <a:p>
          <a:r>
            <a:rPr lang="en-IN" sz="3600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rPr>
            <a:t>Observed Monsoon</a:t>
          </a:r>
        </a:p>
      </dgm:t>
    </dgm:pt>
    <dgm:pt modelId="{F9799FD3-C1AE-456F-B7E0-BFF732B34650}" type="parTrans" cxnId="{91A9A574-0C6C-4475-90CC-EF41968B2922}">
      <dgm:prSet/>
      <dgm:spPr/>
      <dgm:t>
        <a:bodyPr/>
        <a:lstStyle/>
        <a:p>
          <a:endParaRPr lang="en-IN"/>
        </a:p>
      </dgm:t>
    </dgm:pt>
    <dgm:pt modelId="{AB7A7C9F-0078-4369-AC70-2A0CF41880E9}" type="sibTrans" cxnId="{91A9A574-0C6C-4475-90CC-EF41968B2922}">
      <dgm:prSet/>
      <dgm:spPr/>
      <dgm:t>
        <a:bodyPr/>
        <a:lstStyle/>
        <a:p>
          <a:endParaRPr lang="en-IN"/>
        </a:p>
      </dgm:t>
    </dgm:pt>
    <dgm:pt modelId="{BF5EBEEF-D067-43FC-B0D7-3F80B42281D7}">
      <dgm:prSet custT="1"/>
      <dgm:spPr/>
      <dgm:t>
        <a:bodyPr/>
        <a:lstStyle/>
        <a:p>
          <a:r>
            <a:rPr lang="e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Latest Extended Range Forecast</a:t>
          </a:r>
          <a:endParaRPr lang="en-IN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3B6D59-263D-42CE-91F7-8B674E795FE2}" type="parTrans" cxnId="{9A1982AF-298D-4066-9A32-30751DC70530}">
      <dgm:prSet/>
      <dgm:spPr/>
      <dgm:t>
        <a:bodyPr/>
        <a:lstStyle/>
        <a:p>
          <a:endParaRPr lang="en-IN"/>
        </a:p>
      </dgm:t>
    </dgm:pt>
    <dgm:pt modelId="{55993325-4389-4DB0-BF6F-E64F71C3AE5F}" type="sibTrans" cxnId="{9A1982AF-298D-4066-9A32-30751DC70530}">
      <dgm:prSet/>
      <dgm:spPr/>
      <dgm:t>
        <a:bodyPr/>
        <a:lstStyle/>
        <a:p>
          <a:endParaRPr lang="en-IN"/>
        </a:p>
      </dgm:t>
    </dgm:pt>
    <dgm:pt modelId="{2D36D567-270B-4ECD-B34C-E8BB5941F980}" type="pres">
      <dgm:prSet presAssocID="{D44B7167-4ED9-4AAD-BA20-9D2CBC99D8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DB9F2FBA-A2B4-45F1-BB10-1B40F10CA941}" type="pres">
      <dgm:prSet presAssocID="{D44B7167-4ED9-4AAD-BA20-9D2CBC99D8F5}" presName="Name1" presStyleCnt="0"/>
      <dgm:spPr/>
    </dgm:pt>
    <dgm:pt modelId="{DAF7FB93-5086-4246-A353-FFDDE1197042}" type="pres">
      <dgm:prSet presAssocID="{D44B7167-4ED9-4AAD-BA20-9D2CBC99D8F5}" presName="cycle" presStyleCnt="0"/>
      <dgm:spPr/>
    </dgm:pt>
    <dgm:pt modelId="{C8281121-1396-4650-8F8C-8E72DBA31343}" type="pres">
      <dgm:prSet presAssocID="{D44B7167-4ED9-4AAD-BA20-9D2CBC99D8F5}" presName="srcNode" presStyleLbl="node1" presStyleIdx="0" presStyleCnt="4"/>
      <dgm:spPr/>
    </dgm:pt>
    <dgm:pt modelId="{76B5B14C-ABB9-4B9B-9839-0EA850391D56}" type="pres">
      <dgm:prSet presAssocID="{D44B7167-4ED9-4AAD-BA20-9D2CBC99D8F5}" presName="conn" presStyleLbl="parChTrans1D2" presStyleIdx="0" presStyleCnt="1"/>
      <dgm:spPr/>
      <dgm:t>
        <a:bodyPr/>
        <a:lstStyle/>
        <a:p>
          <a:endParaRPr lang="en-IN"/>
        </a:p>
      </dgm:t>
    </dgm:pt>
    <dgm:pt modelId="{E31CF7F2-D2FB-40ED-8205-EEA152E26356}" type="pres">
      <dgm:prSet presAssocID="{D44B7167-4ED9-4AAD-BA20-9D2CBC99D8F5}" presName="extraNode" presStyleLbl="node1" presStyleIdx="0" presStyleCnt="4"/>
      <dgm:spPr/>
    </dgm:pt>
    <dgm:pt modelId="{452DF0FB-D542-42F5-9225-7F5D8A23408D}" type="pres">
      <dgm:prSet presAssocID="{D44B7167-4ED9-4AAD-BA20-9D2CBC99D8F5}" presName="dstNode" presStyleLbl="node1" presStyleIdx="0" presStyleCnt="4"/>
      <dgm:spPr/>
    </dgm:pt>
    <dgm:pt modelId="{69A03B34-F8B2-493A-AAE0-253C91C9A01D}" type="pres">
      <dgm:prSet presAssocID="{24C008BF-BF23-4E3F-A958-5BB1EE295D2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0DD4A1C-6AC7-436B-B972-978E1E0DEB05}" type="pres">
      <dgm:prSet presAssocID="{24C008BF-BF23-4E3F-A958-5BB1EE295D22}" presName="accent_1" presStyleCnt="0"/>
      <dgm:spPr/>
    </dgm:pt>
    <dgm:pt modelId="{BEFAA399-56E5-4990-9DFC-04F344D2B9A8}" type="pres">
      <dgm:prSet presAssocID="{24C008BF-BF23-4E3F-A958-5BB1EE295D22}" presName="accentRepeatNode" presStyleLbl="solidFgAcc1" presStyleIdx="0" presStyleCnt="4"/>
      <dgm:spPr/>
    </dgm:pt>
    <dgm:pt modelId="{819439C2-41DC-4B96-8B29-1A9DA1EB1F4C}" type="pres">
      <dgm:prSet presAssocID="{E2B00F60-8AA6-4E5E-9819-45CAC94B6B2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B2144D-E53E-4D74-991F-836DF2A15AC9}" type="pres">
      <dgm:prSet presAssocID="{E2B00F60-8AA6-4E5E-9819-45CAC94B6B26}" presName="accent_2" presStyleCnt="0"/>
      <dgm:spPr/>
    </dgm:pt>
    <dgm:pt modelId="{BC70C619-8B18-4E7B-A760-50E05D0A37C5}" type="pres">
      <dgm:prSet presAssocID="{E2B00F60-8AA6-4E5E-9819-45CAC94B6B26}" presName="accentRepeatNode" presStyleLbl="solidFgAcc1" presStyleIdx="1" presStyleCnt="4"/>
      <dgm:spPr/>
    </dgm:pt>
    <dgm:pt modelId="{41E345BA-4C88-4754-A04C-9DA047E453BB}" type="pres">
      <dgm:prSet presAssocID="{A609294E-4D44-4794-B3E9-C1EC00A80A4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A9E9F9-8960-4232-BB0C-7D4A08D1FAF2}" type="pres">
      <dgm:prSet presAssocID="{A609294E-4D44-4794-B3E9-C1EC00A80A46}" presName="accent_3" presStyleCnt="0"/>
      <dgm:spPr/>
    </dgm:pt>
    <dgm:pt modelId="{2D232F91-F5DB-4A6E-A89E-DD3B0C5C39CD}" type="pres">
      <dgm:prSet presAssocID="{A609294E-4D44-4794-B3E9-C1EC00A80A46}" presName="accentRepeatNode" presStyleLbl="solidFgAcc1" presStyleIdx="2" presStyleCnt="4"/>
      <dgm:spPr/>
    </dgm:pt>
    <dgm:pt modelId="{BCE1E2DA-0AB6-4546-BD4C-6D28F768C547}" type="pres">
      <dgm:prSet presAssocID="{BF5EBEEF-D067-43FC-B0D7-3F80B42281D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87A22F-D309-42CA-9A49-56FA48EDA194}" type="pres">
      <dgm:prSet presAssocID="{BF5EBEEF-D067-43FC-B0D7-3F80B42281D7}" presName="accent_4" presStyleCnt="0"/>
      <dgm:spPr/>
    </dgm:pt>
    <dgm:pt modelId="{9F89889C-9A56-44CC-9EBE-96C95EE311BD}" type="pres">
      <dgm:prSet presAssocID="{BF5EBEEF-D067-43FC-B0D7-3F80B42281D7}" presName="accentRepeatNode" presStyleLbl="solidFgAcc1" presStyleIdx="3" presStyleCnt="4"/>
      <dgm:spPr/>
    </dgm:pt>
  </dgm:ptLst>
  <dgm:cxnLst>
    <dgm:cxn modelId="{5D756505-69C7-465A-B7F4-A4C40EF9B361}" type="presOf" srcId="{D44B7167-4ED9-4AAD-BA20-9D2CBC99D8F5}" destId="{2D36D567-270B-4ECD-B34C-E8BB5941F980}" srcOrd="0" destOrd="0" presId="urn:microsoft.com/office/officeart/2008/layout/VerticalCurvedList"/>
    <dgm:cxn modelId="{0D86B060-6F99-4005-8057-C5B36D112CA8}" type="presOf" srcId="{A609294E-4D44-4794-B3E9-C1EC00A80A46}" destId="{41E345BA-4C88-4754-A04C-9DA047E453BB}" srcOrd="0" destOrd="0" presId="urn:microsoft.com/office/officeart/2008/layout/VerticalCurvedList"/>
    <dgm:cxn modelId="{A03934B2-9B8C-4AF8-8EA0-98BE32D91EA5}" type="presOf" srcId="{BF5EBEEF-D067-43FC-B0D7-3F80B42281D7}" destId="{BCE1E2DA-0AB6-4546-BD4C-6D28F768C547}" srcOrd="0" destOrd="0" presId="urn:microsoft.com/office/officeart/2008/layout/VerticalCurvedList"/>
    <dgm:cxn modelId="{43F7C3D0-40AF-4AD7-8C53-C526AD0B5AC6}" srcId="{D44B7167-4ED9-4AAD-BA20-9D2CBC99D8F5}" destId="{24C008BF-BF23-4E3F-A958-5BB1EE295D22}" srcOrd="0" destOrd="0" parTransId="{061D925A-E450-4E69-85E9-0CC335C2BD04}" sibTransId="{9AC2D607-FE19-4FE4-BF2D-1CABCBE1C301}"/>
    <dgm:cxn modelId="{F3C27A3C-097D-4422-9B06-E4D31743D964}" srcId="{D44B7167-4ED9-4AAD-BA20-9D2CBC99D8F5}" destId="{A609294E-4D44-4794-B3E9-C1EC00A80A46}" srcOrd="2" destOrd="0" parTransId="{81D4ED45-4EC9-4255-B1CF-5EFC80EF8D7B}" sibTransId="{A7A66C2E-9338-4C81-8CB9-98448BF396F8}"/>
    <dgm:cxn modelId="{3210D9EE-4509-46D0-8EC6-B65356F96212}" type="presOf" srcId="{24C008BF-BF23-4E3F-A958-5BB1EE295D22}" destId="{69A03B34-F8B2-493A-AAE0-253C91C9A01D}" srcOrd="0" destOrd="0" presId="urn:microsoft.com/office/officeart/2008/layout/VerticalCurvedList"/>
    <dgm:cxn modelId="{9A1982AF-298D-4066-9A32-30751DC70530}" srcId="{D44B7167-4ED9-4AAD-BA20-9D2CBC99D8F5}" destId="{BF5EBEEF-D067-43FC-B0D7-3F80B42281D7}" srcOrd="3" destOrd="0" parTransId="{093B6D59-263D-42CE-91F7-8B674E795FE2}" sibTransId="{55993325-4389-4DB0-BF6F-E64F71C3AE5F}"/>
    <dgm:cxn modelId="{91A9A574-0C6C-4475-90CC-EF41968B2922}" srcId="{D44B7167-4ED9-4AAD-BA20-9D2CBC99D8F5}" destId="{E2B00F60-8AA6-4E5E-9819-45CAC94B6B26}" srcOrd="1" destOrd="0" parTransId="{F9799FD3-C1AE-456F-B7E0-BFF732B34650}" sibTransId="{AB7A7C9F-0078-4369-AC70-2A0CF41880E9}"/>
    <dgm:cxn modelId="{49045BB6-64C1-4C4C-9833-6B6FDDC6F53C}" type="presOf" srcId="{9AC2D607-FE19-4FE4-BF2D-1CABCBE1C301}" destId="{76B5B14C-ABB9-4B9B-9839-0EA850391D56}" srcOrd="0" destOrd="0" presId="urn:microsoft.com/office/officeart/2008/layout/VerticalCurvedList"/>
    <dgm:cxn modelId="{555908CA-C417-48A5-9AA3-92FDF778B3E4}" type="presOf" srcId="{E2B00F60-8AA6-4E5E-9819-45CAC94B6B26}" destId="{819439C2-41DC-4B96-8B29-1A9DA1EB1F4C}" srcOrd="0" destOrd="0" presId="urn:microsoft.com/office/officeart/2008/layout/VerticalCurvedList"/>
    <dgm:cxn modelId="{14CC3EB7-2A87-466A-B3BA-7610C7CC15F7}" type="presParOf" srcId="{2D36D567-270B-4ECD-B34C-E8BB5941F980}" destId="{DB9F2FBA-A2B4-45F1-BB10-1B40F10CA941}" srcOrd="0" destOrd="0" presId="urn:microsoft.com/office/officeart/2008/layout/VerticalCurvedList"/>
    <dgm:cxn modelId="{A0FAFBF3-56F8-4463-B405-6B37CC10088A}" type="presParOf" srcId="{DB9F2FBA-A2B4-45F1-BB10-1B40F10CA941}" destId="{DAF7FB93-5086-4246-A353-FFDDE1197042}" srcOrd="0" destOrd="0" presId="urn:microsoft.com/office/officeart/2008/layout/VerticalCurvedList"/>
    <dgm:cxn modelId="{A68230ED-FAAD-4D41-A461-74BD95E5537E}" type="presParOf" srcId="{DAF7FB93-5086-4246-A353-FFDDE1197042}" destId="{C8281121-1396-4650-8F8C-8E72DBA31343}" srcOrd="0" destOrd="0" presId="urn:microsoft.com/office/officeart/2008/layout/VerticalCurvedList"/>
    <dgm:cxn modelId="{121865B4-0296-4F46-8A46-D2E319C9957A}" type="presParOf" srcId="{DAF7FB93-5086-4246-A353-FFDDE1197042}" destId="{76B5B14C-ABB9-4B9B-9839-0EA850391D56}" srcOrd="1" destOrd="0" presId="urn:microsoft.com/office/officeart/2008/layout/VerticalCurvedList"/>
    <dgm:cxn modelId="{246109C6-E8A4-4E27-BC75-6857CF9BE6F5}" type="presParOf" srcId="{DAF7FB93-5086-4246-A353-FFDDE1197042}" destId="{E31CF7F2-D2FB-40ED-8205-EEA152E26356}" srcOrd="2" destOrd="0" presId="urn:microsoft.com/office/officeart/2008/layout/VerticalCurvedList"/>
    <dgm:cxn modelId="{86353A49-845D-4031-BCD0-AE9E7731BE12}" type="presParOf" srcId="{DAF7FB93-5086-4246-A353-FFDDE1197042}" destId="{452DF0FB-D542-42F5-9225-7F5D8A23408D}" srcOrd="3" destOrd="0" presId="urn:microsoft.com/office/officeart/2008/layout/VerticalCurvedList"/>
    <dgm:cxn modelId="{9D149F58-504A-4180-BC40-03F17C6A735D}" type="presParOf" srcId="{DB9F2FBA-A2B4-45F1-BB10-1B40F10CA941}" destId="{69A03B34-F8B2-493A-AAE0-253C91C9A01D}" srcOrd="1" destOrd="0" presId="urn:microsoft.com/office/officeart/2008/layout/VerticalCurvedList"/>
    <dgm:cxn modelId="{ACA83BC1-BFFF-4768-BD0A-7062F0070EA1}" type="presParOf" srcId="{DB9F2FBA-A2B4-45F1-BB10-1B40F10CA941}" destId="{E0DD4A1C-6AC7-436B-B972-978E1E0DEB05}" srcOrd="2" destOrd="0" presId="urn:microsoft.com/office/officeart/2008/layout/VerticalCurvedList"/>
    <dgm:cxn modelId="{E8BA9ED3-83FC-4E96-BE6D-00602AA465B1}" type="presParOf" srcId="{E0DD4A1C-6AC7-436B-B972-978E1E0DEB05}" destId="{BEFAA399-56E5-4990-9DFC-04F344D2B9A8}" srcOrd="0" destOrd="0" presId="urn:microsoft.com/office/officeart/2008/layout/VerticalCurvedList"/>
    <dgm:cxn modelId="{4D8EFDC4-221A-4C98-ADDD-7FC8D54F0FE2}" type="presParOf" srcId="{DB9F2FBA-A2B4-45F1-BB10-1B40F10CA941}" destId="{819439C2-41DC-4B96-8B29-1A9DA1EB1F4C}" srcOrd="3" destOrd="0" presId="urn:microsoft.com/office/officeart/2008/layout/VerticalCurvedList"/>
    <dgm:cxn modelId="{3A267084-0557-4D76-834B-558AE6CA113A}" type="presParOf" srcId="{DB9F2FBA-A2B4-45F1-BB10-1B40F10CA941}" destId="{73B2144D-E53E-4D74-991F-836DF2A15AC9}" srcOrd="4" destOrd="0" presId="urn:microsoft.com/office/officeart/2008/layout/VerticalCurvedList"/>
    <dgm:cxn modelId="{A255026F-76BA-41BF-9328-A9BEDF42734C}" type="presParOf" srcId="{73B2144D-E53E-4D74-991F-836DF2A15AC9}" destId="{BC70C619-8B18-4E7B-A760-50E05D0A37C5}" srcOrd="0" destOrd="0" presId="urn:microsoft.com/office/officeart/2008/layout/VerticalCurvedList"/>
    <dgm:cxn modelId="{FEF1F796-E0DA-4895-976F-00EA2FDD3DD2}" type="presParOf" srcId="{DB9F2FBA-A2B4-45F1-BB10-1B40F10CA941}" destId="{41E345BA-4C88-4754-A04C-9DA047E453BB}" srcOrd="5" destOrd="0" presId="urn:microsoft.com/office/officeart/2008/layout/VerticalCurvedList"/>
    <dgm:cxn modelId="{0B76217D-C91D-4B30-A462-B28C24C748A4}" type="presParOf" srcId="{DB9F2FBA-A2B4-45F1-BB10-1B40F10CA941}" destId="{DFA9E9F9-8960-4232-BB0C-7D4A08D1FAF2}" srcOrd="6" destOrd="0" presId="urn:microsoft.com/office/officeart/2008/layout/VerticalCurvedList"/>
    <dgm:cxn modelId="{006AC14C-223D-4383-88F5-8C66B5EA7651}" type="presParOf" srcId="{DFA9E9F9-8960-4232-BB0C-7D4A08D1FAF2}" destId="{2D232F91-F5DB-4A6E-A89E-DD3B0C5C39CD}" srcOrd="0" destOrd="0" presId="urn:microsoft.com/office/officeart/2008/layout/VerticalCurvedList"/>
    <dgm:cxn modelId="{9B564131-C403-4819-8186-26E038E1067A}" type="presParOf" srcId="{DB9F2FBA-A2B4-45F1-BB10-1B40F10CA941}" destId="{BCE1E2DA-0AB6-4546-BD4C-6D28F768C547}" srcOrd="7" destOrd="0" presId="urn:microsoft.com/office/officeart/2008/layout/VerticalCurvedList"/>
    <dgm:cxn modelId="{57DEC688-3C21-4714-8D75-8F9916B1D25B}" type="presParOf" srcId="{DB9F2FBA-A2B4-45F1-BB10-1B40F10CA941}" destId="{6E87A22F-D309-42CA-9A49-56FA48EDA194}" srcOrd="8" destOrd="0" presId="urn:microsoft.com/office/officeart/2008/layout/VerticalCurvedList"/>
    <dgm:cxn modelId="{6D7967E9-333A-41B2-8B66-FE0B7680128B}" type="presParOf" srcId="{6E87A22F-D309-42CA-9A49-56FA48EDA194}" destId="{9F89889C-9A56-44CC-9EBE-96C95EE311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B14C-ABB9-4B9B-9839-0EA850391D56}">
      <dsp:nvSpPr>
        <dsp:cNvPr id="0" name=""/>
        <dsp:cNvSpPr/>
      </dsp:nvSpPr>
      <dsp:spPr>
        <a:xfrm>
          <a:off x="-6117401" y="-935954"/>
          <a:ext cx="7282108" cy="728210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03B34-F8B2-493A-AAE0-253C91C9A01D}">
      <dsp:nvSpPr>
        <dsp:cNvPr id="0" name=""/>
        <dsp:cNvSpPr/>
      </dsp:nvSpPr>
      <dsp:spPr>
        <a:xfrm>
          <a:off x="609564" y="415936"/>
          <a:ext cx="7619786" cy="8323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64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Recapitulation</a:t>
          </a:r>
          <a:endParaRPr lang="en-IN" sz="3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564" y="415936"/>
        <a:ext cx="7619786" cy="832305"/>
      </dsp:txXfrm>
    </dsp:sp>
    <dsp:sp modelId="{BEFAA399-56E5-4990-9DFC-04F344D2B9A8}">
      <dsp:nvSpPr>
        <dsp:cNvPr id="0" name=""/>
        <dsp:cNvSpPr/>
      </dsp:nvSpPr>
      <dsp:spPr>
        <a:xfrm>
          <a:off x="89374" y="311898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439C2-41DC-4B96-8B29-1A9DA1EB1F4C}">
      <dsp:nvSpPr>
        <dsp:cNvPr id="0" name=""/>
        <dsp:cNvSpPr/>
      </dsp:nvSpPr>
      <dsp:spPr>
        <a:xfrm>
          <a:off x="1086744" y="1664610"/>
          <a:ext cx="7142607" cy="83230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64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b="1" kern="1200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rPr>
            <a:t>Observed Monsoon</a:t>
          </a:r>
        </a:p>
      </dsp:txBody>
      <dsp:txXfrm>
        <a:off x="1086744" y="1664610"/>
        <a:ext cx="7142607" cy="832305"/>
      </dsp:txXfrm>
    </dsp:sp>
    <dsp:sp modelId="{BC70C619-8B18-4E7B-A760-50E05D0A37C5}">
      <dsp:nvSpPr>
        <dsp:cNvPr id="0" name=""/>
        <dsp:cNvSpPr/>
      </dsp:nvSpPr>
      <dsp:spPr>
        <a:xfrm>
          <a:off x="566553" y="1560572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345BA-4C88-4754-A04C-9DA047E453BB}">
      <dsp:nvSpPr>
        <dsp:cNvPr id="0" name=""/>
        <dsp:cNvSpPr/>
      </dsp:nvSpPr>
      <dsp:spPr>
        <a:xfrm>
          <a:off x="1086744" y="2913284"/>
          <a:ext cx="7142607" cy="83230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64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Forecast Verifications</a:t>
          </a:r>
          <a:endParaRPr lang="en-IN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6744" y="2913284"/>
        <a:ext cx="7142607" cy="832305"/>
      </dsp:txXfrm>
    </dsp:sp>
    <dsp:sp modelId="{2D232F91-F5DB-4A6E-A89E-DD3B0C5C39CD}">
      <dsp:nvSpPr>
        <dsp:cNvPr id="0" name=""/>
        <dsp:cNvSpPr/>
      </dsp:nvSpPr>
      <dsp:spPr>
        <a:xfrm>
          <a:off x="566553" y="2809246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1E2DA-0AB6-4546-BD4C-6D28F768C547}">
      <dsp:nvSpPr>
        <dsp:cNvPr id="0" name=""/>
        <dsp:cNvSpPr/>
      </dsp:nvSpPr>
      <dsp:spPr>
        <a:xfrm>
          <a:off x="609564" y="4161958"/>
          <a:ext cx="7619786" cy="83230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64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Latest Extended Range Forecast</a:t>
          </a:r>
          <a:endParaRPr lang="en-IN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564" y="4161958"/>
        <a:ext cx="7619786" cy="832305"/>
      </dsp:txXfrm>
    </dsp:sp>
    <dsp:sp modelId="{9F89889C-9A56-44CC-9EBE-96C95EE311BD}">
      <dsp:nvSpPr>
        <dsp:cNvPr id="0" name=""/>
        <dsp:cNvSpPr/>
      </dsp:nvSpPr>
      <dsp:spPr>
        <a:xfrm>
          <a:off x="89374" y="4057920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8012CF-29F8-4B38-A06A-0968F5A595D5}" type="datetimeFigureOut">
              <a:rPr lang="en-US"/>
              <a:pPr>
                <a:defRPr/>
              </a:pPr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C81FBE-06BD-47E1-A5BA-5394A3CB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1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780923-16B6-4D4C-A1B1-69AD4E70B9BC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39C465-60F1-4AB1-BAB5-2A42D13B8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2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1AACF-4FB3-41FD-A1A8-59958BA596C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38954C-ACA0-406B-93AD-7D8F549785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8FEB7E-1B70-486B-A99A-D52A17AB063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C2FAFB-DA42-4C8D-8D66-A6A927D3994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892E6-82AB-4ED3-9411-0FD24BCBD5B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E6E949-9C59-4652-9F5E-7FC91487E1F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BB91B6-CBE4-40E4-A36E-B3C20BCD46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D92AE-1FB0-47B2-BB7D-2E20CE10D65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D92AE-1FB0-47B2-BB7D-2E20CE10D65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49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3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9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42AC7-543D-48E8-B748-7180AEA3666B}" type="datetimeFigureOut">
              <a:rPr lang="en-US"/>
              <a:pPr>
                <a:defRPr/>
              </a:pPr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4D615-DBD4-425A-A810-82797C151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0094F-5E05-4F20-8962-7F6BBDA1D167}" type="datetimeFigureOut">
              <a:rPr lang="en-US"/>
              <a:pPr>
                <a:defRPr/>
              </a:pPr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668D-C879-4CCA-BD26-284939977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3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4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Picture3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6165850"/>
            <a:ext cx="84121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loud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iitmlogo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6126163"/>
            <a:ext cx="731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5400" dir="6600000" algn="ctr" rotWithShape="0">
              <a:schemeClr val="bg1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8" r:id="rId4"/>
    <p:sldLayoutId id="2147483969" r:id="rId5"/>
    <p:sldLayoutId id="2147483967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28600" y="3276600"/>
            <a:ext cx="8686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IN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Raju </a:t>
            </a:r>
            <a:r>
              <a:rPr lang="en-IN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Mandal</a:t>
            </a:r>
            <a:endParaRPr lang="en-IN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I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Contributors: </a:t>
            </a:r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IITM-ERPAS group and </a:t>
            </a:r>
            <a:r>
              <a:rPr lang="en-I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D.R. </a:t>
            </a:r>
            <a:r>
              <a:rPr lang="en-IN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Pattanaik</a:t>
            </a:r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IMD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Advancement of monsoon 2021 and extended range prediction</a:t>
            </a:r>
            <a:endParaRPr lang="en-IN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009650" y="5943600"/>
            <a:ext cx="7124700" cy="400050"/>
          </a:xfrm>
          <a:prstGeom prst="rect">
            <a:avLst/>
          </a:prstGeom>
          <a:solidFill>
            <a:srgbClr val="00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I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IITM Seminar (Monsoon Discussion) on 16</a:t>
            </a:r>
            <a:r>
              <a:rPr lang="en-IN" altLang="en-US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July 2021 </a:t>
            </a:r>
            <a:endParaRPr lang="en-IN" alt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3905250"/>
            <a:ext cx="20955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886200"/>
            <a:ext cx="20923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902075"/>
            <a:ext cx="2087563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5294313" y="6400800"/>
            <a:ext cx="3544887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Suhas et al. 2012, Sahai et al. 2013</a:t>
            </a:r>
            <a:endParaRPr lang="en-I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57200"/>
            <a:ext cx="8302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96"/>
          <a:stretch>
            <a:fillRect/>
          </a:stretch>
        </p:blipFill>
        <p:spPr bwMode="auto">
          <a:xfrm>
            <a:off x="6673850" y="3905250"/>
            <a:ext cx="2089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5294313" y="6400800"/>
            <a:ext cx="3544887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Suhas et al. 2012, Sahai et al. 2013</a:t>
            </a:r>
            <a:endParaRPr lang="en-I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57200"/>
            <a:ext cx="8302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3905250"/>
            <a:ext cx="20955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3886200"/>
            <a:ext cx="20923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902075"/>
            <a:ext cx="2087562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895725"/>
            <a:ext cx="20923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5294313" y="6400800"/>
            <a:ext cx="3544887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Suhas et al. 2012, Sahai et al. 2013</a:t>
            </a:r>
            <a:endParaRPr lang="en-I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57200"/>
            <a:ext cx="8302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905250"/>
            <a:ext cx="20955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886200"/>
            <a:ext cx="20923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895725"/>
            <a:ext cx="20923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14300" y="26988"/>
            <a:ext cx="8915400" cy="582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800" b="1">
                <a:solidFill>
                  <a:srgbClr val="FF3300"/>
                </a:solidFill>
                <a:latin typeface="Calibri" pitchFamily="34" charset="0"/>
              </a:rPr>
              <a:t>Verification of Area Averaged rainfall 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8000"/>
            <a:ext cx="44958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4350"/>
            <a:ext cx="44958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219200" y="1066800"/>
            <a:ext cx="2143125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400" b="1">
                <a:latin typeface="Times New Roman" pitchFamily="18" charset="0"/>
                <a:cs typeface="Times New Roman" pitchFamily="18" charset="0"/>
              </a:rPr>
              <a:t>Monsoon Zone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6096000" y="1066800"/>
            <a:ext cx="1355725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400" b="1">
                <a:latin typeface="Times New Roman" pitchFamily="18" charset="0"/>
                <a:cs typeface="Times New Roman" pitchFamily="18" charset="0"/>
              </a:rPr>
              <a:t>All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52400"/>
            <a:ext cx="419735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9063"/>
            <a:ext cx="42402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462338"/>
            <a:ext cx="4197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778250" y="129540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>
                <a:latin typeface="Times New Roman" pitchFamily="18" charset="0"/>
                <a:cs typeface="Times New Roman" pitchFamily="18" charset="0"/>
              </a:rPr>
              <a:t>CEI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8458200" y="1219200"/>
            <a:ext cx="72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>
                <a:latin typeface="Times New Roman" pitchFamily="18" charset="0"/>
                <a:cs typeface="Times New Roman" pitchFamily="18" charset="0"/>
              </a:rPr>
              <a:t>NWI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759200" y="4659313"/>
            <a:ext cx="58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>
                <a:latin typeface="Times New Roman" pitchFamily="18" charset="0"/>
                <a:cs typeface="Times New Roman" pitchFamily="18" charset="0"/>
              </a:rPr>
              <a:t>SPI</a:t>
            </a:r>
          </a:p>
        </p:txBody>
      </p:sp>
      <p:pic>
        <p:nvPicPr>
          <p:cNvPr id="1741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429000"/>
            <a:ext cx="4260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8534400" y="464820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>
                <a:latin typeface="Times New Roman" pitchFamily="18" charset="0"/>
                <a:cs typeface="Times New Roman" pitchFamily="18" charset="0"/>
              </a:rPr>
              <a:t>NEI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8" t="12383" r="19424" b="33165"/>
          <a:stretch>
            <a:fillRect/>
          </a:stretch>
        </p:blipFill>
        <p:spPr bwMode="auto">
          <a:xfrm>
            <a:off x="762000" y="557213"/>
            <a:ext cx="7573963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040563" y="5562600"/>
            <a:ext cx="1527175" cy="3698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IMD</a:t>
            </a:r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625" y="1676400"/>
            <a:ext cx="7272338" cy="267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Latest extended range forecast </a:t>
            </a:r>
          </a:p>
          <a:p>
            <a:pPr algn="ctr">
              <a:lnSpc>
                <a:spcPct val="150000"/>
              </a:lnSpc>
              <a:defRPr/>
            </a:pPr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</a:t>
            </a:r>
          </a:p>
          <a:p>
            <a:pPr algn="ctr">
              <a:lnSpc>
                <a:spcPct val="150000"/>
              </a:lnSpc>
              <a:defRPr/>
            </a:pPr>
            <a:r>
              <a:rPr lang="en-I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IN" sz="3600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July, 2021 initial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04800" y="228600"/>
            <a:ext cx="4143375" cy="735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Daily evolution of rainfall and </a:t>
            </a:r>
          </a:p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wind at 850hPa (MME)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143000"/>
            <a:ext cx="48768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295400"/>
            <a:ext cx="449738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"/>
          <p:cNvSpPr txBox="1">
            <a:spLocks noChangeArrowheads="1"/>
          </p:cNvSpPr>
          <p:nvPr/>
        </p:nvSpPr>
        <p:spPr bwMode="auto">
          <a:xfrm>
            <a:off x="4772025" y="228600"/>
            <a:ext cx="4143375" cy="735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Weekly 850hPa wind anomalies </a:t>
            </a:r>
          </a:p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(MME)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276225" y="5105400"/>
            <a:ext cx="8610600" cy="1323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IN" altLang="en-US" sz="2000" b="1" dirty="0">
                <a:latin typeface="Times New Roman" pitchFamily="18" charset="0"/>
                <a:cs typeface="Times New Roman" pitchFamily="18" charset="0"/>
              </a:rPr>
              <a:t>Improved monsoon circulation in week-1 over southern part and </a:t>
            </a:r>
            <a:r>
              <a:rPr lang="en-IN" altLang="en-US" sz="2000" b="1" dirty="0" smtClean="0">
                <a:latin typeface="Times New Roman" pitchFamily="18" charset="0"/>
                <a:cs typeface="Times New Roman" pitchFamily="18" charset="0"/>
              </a:rPr>
              <a:t>in week-2 over central </a:t>
            </a:r>
            <a:r>
              <a:rPr lang="en-IN" altLang="en-US" sz="2000" b="1" dirty="0">
                <a:latin typeface="Times New Roman" pitchFamily="18" charset="0"/>
                <a:cs typeface="Times New Roman" pitchFamily="18" charset="0"/>
              </a:rPr>
              <a:t>and western </a:t>
            </a:r>
            <a:r>
              <a:rPr lang="en-IN" altLang="en-US" sz="2000" b="1" dirty="0" smtClean="0">
                <a:latin typeface="Times New Roman" pitchFamily="18" charset="0"/>
                <a:cs typeface="Times New Roman" pitchFamily="18" charset="0"/>
              </a:rPr>
              <a:t>parts.</a:t>
            </a:r>
            <a:endParaRPr lang="en-IN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IN" altLang="en-US" sz="2000" b="1" dirty="0">
                <a:latin typeface="Times New Roman" pitchFamily="18" charset="0"/>
                <a:cs typeface="Times New Roman" pitchFamily="18" charset="0"/>
              </a:rPr>
              <a:t>Weak monsoon circulation in week-3 and week-4 mainly over central India.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23825" y="26988"/>
            <a:ext cx="89154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Predicted week wise rainfall (MME)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57200"/>
            <a:ext cx="386715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3938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228600" y="5105400"/>
            <a:ext cx="8686800" cy="1570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altLang="en-US" sz="1600" b="1" dirty="0"/>
              <a:t>Week-1 :</a:t>
            </a:r>
            <a:r>
              <a:rPr lang="en-IN" altLang="en-US" sz="1600" dirty="0"/>
              <a:t>  Improvement in  rainfall over </a:t>
            </a:r>
            <a:r>
              <a:rPr lang="en-IN" altLang="en-US" sz="1600" dirty="0" smtClean="0"/>
              <a:t>Indo-</a:t>
            </a:r>
            <a:r>
              <a:rPr lang="en-IN" altLang="en-US" sz="1600" dirty="0" err="1" smtClean="0"/>
              <a:t>Gangetic</a:t>
            </a:r>
            <a:r>
              <a:rPr lang="en-IN" altLang="en-US" sz="1600" dirty="0" smtClean="0"/>
              <a:t> plains, </a:t>
            </a:r>
            <a:r>
              <a:rPr lang="en-IN" altLang="en-US" sz="1600" dirty="0"/>
              <a:t>western coastal parts and parts of northern India and below normal over northeast India. </a:t>
            </a:r>
          </a:p>
          <a:p>
            <a:r>
              <a:rPr lang="en-IN" altLang="en-US" sz="1600" b="1" dirty="0"/>
              <a:t>Week-2 :</a:t>
            </a:r>
            <a:r>
              <a:rPr lang="en-IN" altLang="en-US" sz="1600" dirty="0"/>
              <a:t>  Below normal over northeast and south-east coastal regions. The remaining parts will have above normal rainfall. </a:t>
            </a:r>
          </a:p>
          <a:p>
            <a:r>
              <a:rPr lang="en-IN" altLang="en-US" sz="1600" b="1" dirty="0"/>
              <a:t>Week-3&amp;4 :</a:t>
            </a:r>
            <a:r>
              <a:rPr lang="en-IN" altLang="en-US" sz="1600" dirty="0"/>
              <a:t> Below normal rainfall in week-3 and week-4 mainly over central India. Monsoon rainfall over Indo-</a:t>
            </a:r>
            <a:r>
              <a:rPr lang="en-IN" altLang="en-US" sz="1600" dirty="0" err="1"/>
              <a:t>Gangetic</a:t>
            </a:r>
            <a:r>
              <a:rPr lang="en-IN" altLang="en-US" sz="1600" dirty="0"/>
              <a:t> plain and north-east likely to be normal to above normal in week-3.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76200" y="290513"/>
            <a:ext cx="5181600" cy="776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Area averaged rainfall over homogeneous </a:t>
            </a:r>
          </a:p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regions predicted by MME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buSzPct val="100000"/>
            </a:pP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buSzPct val="100000"/>
            </a:pP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900"/>
            <a:ext cx="58356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2004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"/>
          <p:cNvSpPr txBox="1">
            <a:spLocks noChangeArrowheads="1"/>
          </p:cNvSpPr>
          <p:nvPr/>
        </p:nvSpPr>
        <p:spPr bwMode="auto">
          <a:xfrm>
            <a:off x="5638800" y="311150"/>
            <a:ext cx="3429000" cy="75565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Time series of Area averaged </a:t>
            </a:r>
          </a:p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rainfall predicted by MME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514725" y="53975"/>
            <a:ext cx="1839913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93849698"/>
              </p:ext>
            </p:extLst>
          </p:nvPr>
        </p:nvGraphicFramePr>
        <p:xfrm>
          <a:off x="419100" y="838200"/>
          <a:ext cx="8305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533400" y="1458913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>
                <a:latin typeface="Times New Roman" pitchFamily="18" charset="0"/>
                <a:cs typeface="Times New Roman" pitchFamily="18" charset="0"/>
              </a:rPr>
              <a:t>Part-1</a:t>
            </a:r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565150" y="5192713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>
                <a:latin typeface="Times New Roman" pitchFamily="18" charset="0"/>
                <a:cs typeface="Times New Roman" pitchFamily="18" charset="0"/>
              </a:rPr>
              <a:t>Part-4</a:t>
            </a:r>
          </a:p>
        </p:txBody>
      </p:sp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1022350" y="3973513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>
                <a:latin typeface="Times New Roman" pitchFamily="18" charset="0"/>
                <a:cs typeface="Times New Roman" pitchFamily="18" charset="0"/>
              </a:rPr>
              <a:t>Part-3</a:t>
            </a:r>
          </a:p>
        </p:txBody>
      </p:sp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1016000" y="2678113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>
                <a:latin typeface="Times New Roman" pitchFamily="18" charset="0"/>
                <a:cs typeface="Times New Roman" pitchFamily="18" charset="0"/>
              </a:rPr>
              <a:t>Part-2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23825" y="0"/>
            <a:ext cx="891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MISO &amp; MJO forecast for next 28 days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0"/>
            <a:ext cx="63722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914400"/>
            <a:ext cx="22002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770313"/>
            <a:ext cx="22685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5775"/>
            <a:ext cx="7620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105400" y="6259513"/>
            <a:ext cx="3692525" cy="3698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Saranya G. and Sahai A.K. et al. 2020</a:t>
            </a:r>
            <a:endParaRPr lang="en-IN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23825" y="26988"/>
            <a:ext cx="89154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Predicted week wise temperature anomalies (MME)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8313"/>
            <a:ext cx="3543300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7200"/>
            <a:ext cx="357822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120650" y="5227638"/>
            <a:ext cx="8918575" cy="1477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IN" altLang="en-US" b="1">
                <a:latin typeface="Times New Roman" pitchFamily="18" charset="0"/>
                <a:cs typeface="Times New Roman" pitchFamily="18" charset="0"/>
              </a:rPr>
              <a:t>Tmax:</a:t>
            </a:r>
            <a:r>
              <a:rPr lang="en-IN" altLang="en-US">
                <a:latin typeface="Times New Roman" pitchFamily="18" charset="0"/>
                <a:cs typeface="Times New Roman" pitchFamily="18" charset="0"/>
              </a:rPr>
              <a:t> Mainly below normal in week-1 over southern parts and above normal over north, northwest and central India. In subsequent weeks, the Tmax is likely to be normal to below normal.</a:t>
            </a:r>
          </a:p>
          <a:p>
            <a:pPr algn="just"/>
            <a:r>
              <a:rPr lang="en-IN" altLang="en-US" b="1">
                <a:latin typeface="Times New Roman" pitchFamily="18" charset="0"/>
                <a:cs typeface="Times New Roman" pitchFamily="18" charset="0"/>
              </a:rPr>
              <a:t>Tmin: </a:t>
            </a:r>
            <a:r>
              <a:rPr lang="en-IN" altLang="en-US">
                <a:latin typeface="Times New Roman" pitchFamily="18" charset="0"/>
                <a:cs typeface="Times New Roman" pitchFamily="18" charset="0"/>
              </a:rPr>
              <a:t>It is mostly close to normal to below normal over south-eastern coastal regions and above normal over most parts of northern and north-western parts of India in week-1&amp;2.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90500" y="152400"/>
            <a:ext cx="8763000" cy="643253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24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Circulation:</a:t>
            </a:r>
          </a:p>
          <a:p>
            <a:pPr algn="just" eaLnBrk="1" hangingPunct="1">
              <a:defRPr/>
            </a:pPr>
            <a:r>
              <a:rPr lang="en-IN" alt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Week-1&amp;2: </a:t>
            </a:r>
            <a:r>
              <a:rPr lang="en-IN" alt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Improved monsoon circulation in week-1 over southern part and in week-2 over central and western parts.</a:t>
            </a:r>
          </a:p>
          <a:p>
            <a:pPr algn="just" eaLnBrk="1" hangingPunct="1">
              <a:defRPr/>
            </a:pPr>
            <a:r>
              <a:rPr lang="en-IN" alt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Week-3&amp;4: </a:t>
            </a:r>
            <a:r>
              <a:rPr lang="en-IN" alt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Weak monsoon circulation in week-3 and week-4 mainly over central India. </a:t>
            </a:r>
          </a:p>
          <a:p>
            <a:pPr algn="just" eaLnBrk="1" hangingPunct="1">
              <a:defRPr/>
            </a:pPr>
            <a:r>
              <a:rPr lang="en-IN" altLang="en-US" sz="2400" b="1" dirty="0" smtClean="0"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Rainfall:</a:t>
            </a:r>
          </a:p>
          <a:p>
            <a:pPr algn="just" eaLnBrk="1" hangingPunct="1">
              <a:defRPr/>
            </a:pPr>
            <a:r>
              <a:rPr lang="en-IN" alt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Week-1: </a:t>
            </a:r>
            <a:r>
              <a:rPr lang="en-IN" alt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Improvement in  rainfall over Indo-</a:t>
            </a:r>
            <a:r>
              <a:rPr lang="en-IN" altLang="en-US" sz="2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Gangetic</a:t>
            </a:r>
            <a:r>
              <a:rPr lang="en-IN" alt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plains, western coastal parts and parts of northern India and below normal over northeast India. </a:t>
            </a:r>
          </a:p>
          <a:p>
            <a:pPr algn="just" eaLnBrk="1" hangingPunct="1">
              <a:defRPr/>
            </a:pPr>
            <a:r>
              <a:rPr lang="en-IN" alt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Week-2: </a:t>
            </a:r>
            <a:r>
              <a:rPr lang="en-IN" alt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Below normal over northeast and south-east coastal regions. The remaining parts will have above normal rainfall. </a:t>
            </a:r>
          </a:p>
          <a:p>
            <a:pPr algn="just" eaLnBrk="1" hangingPunct="1">
              <a:defRPr/>
            </a:pPr>
            <a:r>
              <a:rPr lang="en-IN" alt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Week-3&amp;4: </a:t>
            </a:r>
            <a:r>
              <a:rPr lang="en-IN" alt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Below normal rainfall in week-3 and week-4 mainly over central India. However, over the Indo-</a:t>
            </a:r>
            <a:r>
              <a:rPr lang="en-IN" altLang="en-US" sz="2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Gangetic</a:t>
            </a:r>
            <a:r>
              <a:rPr lang="en-IN" alt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plain and parts of north-east India monsoon rainfall will be normal to above normal in week-3.</a:t>
            </a:r>
            <a:endParaRPr lang="en-IN" alt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IN" altLang="en-US" sz="24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Temperature: </a:t>
            </a:r>
          </a:p>
          <a:p>
            <a:pPr algn="just" eaLnBrk="1" hangingPunct="1">
              <a:defRPr/>
            </a:pPr>
            <a:r>
              <a:rPr lang="en-IN" altLang="en-US" sz="20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Tmax</a:t>
            </a:r>
            <a:r>
              <a:rPr lang="en-IN" alt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IN" alt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Mainly below normal in week-1 over southern parts and above normal over north, northwest and central India. In subsequent weeks, the </a:t>
            </a:r>
            <a:r>
              <a:rPr lang="en-IN" altLang="en-US" sz="2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Tmax</a:t>
            </a:r>
            <a:r>
              <a:rPr lang="en-IN" alt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is likely to be normal to below normal.</a:t>
            </a:r>
          </a:p>
          <a:p>
            <a:pPr>
              <a:defRPr/>
            </a:pPr>
            <a:r>
              <a:rPr lang="en-IN" altLang="en-US" sz="20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Tmin</a:t>
            </a:r>
            <a:r>
              <a:rPr lang="en-IN" alt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It is mostly close to normal to below normal over south-eastern coastal regions and above normal over most parts of northern and north-western parts of India in week-1 and week-2.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349375"/>
            <a:ext cx="3810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</a:rPr>
              <a:t>THANK YOU !!!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009900"/>
            <a:ext cx="28765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tmin_Weekly_forecastVerification_test_ERP_n_10_16July20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2" b="35419"/>
          <a:stretch>
            <a:fillRect/>
          </a:stretch>
        </p:blipFill>
        <p:spPr bwMode="auto">
          <a:xfrm>
            <a:off x="152400" y="4419600"/>
            <a:ext cx="746601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640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" descr="cncum_tmin_Weekly_forecastVerification_test_ERP_n_10_16July20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6" b="35751"/>
          <a:stretch>
            <a:fillRect/>
          </a:stretch>
        </p:blipFill>
        <p:spPr bwMode="auto">
          <a:xfrm>
            <a:off x="152400" y="2632075"/>
            <a:ext cx="74676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7000875" y="1447800"/>
            <a:ext cx="12366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/>
              <a:t>IITM/IMD</a:t>
            </a:r>
          </a:p>
        </p:txBody>
      </p:sp>
      <p:sp>
        <p:nvSpPr>
          <p:cNvPr id="28678" name="TextBox 13"/>
          <p:cNvSpPr txBox="1">
            <a:spLocks noChangeArrowheads="1"/>
          </p:cNvSpPr>
          <p:nvPr/>
        </p:nvSpPr>
        <p:spPr bwMode="auto">
          <a:xfrm>
            <a:off x="7650163" y="3300413"/>
            <a:ext cx="135096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/>
              <a:t>NCMRWF</a:t>
            </a:r>
          </a:p>
        </p:txBody>
      </p:sp>
      <p:sp>
        <p:nvSpPr>
          <p:cNvPr id="28679" name="TextBox 14"/>
          <p:cNvSpPr txBox="1">
            <a:spLocks noChangeArrowheads="1"/>
          </p:cNvSpPr>
          <p:nvPr/>
        </p:nvSpPr>
        <p:spPr bwMode="auto">
          <a:xfrm>
            <a:off x="7788275" y="5667375"/>
            <a:ext cx="9001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/>
              <a:t>NCEP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77075" y="163513"/>
            <a:ext cx="1890713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b="1" i="1">
                <a:solidFill>
                  <a:srgbClr val="FF0000"/>
                </a:solidFill>
              </a:rPr>
              <a:t>OBS and Model</a:t>
            </a:r>
          </a:p>
          <a:p>
            <a:pPr eaLnBrk="1" hangingPunct="1"/>
            <a:r>
              <a:rPr lang="en-IN" altLang="en-US" b="1" i="1">
                <a:solidFill>
                  <a:srgbClr val="FF0000"/>
                </a:solidFill>
              </a:rPr>
              <a:t>Climatologies </a:t>
            </a:r>
          </a:p>
          <a:p>
            <a:pPr eaLnBrk="1" hangingPunct="1"/>
            <a:r>
              <a:rPr lang="en-IN" altLang="en-US" b="1" i="1">
                <a:solidFill>
                  <a:srgbClr val="FF0000"/>
                </a:solidFill>
              </a:rPr>
              <a:t>are different</a:t>
            </a: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7788275" y="4408488"/>
            <a:ext cx="1303338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400" b="1"/>
              <a:t>Figure </a:t>
            </a:r>
          </a:p>
          <a:p>
            <a:pPr eaLnBrk="1" hangingPunct="1"/>
            <a:r>
              <a:rPr lang="en-IN" altLang="en-US" sz="1400" b="1"/>
              <a:t>Courtesy:</a:t>
            </a:r>
          </a:p>
          <a:p>
            <a:pPr eaLnBrk="1" hangingPunct="1"/>
            <a:r>
              <a:rPr lang="en-IN" altLang="en-US" sz="1400" b="1"/>
              <a:t>Dr. AK Mitra, </a:t>
            </a:r>
          </a:p>
          <a:p>
            <a:pPr eaLnBrk="1" hangingPunct="1"/>
            <a:r>
              <a:rPr lang="en-IN" altLang="en-US" sz="1400" b="1"/>
              <a:t>NCMRWF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663"/>
            <a:ext cx="647700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cncum_tmin_Weekly_forecastVerification_test_ERP_n_10_16July20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6" b="35799"/>
          <a:stretch>
            <a:fillRect/>
          </a:stretch>
        </p:blipFill>
        <p:spPr bwMode="auto">
          <a:xfrm>
            <a:off x="304800" y="2708275"/>
            <a:ext cx="73898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tmin_Weekly_forecastVerification_test_ERP_n_10_16July20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2" b="35619"/>
          <a:stretch>
            <a:fillRect/>
          </a:stretch>
        </p:blipFill>
        <p:spPr bwMode="auto">
          <a:xfrm>
            <a:off x="304800" y="4719638"/>
            <a:ext cx="73898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7010400" y="1504950"/>
            <a:ext cx="12366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/>
              <a:t>IITM/IMD</a:t>
            </a: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7694613" y="3429000"/>
            <a:ext cx="135096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/>
              <a:t>NCMRWF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7694613" y="5659438"/>
            <a:ext cx="90011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000" b="1"/>
              <a:t>NCEP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7077075" y="163513"/>
            <a:ext cx="1890713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b="1" i="1">
                <a:solidFill>
                  <a:srgbClr val="FF0000"/>
                </a:solidFill>
              </a:rPr>
              <a:t>OBS and Model</a:t>
            </a:r>
          </a:p>
          <a:p>
            <a:pPr eaLnBrk="1" hangingPunct="1"/>
            <a:r>
              <a:rPr lang="en-IN" altLang="en-US" b="1" i="1">
                <a:solidFill>
                  <a:srgbClr val="FF0000"/>
                </a:solidFill>
              </a:rPr>
              <a:t>Climatologies </a:t>
            </a:r>
          </a:p>
          <a:p>
            <a:pPr eaLnBrk="1" hangingPunct="1"/>
            <a:r>
              <a:rPr lang="en-IN" altLang="en-US" b="1" i="1">
                <a:solidFill>
                  <a:srgbClr val="FF0000"/>
                </a:solidFill>
              </a:rPr>
              <a:t>are different</a:t>
            </a:r>
          </a:p>
        </p:txBody>
      </p:sp>
      <p:sp>
        <p:nvSpPr>
          <p:cNvPr id="29705" name="TextBox 13"/>
          <p:cNvSpPr txBox="1">
            <a:spLocks noChangeArrowheads="1"/>
          </p:cNvSpPr>
          <p:nvPr/>
        </p:nvSpPr>
        <p:spPr bwMode="auto">
          <a:xfrm>
            <a:off x="7788275" y="4408488"/>
            <a:ext cx="1303338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400" b="1"/>
              <a:t>Figure </a:t>
            </a:r>
          </a:p>
          <a:p>
            <a:pPr eaLnBrk="1" hangingPunct="1"/>
            <a:r>
              <a:rPr lang="en-IN" altLang="en-US" sz="1400" b="1"/>
              <a:t>Courtesy:</a:t>
            </a:r>
          </a:p>
          <a:p>
            <a:pPr eaLnBrk="1" hangingPunct="1"/>
            <a:r>
              <a:rPr lang="en-IN" altLang="en-US" sz="1400" b="1"/>
              <a:t>Dr. AK Mitra, </a:t>
            </a:r>
          </a:p>
          <a:p>
            <a:pPr eaLnBrk="1" hangingPunct="1"/>
            <a:r>
              <a:rPr lang="en-IN" altLang="en-US" sz="1400" b="1"/>
              <a:t>NCMRWF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3825" y="26988"/>
            <a:ext cx="89154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 dirty="0" smtClean="0">
                <a:solidFill>
                  <a:srgbClr val="0000CC"/>
                </a:solidFill>
                <a:latin typeface="Calibri" pitchFamily="34" charset="0"/>
              </a:rPr>
              <a:t>Forecasts from different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Calibri" pitchFamily="34" charset="0"/>
              </a:rPr>
              <a:t>centres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8" b="17370"/>
          <a:stretch/>
        </p:blipFill>
        <p:spPr bwMode="auto">
          <a:xfrm>
            <a:off x="4876800" y="1367195"/>
            <a:ext cx="4051129" cy="46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2603" y="685800"/>
            <a:ext cx="174919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IITM-IMD MME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2235" y="685800"/>
            <a:ext cx="160396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NCEP CFSv2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938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3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3825" y="26988"/>
            <a:ext cx="89154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 dirty="0" smtClean="0">
                <a:solidFill>
                  <a:srgbClr val="0000CC"/>
                </a:solidFill>
                <a:latin typeface="Calibri" pitchFamily="34" charset="0"/>
              </a:rPr>
              <a:t>Forecasts from different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Calibri" pitchFamily="34" charset="0"/>
              </a:rPr>
              <a:t>centres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23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6" b="18281"/>
          <a:stretch/>
        </p:blipFill>
        <p:spPr bwMode="auto">
          <a:xfrm>
            <a:off x="228600" y="1245196"/>
            <a:ext cx="3869831" cy="43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295400"/>
            <a:ext cx="4118488" cy="378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2603" y="685800"/>
            <a:ext cx="174919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IITM-IMD MME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403" y="685800"/>
            <a:ext cx="215539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NCMRWF CNCUM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04850"/>
            <a:ext cx="46101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025"/>
            <a:ext cx="36734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susmi\Desktop\Official\PPTs\hom_r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68182"/>
            <a:ext cx="2292760" cy="237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76200" y="4648200"/>
            <a:ext cx="6096000" cy="1938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Rainfall is likely to be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below normal over NWI </a:t>
            </a:r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normal over MZI region</a:t>
            </a:r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normal to below normal over NEI and </a:t>
            </a:r>
            <a:r>
              <a:rPr lang="en-US" altLang="en-US" sz="2000" b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normal to above normal over SPI </a:t>
            </a:r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first two weeks. </a:t>
            </a:r>
            <a:r>
              <a:rPr lang="en-US" alt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Afterwards normal conditions are expected over most parts of the country.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MISO associated signal is weak for next 4 weeks. 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038600" y="152400"/>
            <a:ext cx="5027613" cy="4619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Forecast based on 23</a:t>
            </a:r>
            <a:r>
              <a:rPr lang="en-IN" altLang="en-US" sz="24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IN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June, 2021 IC</a:t>
            </a:r>
          </a:p>
        </p:txBody>
      </p:sp>
      <p:sp>
        <p:nvSpPr>
          <p:cNvPr id="7" name="Oval 6"/>
          <p:cNvSpPr/>
          <p:nvPr/>
        </p:nvSpPr>
        <p:spPr>
          <a:xfrm rot="1820527">
            <a:off x="728663" y="712788"/>
            <a:ext cx="404812" cy="760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Oval 7"/>
          <p:cNvSpPr/>
          <p:nvPr/>
        </p:nvSpPr>
        <p:spPr>
          <a:xfrm rot="1820527">
            <a:off x="2554288" y="660400"/>
            <a:ext cx="406400" cy="760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5105400" y="2743200"/>
            <a:ext cx="5334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0638"/>
            <a:ext cx="5397500" cy="46196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IMD Observation: Daily Rainfall Series</a:t>
            </a:r>
          </a:p>
        </p:txBody>
      </p:sp>
      <p:sp>
        <p:nvSpPr>
          <p:cNvPr id="7171" name="AutoShape 7" descr="http://www.imdpune.gov.in/Seasons/Pre_Monsoon/zon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/>
          </a:p>
        </p:txBody>
      </p:sp>
      <p:sp>
        <p:nvSpPr>
          <p:cNvPr id="7172" name="AutoShape 9" descr="http://www.imdpune.gov.in/Seasons/Pre_Monsoon/zone.gif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/>
          </a:p>
        </p:txBody>
      </p:sp>
      <p:pic>
        <p:nvPicPr>
          <p:cNvPr id="717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585788"/>
            <a:ext cx="738187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7040563" y="6477000"/>
            <a:ext cx="1527175" cy="3698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IMD</a:t>
            </a:r>
            <a:endParaRPr lang="en-IN" altLang="en-US"/>
          </a:p>
        </p:txBody>
      </p:sp>
      <p:sp>
        <p:nvSpPr>
          <p:cNvPr id="7" name="Oval 6"/>
          <p:cNvSpPr/>
          <p:nvPr/>
        </p:nvSpPr>
        <p:spPr>
          <a:xfrm rot="5098791">
            <a:off x="2916238" y="676275"/>
            <a:ext cx="828675" cy="1920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Oval 7"/>
          <p:cNvSpPr/>
          <p:nvPr/>
        </p:nvSpPr>
        <p:spPr>
          <a:xfrm rot="5098791">
            <a:off x="3071812" y="3536951"/>
            <a:ext cx="830263" cy="1503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Oval 8"/>
          <p:cNvSpPr/>
          <p:nvPr/>
        </p:nvSpPr>
        <p:spPr>
          <a:xfrm rot="5098791">
            <a:off x="3694321" y="5389086"/>
            <a:ext cx="830263" cy="85572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58875"/>
            <a:ext cx="43402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8375" y="147638"/>
            <a:ext cx="7207250" cy="46196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IMD Observation: Daily Rainfall Series for year 2021</a:t>
            </a:r>
          </a:p>
        </p:txBody>
      </p:sp>
      <p:sp>
        <p:nvSpPr>
          <p:cNvPr id="8196" name="AutoShape 7" descr="http://www.imdpune.gov.in/Seasons/Pre_Monsoon/zon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/>
          </a:p>
        </p:txBody>
      </p:sp>
      <p:sp>
        <p:nvSpPr>
          <p:cNvPr id="8197" name="AutoShape 9" descr="http://www.imdpune.gov.in/Seasons/Pre_Monsoon/zone.gif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583363" y="6259513"/>
            <a:ext cx="1470025" cy="369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IMD</a:t>
            </a:r>
            <a:endParaRPr lang="en-IN" altLang="en-US"/>
          </a:p>
        </p:txBody>
      </p:sp>
      <p:pic>
        <p:nvPicPr>
          <p:cNvPr id="81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165225"/>
            <a:ext cx="449103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58000" y="4495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76800" y="4495800"/>
            <a:ext cx="1941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990600" y="3505200"/>
            <a:ext cx="3048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00200" y="3581400"/>
            <a:ext cx="304800" cy="45720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90600" y="3657600"/>
            <a:ext cx="863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205" name="TextBox 18"/>
          <p:cNvSpPr txBox="1">
            <a:spLocks noChangeArrowheads="1"/>
          </p:cNvSpPr>
          <p:nvPr/>
        </p:nvSpPr>
        <p:spPr bwMode="auto">
          <a:xfrm>
            <a:off x="76200" y="5410200"/>
            <a:ext cx="468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IN" altLang="en-US" b="1">
                <a:solidFill>
                  <a:srgbClr val="FF0000"/>
                </a:solidFill>
              </a:rPr>
              <a:t>Active to Break: </a:t>
            </a:r>
            <a:r>
              <a:rPr lang="en-IN" altLang="en-US" b="1"/>
              <a:t>After 3</a:t>
            </a:r>
            <a:r>
              <a:rPr lang="en-IN" altLang="en-US" b="1" baseline="30000"/>
              <a:t>rd</a:t>
            </a:r>
            <a:r>
              <a:rPr lang="en-IN" altLang="en-US" b="1"/>
              <a:t> week of June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IN" altLang="en-US" b="1">
                <a:solidFill>
                  <a:srgbClr val="0000CC"/>
                </a:solidFill>
              </a:rPr>
              <a:t>Break to Active: </a:t>
            </a:r>
            <a:r>
              <a:rPr lang="en-IN" altLang="en-US" b="1"/>
              <a:t>After 11</a:t>
            </a:r>
            <a:r>
              <a:rPr lang="en-IN" altLang="en-US" b="1" baseline="30000"/>
              <a:t>th</a:t>
            </a:r>
            <a:r>
              <a:rPr lang="en-IN" altLang="en-US" b="1"/>
              <a:t> July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858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I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Observed MISO &amp; MJO</a:t>
            </a:r>
            <a:endParaRPr lang="en-I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371600"/>
            <a:ext cx="3810000" cy="413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1371600"/>
            <a:ext cx="393065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5588" y="838200"/>
            <a:ext cx="1141412" cy="5238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6525" y="838200"/>
            <a:ext cx="981075" cy="5238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MJO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638800"/>
            <a:ext cx="3833813" cy="6461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Clockwise rotation</a:t>
            </a:r>
          </a:p>
          <a:p>
            <a:pPr>
              <a:defRPr/>
            </a:pPr>
            <a:r>
              <a:rPr lang="en-I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North-south movement of convection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5638800"/>
            <a:ext cx="3576638" cy="6461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Anti-clockwise rotation</a:t>
            </a:r>
          </a:p>
          <a:p>
            <a:pPr>
              <a:defRPr/>
            </a:pPr>
            <a:r>
              <a:rPr lang="en-I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East-west movement of convection</a:t>
            </a:r>
          </a:p>
        </p:txBody>
      </p:sp>
      <p:sp>
        <p:nvSpPr>
          <p:cNvPr id="9225" name="TextBox 2"/>
          <p:cNvSpPr txBox="1">
            <a:spLocks noChangeArrowheads="1"/>
          </p:cNvSpPr>
          <p:nvPr/>
        </p:nvSpPr>
        <p:spPr bwMode="auto">
          <a:xfrm>
            <a:off x="5002213" y="6400800"/>
            <a:ext cx="3989387" cy="3698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>
                <a:latin typeface="Times New Roman" pitchFamily="18" charset="0"/>
                <a:cs typeface="Times New Roman" pitchFamily="18" charset="0"/>
              </a:rPr>
              <a:t>RMM Index: Wheeler and Hendon, 2004</a:t>
            </a:r>
          </a:p>
        </p:txBody>
      </p: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228600" y="6400800"/>
            <a:ext cx="3544888" cy="3698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Suhas et al. 2012, Sahai et al. 2013</a:t>
            </a:r>
            <a:endParaRPr lang="en-IN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23825" y="26988"/>
            <a:ext cx="89154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Predicted week wise temperature anomaly (by MME)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4113"/>
            <a:ext cx="39560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143000"/>
            <a:ext cx="39655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057400" y="533400"/>
            <a:ext cx="5027613" cy="4619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Forecast based on 23</a:t>
            </a:r>
            <a:r>
              <a:rPr lang="en-IN" altLang="en-US" sz="24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IN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June, 2021 IC</a:t>
            </a:r>
          </a:p>
        </p:txBody>
      </p:sp>
      <p:sp>
        <p:nvSpPr>
          <p:cNvPr id="2" name="Oval 1"/>
          <p:cNvSpPr/>
          <p:nvPr/>
        </p:nvSpPr>
        <p:spPr>
          <a:xfrm rot="2108833">
            <a:off x="5237163" y="1768475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Oval 6"/>
          <p:cNvSpPr/>
          <p:nvPr/>
        </p:nvSpPr>
        <p:spPr>
          <a:xfrm rot="2108833">
            <a:off x="7107238" y="1768475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Oval 7"/>
          <p:cNvSpPr/>
          <p:nvPr/>
        </p:nvSpPr>
        <p:spPr>
          <a:xfrm rot="2108833">
            <a:off x="2722563" y="1768475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Oval 8"/>
          <p:cNvSpPr/>
          <p:nvPr/>
        </p:nvSpPr>
        <p:spPr>
          <a:xfrm rot="2108833">
            <a:off x="858838" y="1768475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0"/>
          <p:cNvSpPr txBox="1">
            <a:spLocks noChangeArrowheads="1"/>
          </p:cNvSpPr>
          <p:nvPr/>
        </p:nvSpPr>
        <p:spPr bwMode="auto">
          <a:xfrm>
            <a:off x="0" y="-36513"/>
            <a:ext cx="914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Heat wave over north-western parts (surrounding Delhi)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8"/>
          <a:stretch>
            <a:fillRect/>
          </a:stretch>
        </p:blipFill>
        <p:spPr bwMode="auto">
          <a:xfrm>
            <a:off x="304800" y="457200"/>
            <a:ext cx="40640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22"/>
          <a:stretch>
            <a:fillRect/>
          </a:stretch>
        </p:blipFill>
        <p:spPr bwMode="auto">
          <a:xfrm>
            <a:off x="4699000" y="490538"/>
            <a:ext cx="40640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200400"/>
            <a:ext cx="6807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410200" y="6335713"/>
            <a:ext cx="3506788" cy="3698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Mandal R. and Joseph S. et al. 2019</a:t>
            </a:r>
            <a:endParaRPr lang="en-IN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5"/>
          <a:stretch>
            <a:fillRect/>
          </a:stretch>
        </p:blipFill>
        <p:spPr bwMode="auto">
          <a:xfrm>
            <a:off x="76200" y="838200"/>
            <a:ext cx="28051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8372"/>
          <a:stretch>
            <a:fillRect/>
          </a:stretch>
        </p:blipFill>
        <p:spPr bwMode="auto">
          <a:xfrm>
            <a:off x="3200400" y="838200"/>
            <a:ext cx="27828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0425" y="147638"/>
            <a:ext cx="7423150" cy="46196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Weekly Maximum temperature anomalies: </a:t>
            </a:r>
            <a:r>
              <a:rPr lang="en-IN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Verification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/>
          <a:stretch>
            <a:fillRect/>
          </a:stretch>
        </p:blipFill>
        <p:spPr bwMode="auto">
          <a:xfrm>
            <a:off x="6292850" y="820738"/>
            <a:ext cx="27749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BBG</Template>
  <TotalTime>50047</TotalTime>
  <Words>534</Words>
  <Application>Microsoft Office PowerPoint</Application>
  <PresentationFormat>On-screen Show (4:3)</PresentationFormat>
  <Paragraphs>116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Observed MISO &amp; MJO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Susmitha</dc:creator>
  <cp:lastModifiedBy>raju</cp:lastModifiedBy>
  <cp:revision>2273</cp:revision>
  <dcterms:created xsi:type="dcterms:W3CDTF">2013-04-04T06:48:37Z</dcterms:created>
  <dcterms:modified xsi:type="dcterms:W3CDTF">2021-07-23T06:18:33Z</dcterms:modified>
</cp:coreProperties>
</file>