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30267275" cy="42794238"/>
  <p:notesSz cx="6797675" cy="9926638"/>
  <p:defaultTextStyle>
    <a:defPPr>
      <a:defRPr lang="en-US"/>
    </a:defPPr>
    <a:lvl1pPr marL="0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1pPr>
    <a:lvl2pPr marL="2086507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2pPr>
    <a:lvl3pPr marL="4173013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3pPr>
    <a:lvl4pPr marL="6259520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4pPr>
    <a:lvl5pPr marL="8346027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5pPr>
    <a:lvl6pPr marL="10432533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6pPr>
    <a:lvl7pPr marL="12519040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7pPr>
    <a:lvl8pPr marL="14605542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8pPr>
    <a:lvl9pPr marL="16692049" algn="l" defTabSz="4173013" rtl="0" eaLnBrk="1" latinLnBrk="0" hangingPunct="1">
      <a:defRPr sz="82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>
        <p:scale>
          <a:sx n="40" d="100"/>
          <a:sy n="40" d="100"/>
        </p:scale>
        <p:origin x="-936" y="-126"/>
      </p:cViewPr>
      <p:guideLst>
        <p:guide orient="horz" pos="13479"/>
        <p:guide pos="953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B5CE6-5837-4485-A0FF-6813CEA9B843}" type="datetimeFigureOut">
              <a:rPr lang="en-IN" smtClean="0"/>
              <a:t>16-02-2020</a:t>
            </a:fld>
            <a:endParaRPr lang="en-I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082800" y="744538"/>
            <a:ext cx="263207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I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EEBE88-880B-4CBF-8965-606277C148B9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53814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BEEBE88-880B-4CBF-8965-606277C148B9}" type="slidenum">
              <a:rPr lang="en-IN" smtClean="0"/>
              <a:t>1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271112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0046" y="13293973"/>
            <a:ext cx="25727184" cy="917302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40091" y="24250068"/>
            <a:ext cx="21187093" cy="1093630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0865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1730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2595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83460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04325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25190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4605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66920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7242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443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636228" y="10698571"/>
            <a:ext cx="22542813" cy="22783969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007769" y="10698571"/>
            <a:ext cx="67123989" cy="22783969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462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665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90907" y="27499276"/>
            <a:ext cx="25727184" cy="8499411"/>
          </a:xfrm>
        </p:spPr>
        <p:txBody>
          <a:bodyPr anchor="t"/>
          <a:lstStyle>
            <a:lvl1pPr algn="l">
              <a:defRPr sz="183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390907" y="18138039"/>
            <a:ext cx="25727184" cy="9361235"/>
          </a:xfrm>
        </p:spPr>
        <p:txBody>
          <a:bodyPr anchor="b"/>
          <a:lstStyle>
            <a:lvl1pPr marL="0" indent="0">
              <a:buNone/>
              <a:defRPr sz="9100">
                <a:solidFill>
                  <a:schemeClr val="tx1">
                    <a:tint val="75000"/>
                  </a:schemeClr>
                </a:solidFill>
              </a:defRPr>
            </a:lvl1pPr>
            <a:lvl2pPr marL="2086507" indent="0">
              <a:buNone/>
              <a:defRPr sz="8200">
                <a:solidFill>
                  <a:schemeClr val="tx1">
                    <a:tint val="75000"/>
                  </a:schemeClr>
                </a:solidFill>
              </a:defRPr>
            </a:lvl2pPr>
            <a:lvl3pPr marL="4173013" indent="0">
              <a:buNone/>
              <a:defRPr sz="7300">
                <a:solidFill>
                  <a:schemeClr val="tx1">
                    <a:tint val="75000"/>
                  </a:schemeClr>
                </a:solidFill>
              </a:defRPr>
            </a:lvl3pPr>
            <a:lvl4pPr marL="625952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4pPr>
            <a:lvl5pPr marL="8346027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5pPr>
            <a:lvl6pPr marL="10432533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6pPr>
            <a:lvl7pPr marL="12519040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7pPr>
            <a:lvl8pPr marL="14605542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8pPr>
            <a:lvl9pPr marL="16692049" indent="0">
              <a:buNone/>
              <a:defRPr sz="6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6175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07776" y="62309211"/>
            <a:ext cx="44833403" cy="17622905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45629" y="62309211"/>
            <a:ext cx="44833403" cy="176229050"/>
          </a:xfrm>
        </p:spPr>
        <p:txBody>
          <a:bodyPr/>
          <a:lstStyle>
            <a:lvl1pPr>
              <a:defRPr sz="12800"/>
            </a:lvl1pPr>
            <a:lvl2pPr>
              <a:defRPr sz="11000"/>
            </a:lvl2pPr>
            <a:lvl3pPr>
              <a:defRPr sz="9100"/>
            </a:lvl3pPr>
            <a:lvl4pPr>
              <a:defRPr sz="8200"/>
            </a:lvl4pPr>
            <a:lvl5pPr>
              <a:defRPr sz="8200"/>
            </a:lvl5pPr>
            <a:lvl6pPr>
              <a:defRPr sz="8200"/>
            </a:lvl6pPr>
            <a:lvl7pPr>
              <a:defRPr sz="8200"/>
            </a:lvl7pPr>
            <a:lvl8pPr>
              <a:defRPr sz="8200"/>
            </a:lvl8pPr>
            <a:lvl9pPr>
              <a:defRPr sz="8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0542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64" y="1713754"/>
            <a:ext cx="27240548" cy="7132373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375" y="9579175"/>
            <a:ext cx="13373303" cy="3992145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6507" indent="0">
              <a:buNone/>
              <a:defRPr sz="9100" b="1"/>
            </a:lvl2pPr>
            <a:lvl3pPr marL="4173013" indent="0">
              <a:buNone/>
              <a:defRPr sz="8200" b="1"/>
            </a:lvl3pPr>
            <a:lvl4pPr marL="6259520" indent="0">
              <a:buNone/>
              <a:defRPr sz="7300" b="1"/>
            </a:lvl4pPr>
            <a:lvl5pPr marL="8346027" indent="0">
              <a:buNone/>
              <a:defRPr sz="7300" b="1"/>
            </a:lvl5pPr>
            <a:lvl6pPr marL="10432533" indent="0">
              <a:buNone/>
              <a:defRPr sz="7300" b="1"/>
            </a:lvl6pPr>
            <a:lvl7pPr marL="12519040" indent="0">
              <a:buNone/>
              <a:defRPr sz="7300" b="1"/>
            </a:lvl7pPr>
            <a:lvl8pPr marL="14605542" indent="0">
              <a:buNone/>
              <a:defRPr sz="7300" b="1"/>
            </a:lvl8pPr>
            <a:lvl9pPr marL="16692049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3375" y="13571319"/>
            <a:ext cx="13373303" cy="2465622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5375372" y="9579175"/>
            <a:ext cx="13378555" cy="3992145"/>
          </a:xfrm>
        </p:spPr>
        <p:txBody>
          <a:bodyPr anchor="b"/>
          <a:lstStyle>
            <a:lvl1pPr marL="0" indent="0">
              <a:buNone/>
              <a:defRPr sz="11000" b="1"/>
            </a:lvl1pPr>
            <a:lvl2pPr marL="2086507" indent="0">
              <a:buNone/>
              <a:defRPr sz="9100" b="1"/>
            </a:lvl2pPr>
            <a:lvl3pPr marL="4173013" indent="0">
              <a:buNone/>
              <a:defRPr sz="8200" b="1"/>
            </a:lvl3pPr>
            <a:lvl4pPr marL="6259520" indent="0">
              <a:buNone/>
              <a:defRPr sz="7300" b="1"/>
            </a:lvl4pPr>
            <a:lvl5pPr marL="8346027" indent="0">
              <a:buNone/>
              <a:defRPr sz="7300" b="1"/>
            </a:lvl5pPr>
            <a:lvl6pPr marL="10432533" indent="0">
              <a:buNone/>
              <a:defRPr sz="7300" b="1"/>
            </a:lvl6pPr>
            <a:lvl7pPr marL="12519040" indent="0">
              <a:buNone/>
              <a:defRPr sz="7300" b="1"/>
            </a:lvl7pPr>
            <a:lvl8pPr marL="14605542" indent="0">
              <a:buNone/>
              <a:defRPr sz="7300" b="1"/>
            </a:lvl8pPr>
            <a:lvl9pPr marL="16692049" indent="0">
              <a:buNone/>
              <a:defRPr sz="7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5375372" y="13571319"/>
            <a:ext cx="13378555" cy="24656220"/>
          </a:xfrm>
        </p:spPr>
        <p:txBody>
          <a:bodyPr/>
          <a:lstStyle>
            <a:lvl1pPr>
              <a:defRPr sz="11000"/>
            </a:lvl1pPr>
            <a:lvl2pPr>
              <a:defRPr sz="9100"/>
            </a:lvl2pPr>
            <a:lvl3pPr>
              <a:defRPr sz="8200"/>
            </a:lvl3pPr>
            <a:lvl4pPr>
              <a:defRPr sz="7300"/>
            </a:lvl4pPr>
            <a:lvl5pPr>
              <a:defRPr sz="7300"/>
            </a:lvl5pPr>
            <a:lvl6pPr>
              <a:defRPr sz="7300"/>
            </a:lvl6pPr>
            <a:lvl7pPr>
              <a:defRPr sz="7300"/>
            </a:lvl7pPr>
            <a:lvl8pPr>
              <a:defRPr sz="7300"/>
            </a:lvl8pPr>
            <a:lvl9pPr>
              <a:defRPr sz="7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7831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0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7044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3379" y="1703846"/>
            <a:ext cx="9957726" cy="7251246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33668" y="1703867"/>
            <a:ext cx="16920250" cy="36523698"/>
          </a:xfrm>
        </p:spPr>
        <p:txBody>
          <a:bodyPr/>
          <a:lstStyle>
            <a:lvl1pPr>
              <a:defRPr sz="14600"/>
            </a:lvl1pPr>
            <a:lvl2pPr>
              <a:defRPr sz="12800"/>
            </a:lvl2pPr>
            <a:lvl3pPr>
              <a:defRPr sz="11000"/>
            </a:lvl3pPr>
            <a:lvl4pPr>
              <a:defRPr sz="9100"/>
            </a:lvl4pPr>
            <a:lvl5pPr>
              <a:defRPr sz="9100"/>
            </a:lvl5pPr>
            <a:lvl6pPr>
              <a:defRPr sz="9100"/>
            </a:lvl6pPr>
            <a:lvl7pPr>
              <a:defRPr sz="9100"/>
            </a:lvl7pPr>
            <a:lvl8pPr>
              <a:defRPr sz="9100"/>
            </a:lvl8pPr>
            <a:lvl9pPr>
              <a:defRPr sz="9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3379" y="8955113"/>
            <a:ext cx="9957726" cy="29272452"/>
          </a:xfrm>
        </p:spPr>
        <p:txBody>
          <a:bodyPr/>
          <a:lstStyle>
            <a:lvl1pPr marL="0" indent="0">
              <a:buNone/>
              <a:defRPr sz="6400"/>
            </a:lvl1pPr>
            <a:lvl2pPr marL="2086507" indent="0">
              <a:buNone/>
              <a:defRPr sz="5500"/>
            </a:lvl2pPr>
            <a:lvl3pPr marL="4173013" indent="0">
              <a:buNone/>
              <a:defRPr sz="4600"/>
            </a:lvl3pPr>
            <a:lvl4pPr marL="6259520" indent="0">
              <a:buNone/>
              <a:defRPr sz="4100"/>
            </a:lvl4pPr>
            <a:lvl5pPr marL="8346027" indent="0">
              <a:buNone/>
              <a:defRPr sz="4100"/>
            </a:lvl5pPr>
            <a:lvl6pPr marL="10432533" indent="0">
              <a:buNone/>
              <a:defRPr sz="4100"/>
            </a:lvl6pPr>
            <a:lvl7pPr marL="12519040" indent="0">
              <a:buNone/>
              <a:defRPr sz="4100"/>
            </a:lvl7pPr>
            <a:lvl8pPr marL="14605542" indent="0">
              <a:buNone/>
              <a:defRPr sz="4100"/>
            </a:lvl8pPr>
            <a:lvl9pPr marL="16692049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4688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598" y="29955978"/>
            <a:ext cx="18160365" cy="3536473"/>
          </a:xfrm>
        </p:spPr>
        <p:txBody>
          <a:bodyPr anchor="b"/>
          <a:lstStyle>
            <a:lvl1pPr algn="l">
              <a:defRPr sz="9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32598" y="3823743"/>
            <a:ext cx="18160365" cy="25676543"/>
          </a:xfrm>
        </p:spPr>
        <p:txBody>
          <a:bodyPr/>
          <a:lstStyle>
            <a:lvl1pPr marL="0" indent="0">
              <a:buNone/>
              <a:defRPr sz="14600"/>
            </a:lvl1pPr>
            <a:lvl2pPr marL="2086507" indent="0">
              <a:buNone/>
              <a:defRPr sz="12800"/>
            </a:lvl2pPr>
            <a:lvl3pPr marL="4173013" indent="0">
              <a:buNone/>
              <a:defRPr sz="11000"/>
            </a:lvl3pPr>
            <a:lvl4pPr marL="6259520" indent="0">
              <a:buNone/>
              <a:defRPr sz="9100"/>
            </a:lvl4pPr>
            <a:lvl5pPr marL="8346027" indent="0">
              <a:buNone/>
              <a:defRPr sz="9100"/>
            </a:lvl5pPr>
            <a:lvl6pPr marL="10432533" indent="0">
              <a:buNone/>
              <a:defRPr sz="9100"/>
            </a:lvl6pPr>
            <a:lvl7pPr marL="12519040" indent="0">
              <a:buNone/>
              <a:defRPr sz="9100"/>
            </a:lvl7pPr>
            <a:lvl8pPr marL="14605542" indent="0">
              <a:buNone/>
              <a:defRPr sz="9100"/>
            </a:lvl8pPr>
            <a:lvl9pPr marL="16692049" indent="0">
              <a:buNone/>
              <a:defRPr sz="9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32598" y="33492451"/>
            <a:ext cx="18160365" cy="5022375"/>
          </a:xfrm>
        </p:spPr>
        <p:txBody>
          <a:bodyPr/>
          <a:lstStyle>
            <a:lvl1pPr marL="0" indent="0">
              <a:buNone/>
              <a:defRPr sz="6400"/>
            </a:lvl1pPr>
            <a:lvl2pPr marL="2086507" indent="0">
              <a:buNone/>
              <a:defRPr sz="5500"/>
            </a:lvl2pPr>
            <a:lvl3pPr marL="4173013" indent="0">
              <a:buNone/>
              <a:defRPr sz="4600"/>
            </a:lvl3pPr>
            <a:lvl4pPr marL="6259520" indent="0">
              <a:buNone/>
              <a:defRPr sz="4100"/>
            </a:lvl4pPr>
            <a:lvl5pPr marL="8346027" indent="0">
              <a:buNone/>
              <a:defRPr sz="4100"/>
            </a:lvl5pPr>
            <a:lvl6pPr marL="10432533" indent="0">
              <a:buNone/>
              <a:defRPr sz="4100"/>
            </a:lvl6pPr>
            <a:lvl7pPr marL="12519040" indent="0">
              <a:buNone/>
              <a:defRPr sz="4100"/>
            </a:lvl7pPr>
            <a:lvl8pPr marL="14605542" indent="0">
              <a:buNone/>
              <a:defRPr sz="4100"/>
            </a:lvl8pPr>
            <a:lvl9pPr marL="16692049" indent="0">
              <a:buNone/>
              <a:defRPr sz="4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7695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13364" y="1713754"/>
            <a:ext cx="27240548" cy="7132373"/>
          </a:xfrm>
          <a:prstGeom prst="rect">
            <a:avLst/>
          </a:prstGeom>
        </p:spPr>
        <p:txBody>
          <a:bodyPr vert="horz" lIns="417305" tIns="208652" rIns="417305" bIns="20865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3364" y="9985353"/>
            <a:ext cx="27240548" cy="28242217"/>
          </a:xfrm>
          <a:prstGeom prst="rect">
            <a:avLst/>
          </a:prstGeom>
        </p:spPr>
        <p:txBody>
          <a:bodyPr vert="horz" lIns="417305" tIns="208652" rIns="417305" bIns="20865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13364" y="39663948"/>
            <a:ext cx="7062364" cy="2278395"/>
          </a:xfrm>
          <a:prstGeom prst="rect">
            <a:avLst/>
          </a:prstGeom>
        </p:spPr>
        <p:txBody>
          <a:bodyPr vert="horz" lIns="417305" tIns="208652" rIns="417305" bIns="208652" rtlCol="0" anchor="ctr"/>
          <a:lstStyle>
            <a:lvl1pPr algn="l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FA01E-CBC1-45AC-BF5C-9A114563C21A}" type="datetimeFigureOut">
              <a:rPr lang="en-US" smtClean="0"/>
              <a:t>16-Feb-20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341319" y="39663948"/>
            <a:ext cx="9584637" cy="2278395"/>
          </a:xfrm>
          <a:prstGeom prst="rect">
            <a:avLst/>
          </a:prstGeom>
        </p:spPr>
        <p:txBody>
          <a:bodyPr vert="horz" lIns="417305" tIns="208652" rIns="417305" bIns="208652" rtlCol="0" anchor="ctr"/>
          <a:lstStyle>
            <a:lvl1pPr algn="ct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1691547" y="39663948"/>
            <a:ext cx="7062364" cy="2278395"/>
          </a:xfrm>
          <a:prstGeom prst="rect">
            <a:avLst/>
          </a:prstGeom>
        </p:spPr>
        <p:txBody>
          <a:bodyPr vert="horz" lIns="417305" tIns="208652" rIns="417305" bIns="208652" rtlCol="0" anchor="ctr"/>
          <a:lstStyle>
            <a:lvl1pPr algn="r">
              <a:defRPr sz="55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95A5EA-5243-49B1-B066-77731E8999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812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173013" rtl="0" eaLnBrk="1" latinLnBrk="0" hangingPunct="1">
        <a:spcBef>
          <a:spcPct val="0"/>
        </a:spcBef>
        <a:buNone/>
        <a:defRPr sz="201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564885" indent="-1564885" algn="l" defTabSz="4173013" rtl="0" eaLnBrk="1" latinLnBrk="0" hangingPunct="1">
        <a:spcBef>
          <a:spcPct val="20000"/>
        </a:spcBef>
        <a:buFont typeface="Arial" pitchFamily="34" charset="0"/>
        <a:buChar char="•"/>
        <a:defRPr sz="14600" kern="1200">
          <a:solidFill>
            <a:schemeClr val="tx1"/>
          </a:solidFill>
          <a:latin typeface="+mn-lt"/>
          <a:ea typeface="+mn-ea"/>
          <a:cs typeface="+mn-cs"/>
        </a:defRPr>
      </a:lvl1pPr>
      <a:lvl2pPr marL="3390571" indent="-1304064" algn="l" defTabSz="4173013" rtl="0" eaLnBrk="1" latinLnBrk="0" hangingPunct="1">
        <a:spcBef>
          <a:spcPct val="20000"/>
        </a:spcBef>
        <a:buFont typeface="Arial" pitchFamily="34" charset="0"/>
        <a:buChar char="–"/>
        <a:defRPr sz="12800" kern="1200">
          <a:solidFill>
            <a:schemeClr val="tx1"/>
          </a:solidFill>
          <a:latin typeface="+mn-lt"/>
          <a:ea typeface="+mn-ea"/>
          <a:cs typeface="+mn-cs"/>
        </a:defRPr>
      </a:lvl2pPr>
      <a:lvl3pPr marL="5216257" indent="-1043249" algn="l" defTabSz="4173013" rtl="0" eaLnBrk="1" latinLnBrk="0" hangingPunct="1">
        <a:spcBef>
          <a:spcPct val="20000"/>
        </a:spcBef>
        <a:buFont typeface="Arial" pitchFamily="34" charset="0"/>
        <a:buChar char="•"/>
        <a:defRPr sz="11000" kern="1200">
          <a:solidFill>
            <a:schemeClr val="tx1"/>
          </a:solidFill>
          <a:latin typeface="+mn-lt"/>
          <a:ea typeface="+mn-ea"/>
          <a:cs typeface="+mn-cs"/>
        </a:defRPr>
      </a:lvl3pPr>
      <a:lvl4pPr marL="7302764" indent="-1043249" algn="l" defTabSz="4173013" rtl="0" eaLnBrk="1" latinLnBrk="0" hangingPunct="1">
        <a:spcBef>
          <a:spcPct val="20000"/>
        </a:spcBef>
        <a:buFont typeface="Arial" pitchFamily="34" charset="0"/>
        <a:buChar char="–"/>
        <a:defRPr sz="9100" kern="1200">
          <a:solidFill>
            <a:schemeClr val="tx1"/>
          </a:solidFill>
          <a:latin typeface="+mn-lt"/>
          <a:ea typeface="+mn-ea"/>
          <a:cs typeface="+mn-cs"/>
        </a:defRPr>
      </a:lvl4pPr>
      <a:lvl5pPr marL="9389271" indent="-1043249" algn="l" defTabSz="4173013" rtl="0" eaLnBrk="1" latinLnBrk="0" hangingPunct="1">
        <a:spcBef>
          <a:spcPct val="20000"/>
        </a:spcBef>
        <a:buFont typeface="Arial" pitchFamily="34" charset="0"/>
        <a:buChar char="»"/>
        <a:defRPr sz="9100" kern="1200">
          <a:solidFill>
            <a:schemeClr val="tx1"/>
          </a:solidFill>
          <a:latin typeface="+mn-lt"/>
          <a:ea typeface="+mn-ea"/>
          <a:cs typeface="+mn-cs"/>
        </a:defRPr>
      </a:lvl5pPr>
      <a:lvl6pPr marL="11475777" indent="-1043249" algn="l" defTabSz="4173013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6pPr>
      <a:lvl7pPr marL="13562284" indent="-1043249" algn="l" defTabSz="4173013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7pPr>
      <a:lvl8pPr marL="15648791" indent="-1043249" algn="l" defTabSz="4173013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8pPr>
      <a:lvl9pPr marL="17735297" indent="-1043249" algn="l" defTabSz="4173013" rtl="0" eaLnBrk="1" latinLnBrk="0" hangingPunct="1">
        <a:spcBef>
          <a:spcPct val="20000"/>
        </a:spcBef>
        <a:buFont typeface="Arial" pitchFamily="34" charset="0"/>
        <a:buChar char="•"/>
        <a:defRPr sz="9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1pPr>
      <a:lvl2pPr marL="2086507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2pPr>
      <a:lvl3pPr marL="4173013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3pPr>
      <a:lvl4pPr marL="6259520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4pPr>
      <a:lvl5pPr marL="8346027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5pPr>
      <a:lvl6pPr marL="10432533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6pPr>
      <a:lvl7pPr marL="12519040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7pPr>
      <a:lvl8pPr marL="14605542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8pPr>
      <a:lvl9pPr marL="16692049" algn="l" defTabSz="4173013" rtl="0" eaLnBrk="1" latinLnBrk="0" hangingPunct="1">
        <a:defRPr sz="8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png"/><Relationship Id="rId4" Type="http://schemas.openxmlformats.org/officeDocument/2006/relationships/image" Target="../media/image2.pn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TextBox 73"/>
          <p:cNvSpPr txBox="1"/>
          <p:nvPr/>
        </p:nvSpPr>
        <p:spPr>
          <a:xfrm>
            <a:off x="0" y="-1"/>
            <a:ext cx="30267275" cy="3185487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3DVisualization of Entrainment and Mixing Phenomena at </a:t>
            </a:r>
            <a:r>
              <a:rPr lang="en-US" sz="6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Cloud Interface</a:t>
            </a:r>
            <a:endParaRPr lang="en-US" sz="6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Bipin 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Kumar</a:t>
            </a:r>
            <a:r>
              <a:rPr lang="en-US" sz="3500" b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Matt 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Rehme</a:t>
            </a:r>
            <a:r>
              <a:rPr lang="en-US" sz="3500" b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Neethi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Suresh</a:t>
            </a:r>
            <a:r>
              <a:rPr lang="en-US" sz="3500" b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Nihanth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Cherukuru</a:t>
            </a:r>
            <a:r>
              <a:rPr lang="en-US" sz="3500" b="1" baseline="30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Stanislaw 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Jaroszynski</a:t>
            </a:r>
            <a:r>
              <a:rPr lang="en-US" sz="3500" b="1" baseline="30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500" b="1" dirty="0" err="1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Shaomeng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Li</a:t>
            </a:r>
            <a:r>
              <a:rPr lang="en-US" sz="3500" b="1" baseline="30000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endParaRPr lang="en-US" sz="3500" b="1" dirty="0" smtClean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Scott Pearse</a:t>
            </a:r>
            <a:r>
              <a:rPr lang="en-US" sz="3500" b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500" b="1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 and Tim Scheitlin</a:t>
            </a:r>
            <a:r>
              <a:rPr lang="en-US" sz="3500" b="1" baseline="30000" dirty="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4000" b="1" dirty="0" smtClean="0">
                <a:latin typeface="Times New Roman" pitchFamily="18" charset="0"/>
                <a:cs typeface="Times New Roman" pitchFamily="18" charset="0"/>
              </a:rPr>
              <a:t>  </a:t>
            </a:r>
          </a:p>
          <a:p>
            <a:pPr algn="ctr"/>
            <a:r>
              <a:rPr lang="en-US" sz="3000" b="1" baseline="300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en-US" sz="32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HPCS</a:t>
            </a:r>
            <a:r>
              <a:rPr lang="en-US" sz="3000" b="1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Indian 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Institute of Tropical Meteorology, Pune, Dr. </a:t>
            </a:r>
            <a:r>
              <a:rPr lang="en-US" sz="3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Homi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Bhabha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 Road, </a:t>
            </a:r>
            <a:r>
              <a:rPr lang="en-US" sz="3000" b="1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Pashan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, Pune, India 411008 </a:t>
            </a:r>
          </a:p>
          <a:p>
            <a:pPr algn="ctr"/>
            <a:r>
              <a:rPr lang="en-US" sz="3000" b="1" baseline="30000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3000" b="1" dirty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Computaional and Information System Lab, National Center for Atmospheric Research, Boulder, CO, USA, 80305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427038" y="3507764"/>
            <a:ext cx="14660798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Introduction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427038" y="4308267"/>
            <a:ext cx="14660798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Entrainment and mixing processes occur during the entire life of a cloud. These processes change the droplet size distribution, which determines rain formation and radiative properties. Being a microphysical process, it requires small scale simulations such as Direct Numerical Simulations (DNS) for better resolution. Visualization of these processes is challenging. So, some techniques which uses tools like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ParaView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, Vapor and other tools developed at NCAR are presented.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427037" y="8290719"/>
            <a:ext cx="14660799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Data </a:t>
            </a:r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Set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443045" y="9052719"/>
            <a:ext cx="1481283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Binary data from DNS of entrainment and mixing in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NetCDF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/SION format.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Data are converted to various formats depending on visualization tools used.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scattered particles are converted to VTK unstructured objects.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VAPOR Data Collection (VDC)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format generated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for VAPOR software.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TextBox 78"/>
          <p:cNvSpPr txBox="1"/>
          <p:nvPr/>
        </p:nvSpPr>
        <p:spPr>
          <a:xfrm>
            <a:off x="427039" y="11643519"/>
            <a:ext cx="14660797" cy="769441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Visualization Techniques and tools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0" name="TextBox 79"/>
          <p:cNvSpPr txBox="1"/>
          <p:nvPr/>
        </p:nvSpPr>
        <p:spPr>
          <a:xfrm>
            <a:off x="455239" y="12405519"/>
            <a:ext cx="146325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Droplets are treated as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particles. 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adius, ID, and X,Y, Z spatial positions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of particles stored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form simulation.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Eulerian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data consists of mixing ratio, temperature, and U, V, W velocity vector components.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Two additional fields vorticity and its dot product with vorticity magnitude were are also calculated. </a:t>
            </a:r>
          </a:p>
        </p:txBody>
      </p:sp>
      <p:pic>
        <p:nvPicPr>
          <p:cNvPr id="81" name="Picture 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19" y="26197719"/>
            <a:ext cx="14510319" cy="9525000"/>
          </a:xfrm>
          <a:prstGeom prst="rect">
            <a:avLst/>
          </a:prstGeom>
        </p:spPr>
      </p:pic>
      <p:pic>
        <p:nvPicPr>
          <p:cNvPr id="82" name="Picture 8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5237" y="27721719"/>
            <a:ext cx="11277600" cy="8738344"/>
          </a:xfrm>
          <a:prstGeom prst="rect">
            <a:avLst/>
          </a:prstGeom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2468" y="14219429"/>
            <a:ext cx="13627769" cy="9806122"/>
          </a:xfrm>
          <a:prstGeom prst="rect">
            <a:avLst/>
          </a:prstGeom>
        </p:spPr>
      </p:pic>
      <p:pic>
        <p:nvPicPr>
          <p:cNvPr id="84" name="Picture 8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437" y="3507764"/>
            <a:ext cx="13639800" cy="9820038"/>
          </a:xfrm>
          <a:prstGeom prst="rect">
            <a:avLst/>
          </a:prstGeom>
        </p:spPr>
      </p:pic>
      <p:sp>
        <p:nvSpPr>
          <p:cNvPr id="85" name="TextBox 84"/>
          <p:cNvSpPr txBox="1"/>
          <p:nvPr/>
        </p:nvSpPr>
        <p:spPr>
          <a:xfrm>
            <a:off x="455240" y="23043991"/>
            <a:ext cx="1467839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660525" indent="-1660525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Figure 1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 3D Visualization of Eulerian mixing ratio (gray color) and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droplet radii (red to blue mapped to small to large radius, respectively). Panel A has domain of (512)</a:t>
            </a:r>
            <a:r>
              <a:rPr lang="en-US" sz="3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grid points while there are (1024)</a:t>
            </a:r>
            <a:r>
              <a:rPr lang="en-US" sz="3000" baseline="30000" dirty="0" smtClean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grid points in domain at panel B. </a:t>
            </a:r>
          </a:p>
        </p:txBody>
      </p:sp>
      <p:sp>
        <p:nvSpPr>
          <p:cNvPr id="86" name="TextBox 85"/>
          <p:cNvSpPr txBox="1"/>
          <p:nvPr/>
        </p:nvSpPr>
        <p:spPr>
          <a:xfrm>
            <a:off x="623319" y="35746782"/>
            <a:ext cx="917521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Figure 2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: Utilization of the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IndeX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plug-in in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ParaView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7" name="TextBox 86"/>
          <p:cNvSpPr txBox="1"/>
          <p:nvPr/>
        </p:nvSpPr>
        <p:spPr>
          <a:xfrm>
            <a:off x="16248563" y="13390864"/>
            <a:ext cx="104926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Figure : 3 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Illustration of interaction of droplets with vortices.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16429037" y="24216519"/>
            <a:ext cx="13455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Figure 4: 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P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article density field   &amp; vorticity </a:t>
            </a:r>
            <a:r>
              <a:rPr lang="en-US" sz="3000" dirty="0" err="1" smtClean="0">
                <a:latin typeface="Times New Roman" pitchFamily="18" charset="0"/>
                <a:cs typeface="Times New Roman" pitchFamily="18" charset="0"/>
              </a:rPr>
              <a:t>isosurface</a:t>
            </a:r>
            <a:r>
              <a:rPr lang="en-US" sz="3000" dirty="0" smtClean="0">
                <a:latin typeface="Times New Roman" pitchFamily="18" charset="0"/>
                <a:cs typeface="Times New Roman" pitchFamily="18" charset="0"/>
              </a:rPr>
              <a:t> rendered in VAPOR.</a:t>
            </a:r>
            <a:endParaRPr lang="en-US" sz="3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16339698" y="36789519"/>
            <a:ext cx="13195739" cy="6771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Future Work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6581436" y="37483341"/>
            <a:ext cx="12725401" cy="221599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tools  discussed can be applied in future visualization of :</a:t>
            </a:r>
          </a:p>
          <a:p>
            <a:pPr marL="1260475" lvl="1" indent="-566738" algn="just">
              <a:buFont typeface="+mj-lt"/>
              <a:buAutoNum type="alphaLcParenR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Particle collision process and subsequent coalescence.</a:t>
            </a:r>
          </a:p>
          <a:p>
            <a:pPr marL="1260475" lvl="1" indent="-566738" algn="just">
              <a:buFont typeface="+mj-lt"/>
              <a:buAutoNum type="alphaLcParenR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Aerosol activation and formation of CCN from aerosols.</a:t>
            </a:r>
          </a:p>
          <a:p>
            <a:pPr marL="1260475" lvl="1" indent="-566738" algn="just">
              <a:buFont typeface="+mj-lt"/>
              <a:buAutoNum type="alphaLcParenR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Concept of super-droplet evolution.</a:t>
            </a:r>
          </a:p>
        </p:txBody>
      </p:sp>
      <p:grpSp>
        <p:nvGrpSpPr>
          <p:cNvPr id="91" name="Group 90"/>
          <p:cNvGrpSpPr/>
          <p:nvPr/>
        </p:nvGrpSpPr>
        <p:grpSpPr>
          <a:xfrm>
            <a:off x="551493" y="16139319"/>
            <a:ext cx="7289963" cy="6949439"/>
            <a:chOff x="122238" y="10791169"/>
            <a:chExt cx="8477273" cy="6910884"/>
          </a:xfrm>
        </p:grpSpPr>
        <p:pic>
          <p:nvPicPr>
            <p:cNvPr id="92" name="Picture 9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>
            <a:xfrm>
              <a:off x="122238" y="10791169"/>
              <a:ext cx="8477273" cy="6837973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3" name="Rectangle 92"/>
            <p:cNvSpPr/>
            <p:nvPr/>
          </p:nvSpPr>
          <p:spPr>
            <a:xfrm>
              <a:off x="3611276" y="16971452"/>
              <a:ext cx="3436342" cy="73060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(0.5 m)</a:t>
              </a:r>
              <a:r>
                <a:rPr lang="en-US" sz="3200" b="1" baseline="30000" dirty="0">
                  <a:latin typeface="Times New Roman" pitchFamily="18" charset="0"/>
                  <a:cs typeface="Times New Roman" pitchFamily="18" charset="0"/>
                </a:rPr>
                <a:t>3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 domain</a:t>
              </a:r>
              <a:r>
                <a:rPr lang="en-US" sz="3200" dirty="0">
                  <a:latin typeface="Times New Roman" pitchFamily="18" charset="0"/>
                  <a:cs typeface="Times New Roman" pitchFamily="18" charset="0"/>
                </a:rPr>
                <a:t>.</a:t>
              </a: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8123237" y="16219461"/>
            <a:ext cx="6974304" cy="6714798"/>
            <a:chOff x="10485437" y="10905879"/>
            <a:chExt cx="8490054" cy="6848282"/>
          </a:xfrm>
        </p:grpSpPr>
        <p:pic>
          <p:nvPicPr>
            <p:cNvPr id="95" name="Picture 94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000"/>
            <a:stretch/>
          </p:blipFill>
          <p:spPr>
            <a:xfrm>
              <a:off x="10485437" y="10905879"/>
              <a:ext cx="8490054" cy="6848282"/>
            </a:xfrm>
            <a:prstGeom prst="rect">
              <a:avLst/>
            </a:prstGeom>
            <a:ln w="38100" cap="sq">
              <a:solidFill>
                <a:srgbClr val="000000"/>
              </a:solidFill>
              <a:prstDash val="solid"/>
              <a:miter lim="800000"/>
            </a:ln>
            <a:effectLst>
              <a:outerShdw blurRad="50800" dist="38100" dir="2700000" algn="tl" rotWithShape="0">
                <a:srgbClr val="000000">
                  <a:alpha val="43000"/>
                </a:srgbClr>
              </a:outerShdw>
            </a:effectLst>
          </p:spPr>
        </p:pic>
        <p:sp>
          <p:nvSpPr>
            <p:cNvPr id="96" name="Rectangle 95"/>
            <p:cNvSpPr/>
            <p:nvPr/>
          </p:nvSpPr>
          <p:spPr>
            <a:xfrm>
              <a:off x="15401760" y="16992232"/>
              <a:ext cx="3289101" cy="7233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just">
                <a:lnSpc>
                  <a:spcPct val="150000"/>
                </a:lnSpc>
              </a:pP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(1.0 m)</a:t>
              </a:r>
              <a:r>
                <a:rPr lang="en-US" sz="3200" b="1" baseline="30000" dirty="0">
                  <a:latin typeface="Times New Roman" pitchFamily="18" charset="0"/>
                  <a:cs typeface="Times New Roman" pitchFamily="18" charset="0"/>
                </a:rPr>
                <a:t>3 </a:t>
              </a:r>
              <a:r>
                <a:rPr lang="en-US" sz="3200" b="1" dirty="0">
                  <a:latin typeface="Times New Roman" pitchFamily="18" charset="0"/>
                  <a:cs typeface="Times New Roman" pitchFamily="18" charset="0"/>
                </a:rPr>
                <a:t>domain</a:t>
              </a:r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455239" y="24673719"/>
            <a:ext cx="1480063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Mixing ratio fields are shown using volumetric rendering.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Lagrangian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particles are shown as points rendered as spheres (fig. 1).</a:t>
            </a:r>
          </a:p>
        </p:txBody>
      </p:sp>
      <p:sp>
        <p:nvSpPr>
          <p:cNvPr id="98" name="TextBox 97"/>
          <p:cNvSpPr txBox="1"/>
          <p:nvPr/>
        </p:nvSpPr>
        <p:spPr>
          <a:xfrm>
            <a:off x="561601" y="36447664"/>
            <a:ext cx="1457203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Index plug-in (fig. 2) expedites the process of finding areas where large amount of vorticity occurs.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Water droplets heavier than surrounding air are ejected from vortices due to centrifugal forces.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This results in a lower concentration of droplets inside </a:t>
            </a:r>
            <a:r>
              <a:rPr lang="en-US" sz="3600" dirty="0" err="1" smtClean="0">
                <a:latin typeface="Times New Roman" pitchFamily="18" charset="0"/>
                <a:cs typeface="Times New Roman" pitchFamily="18" charset="0"/>
              </a:rPr>
              <a:t>vortical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regions as observed near the arrows as shown in fig. 3.</a:t>
            </a:r>
          </a:p>
        </p:txBody>
      </p:sp>
      <p:sp>
        <p:nvSpPr>
          <p:cNvPr id="99" name="TextBox 98"/>
          <p:cNvSpPr txBox="1"/>
          <p:nvPr/>
        </p:nvSpPr>
        <p:spPr>
          <a:xfrm>
            <a:off x="17495838" y="14081919"/>
            <a:ext cx="10744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marL="571500" indent="-571500" algn="just">
              <a:buFont typeface="Arial" pitchFamily="34" charset="0"/>
              <a:buChar char="•"/>
            </a:pPr>
            <a:endParaRPr lang="en-US" sz="3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16352837" y="24978519"/>
            <a:ext cx="135318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IN" sz="3600" dirty="0" err="1" smtClean="0">
                <a:latin typeface="Times New Roman" pitchFamily="18" charset="0"/>
                <a:cs typeface="Times New Roman" pitchFamily="18" charset="0"/>
              </a:rPr>
              <a:t>Isosurface</a:t>
            </a:r>
            <a:r>
              <a:rPr lang="en-IN" sz="3600" dirty="0" smtClean="0">
                <a:latin typeface="Times New Roman" pitchFamily="18" charset="0"/>
                <a:cs typeface="Times New Roman" pitchFamily="18" charset="0"/>
              </a:rPr>
              <a:t> of 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vorticity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magnitude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rendered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in VAPOR 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(fig. 4).</a:t>
            </a:r>
            <a:endParaRPr lang="en-US" sz="3600" dirty="0">
              <a:latin typeface="Times New Roman" pitchFamily="18" charset="0"/>
              <a:cs typeface="Times New Roman" pitchFamily="18" charset="0"/>
            </a:endParaRP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 NCAR </a:t>
            </a:r>
            <a:r>
              <a:rPr lang="en-US" sz="3600" dirty="0">
                <a:latin typeface="Times New Roman" pitchFamily="18" charset="0"/>
                <a:cs typeface="Times New Roman" pitchFamily="18" charset="0"/>
              </a:rPr>
              <a:t>application used to analyze the particle data (</a:t>
            </a: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fig. 5).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A representative subset of the particles was selected.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The particles are represented by shapes (cylinders in this case).</a:t>
            </a:r>
          </a:p>
          <a:p>
            <a:pPr marL="571500" indent="-571500" algn="just">
              <a:buFont typeface="Wingdings" pitchFamily="2" charset="2"/>
              <a:buChar char="Ø"/>
            </a:pPr>
            <a:r>
              <a:rPr lang="en-US" sz="3600" dirty="0" smtClean="0">
                <a:latin typeface="Times New Roman" pitchFamily="18" charset="0"/>
                <a:cs typeface="Times New Roman" pitchFamily="18" charset="0"/>
              </a:rPr>
              <a:t>Particles elongate in the direction of their motion.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6581437" y="36179919"/>
            <a:ext cx="134556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000" b="1" dirty="0" smtClean="0">
                <a:latin typeface="Times New Roman" pitchFamily="18" charset="0"/>
                <a:cs typeface="Times New Roman" pitchFamily="18" charset="0"/>
              </a:rPr>
              <a:t>Figure 5:  </a:t>
            </a:r>
            <a:r>
              <a:rPr lang="en-US" sz="3000" dirty="0">
                <a:latin typeface="Times New Roman" pitchFamily="18" charset="0"/>
                <a:cs typeface="Times New Roman" pitchFamily="18" charset="0"/>
              </a:rPr>
              <a:t>Direct particle visualization using a newly developed NCAR application.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7037" y="39881637"/>
            <a:ext cx="29413200" cy="6771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Acknowledgment 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5" name="Picture 34" descr="IITM_EBLEM_Original_Logo_2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163" y="670719"/>
            <a:ext cx="2162989" cy="2097444"/>
          </a:xfrm>
          <a:prstGeom prst="rect">
            <a:avLst/>
          </a:prstGeom>
        </p:spPr>
      </p:pic>
      <p:pic>
        <p:nvPicPr>
          <p:cNvPr id="36" name="Picture 35" descr="ESSO_logo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8300073" y="670719"/>
            <a:ext cx="1921164" cy="198120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</p:pic>
      <p:sp>
        <p:nvSpPr>
          <p:cNvPr id="37" name="TextBox 36"/>
          <p:cNvSpPr txBox="1"/>
          <p:nvPr/>
        </p:nvSpPr>
        <p:spPr>
          <a:xfrm>
            <a:off x="623319" y="40579467"/>
            <a:ext cx="28912118" cy="9848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504825" lvl="1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HPC facilities provided by Ministry of Earth Science at IITM Pune for conducting  DNS.  The computational time and data storage was provided by HPCS project of </a:t>
            </a:r>
            <a:r>
              <a:rPr lang="en-US" sz="3200" dirty="0" err="1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MoES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Computational and storage resources provided by CISL, NCAR USA. 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C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ollaborative 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effort 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to create the 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visualizations was </a:t>
            </a:r>
            <a:r>
              <a:rPr lang="en-US" sz="3200" dirty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supported by the CISL Visitor Program at </a:t>
            </a:r>
            <a:r>
              <a:rPr lang="en-US" sz="3200" dirty="0" smtClean="0">
                <a:solidFill>
                  <a:srgbClr val="3333FF"/>
                </a:solidFill>
                <a:latin typeface="Times New Roman" pitchFamily="18" charset="0"/>
                <a:cs typeface="Times New Roman" pitchFamily="18" charset="0"/>
              </a:rPr>
              <a:t>NCAR. </a:t>
            </a:r>
            <a:endParaRPr lang="en-US" sz="3200" dirty="0">
              <a:solidFill>
                <a:srgbClr val="33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438655" y="41735078"/>
            <a:ext cx="3264982" cy="677108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Reference</a:t>
            </a:r>
            <a:endParaRPr lang="en-US" sz="4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853881" y="41670330"/>
            <a:ext cx="25986356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7625" lvl="1"/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Kumar. B.,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Rehme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M, Suresh, N.,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Cherukuru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N.,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Jaroszynski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S., Li, S.,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Pearse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S.,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Scheitlin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, T., (2019), Visualization of Entrainment &amp; Mixing Phenomena at Cloud Edges, 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</a:t>
            </a:r>
            <a:r>
              <a:rPr lang="en-I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Conference 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 High Performance Computing, Networking, Storage and Analysis during November 17-22, 2019 at Colorado Convention </a:t>
            </a:r>
            <a:r>
              <a:rPr lang="en-IN" sz="2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Center</a:t>
            </a:r>
            <a:r>
              <a:rPr lang="en-I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IN" sz="2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Denver, </a:t>
            </a:r>
            <a:r>
              <a:rPr lang="en-IN" sz="2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CO, USA.</a:t>
            </a:r>
            <a:endParaRPr lang="en-IN" sz="2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2971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678</Words>
  <Application>Microsoft Office PowerPoint</Application>
  <PresentationFormat>Custom</PresentationFormat>
  <Paragraphs>46</Paragraphs>
  <Slides>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Rahul Ranjan</dc:creator>
  <cp:lastModifiedBy>Bipin Kumar</cp:lastModifiedBy>
  <cp:revision>52</cp:revision>
  <cp:lastPrinted>2020-02-16T10:51:13Z</cp:lastPrinted>
  <dcterms:created xsi:type="dcterms:W3CDTF">2020-02-14T07:24:04Z</dcterms:created>
  <dcterms:modified xsi:type="dcterms:W3CDTF">2020-02-16T11:01:51Z</dcterms:modified>
</cp:coreProperties>
</file>