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Lst>
  <p:sldSz cx="30267275" cy="42794238"/>
  <p:notesSz cx="7004050" cy="9290050"/>
  <p:defaultTextStyle>
    <a:defPPr>
      <a:defRPr lang="en-US"/>
    </a:defPPr>
    <a:lvl1pPr marL="0" algn="l" defTabSz="4174556" rtl="0" eaLnBrk="1" latinLnBrk="0" hangingPunct="1">
      <a:defRPr sz="8200" kern="1200">
        <a:solidFill>
          <a:schemeClr val="tx1"/>
        </a:solidFill>
        <a:latin typeface="+mn-lt"/>
        <a:ea typeface="+mn-ea"/>
        <a:cs typeface="+mn-cs"/>
      </a:defRPr>
    </a:lvl1pPr>
    <a:lvl2pPr marL="2087278" algn="l" defTabSz="4174556" rtl="0" eaLnBrk="1" latinLnBrk="0" hangingPunct="1">
      <a:defRPr sz="8200" kern="1200">
        <a:solidFill>
          <a:schemeClr val="tx1"/>
        </a:solidFill>
        <a:latin typeface="+mn-lt"/>
        <a:ea typeface="+mn-ea"/>
        <a:cs typeface="+mn-cs"/>
      </a:defRPr>
    </a:lvl2pPr>
    <a:lvl3pPr marL="4174556" algn="l" defTabSz="4174556" rtl="0" eaLnBrk="1" latinLnBrk="0" hangingPunct="1">
      <a:defRPr sz="8200" kern="1200">
        <a:solidFill>
          <a:schemeClr val="tx1"/>
        </a:solidFill>
        <a:latin typeface="+mn-lt"/>
        <a:ea typeface="+mn-ea"/>
        <a:cs typeface="+mn-cs"/>
      </a:defRPr>
    </a:lvl3pPr>
    <a:lvl4pPr marL="6261834" algn="l" defTabSz="4174556" rtl="0" eaLnBrk="1" latinLnBrk="0" hangingPunct="1">
      <a:defRPr sz="8200" kern="1200">
        <a:solidFill>
          <a:schemeClr val="tx1"/>
        </a:solidFill>
        <a:latin typeface="+mn-lt"/>
        <a:ea typeface="+mn-ea"/>
        <a:cs typeface="+mn-cs"/>
      </a:defRPr>
    </a:lvl4pPr>
    <a:lvl5pPr marL="8349113" algn="l" defTabSz="4174556" rtl="0" eaLnBrk="1" latinLnBrk="0" hangingPunct="1">
      <a:defRPr sz="8200" kern="1200">
        <a:solidFill>
          <a:schemeClr val="tx1"/>
        </a:solidFill>
        <a:latin typeface="+mn-lt"/>
        <a:ea typeface="+mn-ea"/>
        <a:cs typeface="+mn-cs"/>
      </a:defRPr>
    </a:lvl5pPr>
    <a:lvl6pPr marL="10436390" algn="l" defTabSz="4174556" rtl="0" eaLnBrk="1" latinLnBrk="0" hangingPunct="1">
      <a:defRPr sz="8200" kern="1200">
        <a:solidFill>
          <a:schemeClr val="tx1"/>
        </a:solidFill>
        <a:latin typeface="+mn-lt"/>
        <a:ea typeface="+mn-ea"/>
        <a:cs typeface="+mn-cs"/>
      </a:defRPr>
    </a:lvl6pPr>
    <a:lvl7pPr marL="12523668" algn="l" defTabSz="4174556" rtl="0" eaLnBrk="1" latinLnBrk="0" hangingPunct="1">
      <a:defRPr sz="8200" kern="1200">
        <a:solidFill>
          <a:schemeClr val="tx1"/>
        </a:solidFill>
        <a:latin typeface="+mn-lt"/>
        <a:ea typeface="+mn-ea"/>
        <a:cs typeface="+mn-cs"/>
      </a:defRPr>
    </a:lvl7pPr>
    <a:lvl8pPr marL="14610946" algn="l" defTabSz="4174556" rtl="0" eaLnBrk="1" latinLnBrk="0" hangingPunct="1">
      <a:defRPr sz="8200" kern="1200">
        <a:solidFill>
          <a:schemeClr val="tx1"/>
        </a:solidFill>
        <a:latin typeface="+mn-lt"/>
        <a:ea typeface="+mn-ea"/>
        <a:cs typeface="+mn-cs"/>
      </a:defRPr>
    </a:lvl8pPr>
    <a:lvl9pPr marL="16698224" algn="l" defTabSz="4174556"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60" autoAdjust="0"/>
    <p:restoredTop sz="94676" autoAdjust="0"/>
  </p:normalViewPr>
  <p:slideViewPr>
    <p:cSldViewPr>
      <p:cViewPr>
        <p:scale>
          <a:sx n="71" d="100"/>
          <a:sy n="71" d="100"/>
        </p:scale>
        <p:origin x="8106" y="10254"/>
      </p:cViewPr>
      <p:guideLst>
        <p:guide orient="horz" pos="13479"/>
        <p:guide pos="9533"/>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8558851"/>
            <a:ext cx="25979411" cy="12025973"/>
          </a:xfrm>
        </p:spPr>
        <p:txBody>
          <a:bodyPr anchor="b">
            <a:noAutofit/>
          </a:bodyPr>
          <a:lstStyle>
            <a:lvl1pPr>
              <a:defRPr sz="247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2270045" y="21872611"/>
            <a:ext cx="21187093" cy="10936305"/>
          </a:xfrm>
        </p:spPr>
        <p:txBody>
          <a:bodyPr/>
          <a:lstStyle>
            <a:lvl1pPr marL="0" indent="0" algn="l">
              <a:buNone/>
              <a:defRPr>
                <a:solidFill>
                  <a:schemeClr val="tx1">
                    <a:lumMod val="75000"/>
                    <a:lumOff val="25000"/>
                  </a:schemeClr>
                </a:solidFill>
              </a:defRPr>
            </a:lvl1pPr>
            <a:lvl2pPr marL="2087438" indent="0" algn="ctr">
              <a:buNone/>
              <a:defRPr>
                <a:solidFill>
                  <a:schemeClr val="tx1">
                    <a:tint val="75000"/>
                  </a:schemeClr>
                </a:solidFill>
              </a:defRPr>
            </a:lvl2pPr>
            <a:lvl3pPr marL="4174876" indent="0" algn="ctr">
              <a:buNone/>
              <a:defRPr>
                <a:solidFill>
                  <a:schemeClr val="tx1">
                    <a:tint val="75000"/>
                  </a:schemeClr>
                </a:solidFill>
              </a:defRPr>
            </a:lvl3pPr>
            <a:lvl4pPr marL="6262314" indent="0" algn="ctr">
              <a:buNone/>
              <a:defRPr>
                <a:solidFill>
                  <a:schemeClr val="tx1">
                    <a:tint val="75000"/>
                  </a:schemeClr>
                </a:solidFill>
              </a:defRPr>
            </a:lvl4pPr>
            <a:lvl5pPr marL="8349752" indent="0" algn="ctr">
              <a:buNone/>
              <a:defRPr>
                <a:solidFill>
                  <a:schemeClr val="tx1">
                    <a:tint val="75000"/>
                  </a:schemeClr>
                </a:solidFill>
              </a:defRPr>
            </a:lvl5pPr>
            <a:lvl6pPr marL="10437190" indent="0" algn="ctr">
              <a:buNone/>
              <a:defRPr>
                <a:solidFill>
                  <a:schemeClr val="tx1">
                    <a:tint val="75000"/>
                  </a:schemeClr>
                </a:solidFill>
              </a:defRPr>
            </a:lvl6pPr>
            <a:lvl7pPr marL="12524628" indent="0" algn="ctr">
              <a:buNone/>
              <a:defRPr>
                <a:solidFill>
                  <a:schemeClr val="tx1">
                    <a:tint val="75000"/>
                  </a:schemeClr>
                </a:solidFill>
              </a:defRPr>
            </a:lvl7pPr>
            <a:lvl8pPr marL="14612066" indent="0" algn="ctr">
              <a:buNone/>
              <a:defRPr>
                <a:solidFill>
                  <a:schemeClr val="tx1">
                    <a:tint val="75000"/>
                  </a:schemeClr>
                </a:solidFill>
              </a:defRPr>
            </a:lvl8pPr>
            <a:lvl9pPr marL="1669950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cxnSp>
        <p:nvCxnSpPr>
          <p:cNvPr id="8" name="Straight Connector 7"/>
          <p:cNvCxnSpPr/>
          <p:nvPr/>
        </p:nvCxnSpPr>
        <p:spPr>
          <a:xfrm>
            <a:off x="2270046" y="21206922"/>
            <a:ext cx="25979411" cy="990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3774" y="3803932"/>
            <a:ext cx="6810137" cy="36612848"/>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13364" y="3803932"/>
            <a:ext cx="19925956" cy="366128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p:cNvSpPr/>
          <p:nvPr userDrawn="1"/>
        </p:nvSpPr>
        <p:spPr>
          <a:xfrm>
            <a:off x="29426517" y="0"/>
            <a:ext cx="840758" cy="427942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10" name="Rectangle 9"/>
          <p:cNvSpPr/>
          <p:nvPr userDrawn="1"/>
        </p:nvSpPr>
        <p:spPr>
          <a:xfrm>
            <a:off x="0" y="0"/>
            <a:ext cx="840758" cy="427942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7" name="Rectangle 6"/>
          <p:cNvSpPr/>
          <p:nvPr userDrawn="1"/>
        </p:nvSpPr>
        <p:spPr>
          <a:xfrm>
            <a:off x="0" y="0"/>
            <a:ext cx="30267275" cy="53492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8" name="Rectangle 7"/>
          <p:cNvSpPr/>
          <p:nvPr userDrawn="1"/>
        </p:nvSpPr>
        <p:spPr>
          <a:xfrm>
            <a:off x="0" y="37444959"/>
            <a:ext cx="30267275" cy="534927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9" name="Instructions"/>
          <p:cNvSpPr/>
          <p:nvPr userDrawn="1"/>
        </p:nvSpPr>
        <p:spPr>
          <a:xfrm>
            <a:off x="-12611365" y="0"/>
            <a:ext cx="11770607" cy="427942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425" tIns="217425" rIns="217425" bIns="217425"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82"/>
              </a:spcAft>
            </a:pPr>
            <a:r>
              <a:rPr lang="en-US" sz="8800" dirty="0" smtClean="0">
                <a:solidFill>
                  <a:srgbClr val="7F7F7F"/>
                </a:solidFill>
                <a:latin typeface="Calibri" pitchFamily="34" charset="0"/>
                <a:cs typeface="Calibri" panose="020F0502020204030204" pitchFamily="34" charset="0"/>
              </a:rPr>
              <a:t>Poster Print Size:</a:t>
            </a:r>
            <a:endParaRPr sz="8800" dirty="0">
              <a:solidFill>
                <a:srgbClr val="7F7F7F"/>
              </a:solidFill>
              <a:latin typeface="Calibri" pitchFamily="34" charset="0"/>
              <a:cs typeface="Calibri" panose="020F0502020204030204" pitchFamily="34" charset="0"/>
            </a:endParaRPr>
          </a:p>
          <a:p>
            <a:pPr lvl="0">
              <a:spcBef>
                <a:spcPts val="0"/>
              </a:spcBef>
              <a:spcAft>
                <a:spcPts val="2282"/>
              </a:spcAft>
            </a:pPr>
            <a:r>
              <a:rPr lang="en-US" sz="6000" dirty="0" smtClean="0">
                <a:solidFill>
                  <a:srgbClr val="7F7F7F"/>
                </a:solidFill>
                <a:latin typeface="Calibri" pitchFamily="34" charset="0"/>
                <a:cs typeface="Calibri" panose="020F0502020204030204" pitchFamily="34" charset="0"/>
              </a:rPr>
              <a:t>This poster template is set up for A0</a:t>
            </a:r>
            <a:r>
              <a:rPr lang="en-US" sz="6000" baseline="0" dirty="0" smtClean="0">
                <a:solidFill>
                  <a:srgbClr val="7F7F7F"/>
                </a:solidFill>
                <a:latin typeface="Calibri" pitchFamily="34" charset="0"/>
                <a:cs typeface="Calibri" panose="020F0502020204030204" pitchFamily="34" charset="0"/>
              </a:rPr>
              <a:t> international paper size of 1189 mm x 841 mm</a:t>
            </a:r>
            <a:r>
              <a:rPr lang="en-US" sz="6000" dirty="0" smtClean="0">
                <a:solidFill>
                  <a:srgbClr val="7F7F7F"/>
                </a:solidFill>
                <a:latin typeface="Calibri" pitchFamily="34" charset="0"/>
                <a:cs typeface="Calibri" panose="020F0502020204030204" pitchFamily="34" charset="0"/>
              </a:rPr>
              <a:t> (46.8” high by 33.1” wide). It can be printed at</a:t>
            </a:r>
            <a:r>
              <a:rPr lang="en-US" sz="6000" baseline="0" dirty="0" smtClean="0">
                <a:solidFill>
                  <a:srgbClr val="7F7F7F"/>
                </a:solidFill>
                <a:latin typeface="Calibri" pitchFamily="34" charset="0"/>
                <a:cs typeface="Calibri" panose="020F0502020204030204" pitchFamily="34" charset="0"/>
              </a:rPr>
              <a:t> 70.6% for an A1 poster of 841 mm x 594 mm.</a:t>
            </a:r>
            <a:endParaRPr lang="en-US" sz="6000" dirty="0" smtClean="0">
              <a:solidFill>
                <a:srgbClr val="7F7F7F"/>
              </a:solidFill>
              <a:latin typeface="Calibri" pitchFamily="34" charset="0"/>
              <a:cs typeface="Calibri" panose="020F0502020204030204" pitchFamily="34" charset="0"/>
            </a:endParaRPr>
          </a:p>
          <a:p>
            <a:pPr lvl="0">
              <a:spcBef>
                <a:spcPts val="0"/>
              </a:spcBef>
              <a:spcAft>
                <a:spcPts val="2282"/>
              </a:spcAft>
            </a:pPr>
            <a:r>
              <a:rPr lang="en-US" sz="8800" dirty="0" smtClean="0">
                <a:solidFill>
                  <a:srgbClr val="7F7F7F"/>
                </a:solidFill>
                <a:latin typeface="Calibri" pitchFamily="34" charset="0"/>
                <a:cs typeface="Calibri" panose="020F0502020204030204" pitchFamily="34" charset="0"/>
              </a:rPr>
              <a:t>Placeholders</a:t>
            </a:r>
            <a:r>
              <a:rPr sz="8800" dirty="0" smtClean="0">
                <a:solidFill>
                  <a:srgbClr val="7F7F7F"/>
                </a:solidFill>
                <a:latin typeface="Calibri" pitchFamily="34" charset="0"/>
                <a:cs typeface="Calibri" panose="020F0502020204030204" pitchFamily="34" charset="0"/>
              </a:rPr>
              <a:t>:</a:t>
            </a:r>
            <a:endParaRPr sz="8800" dirty="0">
              <a:solidFill>
                <a:srgbClr val="7F7F7F"/>
              </a:solidFill>
              <a:latin typeface="Calibri" pitchFamily="34" charset="0"/>
              <a:cs typeface="Calibri" panose="020F0502020204030204" pitchFamily="34" charset="0"/>
            </a:endParaRPr>
          </a:p>
          <a:p>
            <a:pPr lvl="0">
              <a:spcBef>
                <a:spcPts val="0"/>
              </a:spcBef>
              <a:spcAft>
                <a:spcPts val="2282"/>
              </a:spcAft>
            </a:pPr>
            <a:r>
              <a:rPr sz="6000" dirty="0">
                <a:solidFill>
                  <a:srgbClr val="7F7F7F"/>
                </a:solidFill>
                <a:latin typeface="Calibri" pitchFamily="34" charset="0"/>
                <a:cs typeface="Calibri" panose="020F0502020204030204" pitchFamily="34" charset="0"/>
              </a:rPr>
              <a:t>The </a:t>
            </a:r>
            <a:r>
              <a:rPr lang="en-US" sz="6000" dirty="0" smtClean="0">
                <a:solidFill>
                  <a:srgbClr val="7F7F7F"/>
                </a:solidFill>
                <a:latin typeface="Calibri" pitchFamily="34" charset="0"/>
                <a:cs typeface="Calibri" panose="020F0502020204030204" pitchFamily="34" charset="0"/>
              </a:rPr>
              <a:t>various elements included</a:t>
            </a:r>
            <a:r>
              <a:rPr sz="6000" dirty="0" smtClean="0">
                <a:solidFill>
                  <a:srgbClr val="7F7F7F"/>
                </a:solidFill>
                <a:latin typeface="Calibri" pitchFamily="34" charset="0"/>
                <a:cs typeface="Calibri" panose="020F0502020204030204" pitchFamily="34" charset="0"/>
              </a:rPr>
              <a:t> </a:t>
            </a:r>
            <a:r>
              <a:rPr sz="6000" dirty="0">
                <a:solidFill>
                  <a:srgbClr val="7F7F7F"/>
                </a:solidFill>
                <a:latin typeface="Calibri" pitchFamily="34" charset="0"/>
                <a:cs typeface="Calibri" panose="020F0502020204030204" pitchFamily="34" charset="0"/>
              </a:rPr>
              <a:t>in this </a:t>
            </a:r>
            <a:r>
              <a:rPr lang="en-US" sz="6000" dirty="0" smtClean="0">
                <a:solidFill>
                  <a:srgbClr val="7F7F7F"/>
                </a:solidFill>
                <a:latin typeface="Calibri" pitchFamily="34" charset="0"/>
                <a:cs typeface="Calibri" panose="020F0502020204030204" pitchFamily="34" charset="0"/>
              </a:rPr>
              <a:t>poster are ones</a:t>
            </a:r>
            <a:r>
              <a:rPr lang="en-US" sz="6000" baseline="0" dirty="0" smtClean="0">
                <a:solidFill>
                  <a:srgbClr val="7F7F7F"/>
                </a:solidFill>
                <a:latin typeface="Calibri" pitchFamily="34" charset="0"/>
                <a:cs typeface="Calibri" panose="020F0502020204030204" pitchFamily="34" charset="0"/>
              </a:rPr>
              <a:t> we often see in medical, research, and scientific posters.</a:t>
            </a:r>
            <a:r>
              <a:rPr sz="6000" dirty="0" smtClean="0">
                <a:solidFill>
                  <a:srgbClr val="7F7F7F"/>
                </a:solidFill>
                <a:latin typeface="Calibri" pitchFamily="34" charset="0"/>
                <a:cs typeface="Calibri" panose="020F0502020204030204" pitchFamily="34" charset="0"/>
              </a:rPr>
              <a:t> </a:t>
            </a:r>
            <a:r>
              <a:rPr lang="en-US" sz="6000" dirty="0" smtClean="0">
                <a:solidFill>
                  <a:srgbClr val="7F7F7F"/>
                </a:solidFill>
                <a:latin typeface="Calibri" pitchFamily="34" charset="0"/>
                <a:cs typeface="Calibri" panose="020F0502020204030204" pitchFamily="34" charset="0"/>
              </a:rPr>
              <a:t>Feel</a:t>
            </a:r>
            <a:r>
              <a:rPr lang="en-US" sz="6000" baseline="0" dirty="0" smtClean="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2282"/>
              </a:spcAft>
            </a:pPr>
            <a:r>
              <a:rPr lang="en-US" sz="8800" dirty="0" smtClean="0">
                <a:solidFill>
                  <a:srgbClr val="7F7F7F"/>
                </a:solidFill>
                <a:latin typeface="Calibri" pitchFamily="34" charset="0"/>
                <a:cs typeface="Calibri" panose="020F0502020204030204" pitchFamily="34" charset="0"/>
              </a:rPr>
              <a:t>Image</a:t>
            </a:r>
            <a:r>
              <a:rPr lang="en-US" sz="8800" baseline="0" dirty="0" smtClean="0">
                <a:solidFill>
                  <a:srgbClr val="7F7F7F"/>
                </a:solidFill>
                <a:latin typeface="Calibri" pitchFamily="34" charset="0"/>
                <a:cs typeface="Calibri" panose="020F0502020204030204" pitchFamily="34" charset="0"/>
              </a:rPr>
              <a:t> Quality</a:t>
            </a:r>
            <a:r>
              <a:rPr lang="en-US" sz="8800" dirty="0" smtClean="0">
                <a:solidFill>
                  <a:srgbClr val="7F7F7F"/>
                </a:solidFill>
                <a:latin typeface="Calibri" pitchFamily="34" charset="0"/>
                <a:cs typeface="Calibri" panose="020F0502020204030204" pitchFamily="34" charset="0"/>
              </a:rPr>
              <a:t>:</a:t>
            </a:r>
          </a:p>
          <a:p>
            <a:pPr lvl="0">
              <a:spcBef>
                <a:spcPts val="0"/>
              </a:spcBef>
              <a:spcAft>
                <a:spcPts val="2282"/>
              </a:spcAft>
            </a:pPr>
            <a:r>
              <a:rPr lang="en-US" sz="6000" dirty="0" smtClean="0">
                <a:solidFill>
                  <a:srgbClr val="7F7F7F"/>
                </a:solidFill>
                <a:latin typeface="Calibri" pitchFamily="34" charset="0"/>
                <a:cs typeface="Calibri" panose="020F0502020204030204" pitchFamily="34" charset="0"/>
              </a:rPr>
              <a:t>You can place digital photos or logo art in your poster file by selecting the </a:t>
            </a:r>
            <a:r>
              <a:rPr lang="en-US" sz="6000" b="1" dirty="0" smtClean="0">
                <a:solidFill>
                  <a:srgbClr val="7F7F7F"/>
                </a:solidFill>
                <a:latin typeface="Calibri" pitchFamily="34" charset="0"/>
                <a:cs typeface="Calibri" panose="020F0502020204030204" pitchFamily="34" charset="0"/>
              </a:rPr>
              <a:t>Insert, Picture</a:t>
            </a:r>
            <a:r>
              <a:rPr lang="en-US" sz="6000" dirty="0" smtClean="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6000" b="1" dirty="0" smtClean="0">
                <a:solidFill>
                  <a:srgbClr val="7F7F7F"/>
                </a:solidFill>
                <a:latin typeface="Calibri" pitchFamily="34" charset="0"/>
                <a:cs typeface="Calibri" panose="020F0502020204030204" pitchFamily="34" charset="0"/>
              </a:rPr>
              <a:t>150-200 pixels per inch in their final printed size</a:t>
            </a:r>
            <a:r>
              <a:rPr lang="en-US" sz="6000" dirty="0" smtClean="0">
                <a:solidFill>
                  <a:srgbClr val="7F7F7F"/>
                </a:solidFill>
                <a:latin typeface="Calibri" pitchFamily="34" charset="0"/>
                <a:cs typeface="Calibri" panose="020F0502020204030204" pitchFamily="34" charset="0"/>
              </a:rPr>
              <a:t>. For instance, a 1600 x 1200 pixel</a:t>
            </a:r>
            <a:r>
              <a:rPr lang="en-US" sz="6000" baseline="0" dirty="0" smtClean="0">
                <a:solidFill>
                  <a:srgbClr val="7F7F7F"/>
                </a:solidFill>
                <a:latin typeface="Calibri" pitchFamily="34" charset="0"/>
                <a:cs typeface="Calibri" panose="020F0502020204030204" pitchFamily="34" charset="0"/>
              </a:rPr>
              <a:t> photo will usually look fine up to </a:t>
            </a:r>
            <a:r>
              <a:rPr lang="en-US" sz="6000" dirty="0" smtClean="0">
                <a:solidFill>
                  <a:srgbClr val="7F7F7F"/>
                </a:solidFill>
                <a:latin typeface="Calibri" pitchFamily="34" charset="0"/>
                <a:cs typeface="Calibri" panose="020F0502020204030204" pitchFamily="34" charset="0"/>
              </a:rPr>
              <a:t>8“-10” wide on your printed poster.</a:t>
            </a:r>
          </a:p>
          <a:p>
            <a:pPr lvl="0">
              <a:spcBef>
                <a:spcPts val="0"/>
              </a:spcBef>
              <a:spcAft>
                <a:spcPts val="2282"/>
              </a:spcAft>
            </a:pPr>
            <a:r>
              <a:rPr lang="en-US" sz="6000" dirty="0" smtClean="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2282"/>
              </a:spcAft>
            </a:pPr>
            <a:r>
              <a:rPr lang="en-US" sz="6000" dirty="0" smtClean="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2282"/>
              </a:spcAft>
            </a:pPr>
            <a:r>
              <a:rPr lang="en-US" sz="4400" dirty="0" smtClean="0">
                <a:solidFill>
                  <a:srgbClr val="7F7F7F"/>
                </a:solidFill>
                <a:latin typeface="Calibri" pitchFamily="34" charset="0"/>
                <a:cs typeface="Calibri" panose="020F0502020204030204" pitchFamily="34" charset="0"/>
              </a:rPr>
              <a:t/>
            </a:r>
            <a:br>
              <a:rPr lang="en-US" sz="4400" dirty="0" smtClean="0">
                <a:solidFill>
                  <a:srgbClr val="7F7F7F"/>
                </a:solidFill>
                <a:latin typeface="Calibri" pitchFamily="34" charset="0"/>
                <a:cs typeface="Calibri" panose="020F0502020204030204" pitchFamily="34" charset="0"/>
              </a:rPr>
            </a:br>
            <a:r>
              <a:rPr lang="en-US" sz="4400" dirty="0" smtClean="0">
                <a:solidFill>
                  <a:srgbClr val="7F7F7F"/>
                </a:solidFill>
                <a:latin typeface="Calibri" pitchFamily="34" charset="0"/>
                <a:cs typeface="Calibri" panose="020F0502020204030204" pitchFamily="34" charset="0"/>
              </a:rPr>
              <a:t>[This sidebar area does not print.]</a:t>
            </a:r>
          </a:p>
        </p:txBody>
      </p:sp>
      <p:grpSp>
        <p:nvGrpSpPr>
          <p:cNvPr id="2" name="Group 1"/>
          <p:cNvGrpSpPr/>
          <p:nvPr userDrawn="1"/>
        </p:nvGrpSpPr>
        <p:grpSpPr>
          <a:xfrm>
            <a:off x="31108033" y="0"/>
            <a:ext cx="11770607" cy="42794238"/>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82"/>
                </a:spcAft>
              </a:pPr>
              <a:r>
                <a:rPr lang="en-US" sz="8800" dirty="0" smtClean="0">
                  <a:solidFill>
                    <a:schemeClr val="bg1">
                      <a:lumMod val="50000"/>
                    </a:schemeClr>
                  </a:solidFill>
                  <a:latin typeface="Calibri" pitchFamily="34" charset="0"/>
                  <a:cs typeface="Calibri" panose="020F0502020204030204" pitchFamily="34" charset="0"/>
                </a:rPr>
                <a:t>Change</a:t>
              </a:r>
              <a:r>
                <a:rPr lang="en-US" sz="8800" baseline="0" dirty="0" smtClean="0">
                  <a:solidFill>
                    <a:schemeClr val="bg1">
                      <a:lumMod val="50000"/>
                    </a:schemeClr>
                  </a:solidFill>
                  <a:latin typeface="Calibri" pitchFamily="34" charset="0"/>
                  <a:cs typeface="Calibri" panose="020F0502020204030204" pitchFamily="34" charset="0"/>
                </a:rPr>
                <a:t> Color Theme</a:t>
              </a:r>
              <a:r>
                <a:rPr lang="en-US" sz="8800" dirty="0" smtClean="0">
                  <a:solidFill>
                    <a:schemeClr val="bg1">
                      <a:lumMod val="50000"/>
                    </a:schemeClr>
                  </a:solidFill>
                  <a:latin typeface="Calibri" pitchFamily="34" charset="0"/>
                  <a:cs typeface="Calibri" panose="020F0502020204030204" pitchFamily="34" charset="0"/>
                </a:rPr>
                <a:t>:</a:t>
              </a:r>
              <a:endParaRPr sz="8800" dirty="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r>
                <a:rPr lang="en-US" sz="6000" dirty="0" smtClean="0">
                  <a:solidFill>
                    <a:schemeClr val="bg1">
                      <a:lumMod val="50000"/>
                    </a:schemeClr>
                  </a:solidFill>
                  <a:latin typeface="Calibri" pitchFamily="34" charset="0"/>
                  <a:cs typeface="Calibri" panose="020F0502020204030204" pitchFamily="34" charset="0"/>
                </a:rPr>
                <a:t>This template is designed to use the built-in color themes in</a:t>
              </a:r>
              <a:r>
                <a:rPr lang="en-US" sz="6000" baseline="0" dirty="0" smtClean="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2282"/>
                </a:spcAft>
              </a:pPr>
              <a:r>
                <a:rPr lang="en-US" sz="6000" baseline="0" dirty="0" smtClean="0">
                  <a:solidFill>
                    <a:schemeClr val="bg1">
                      <a:lumMod val="50000"/>
                    </a:schemeClr>
                  </a:solidFill>
                  <a:latin typeface="Calibri" pitchFamily="34" charset="0"/>
                  <a:cs typeface="Calibri" panose="020F0502020204030204" pitchFamily="34" charset="0"/>
                </a:rPr>
                <a:t>To change the color theme, select the </a:t>
              </a:r>
              <a:r>
                <a:rPr lang="en-US" sz="6000" b="1" baseline="0" dirty="0" smtClean="0">
                  <a:solidFill>
                    <a:schemeClr val="bg1">
                      <a:lumMod val="50000"/>
                    </a:schemeClr>
                  </a:solidFill>
                  <a:latin typeface="Calibri" pitchFamily="34" charset="0"/>
                  <a:cs typeface="Calibri" panose="020F0502020204030204" pitchFamily="34" charset="0"/>
                </a:rPr>
                <a:t>Design</a:t>
              </a:r>
              <a:r>
                <a:rPr lang="en-US" sz="6000" baseline="0" dirty="0" smtClean="0">
                  <a:solidFill>
                    <a:schemeClr val="bg1">
                      <a:lumMod val="50000"/>
                    </a:schemeClr>
                  </a:solidFill>
                  <a:latin typeface="Calibri" pitchFamily="34" charset="0"/>
                  <a:cs typeface="Calibri" panose="020F0502020204030204" pitchFamily="34" charset="0"/>
                </a:rPr>
                <a:t> tab, then select the </a:t>
              </a:r>
              <a:r>
                <a:rPr lang="en-US" sz="6000" b="1" baseline="0" dirty="0" smtClean="0">
                  <a:solidFill>
                    <a:schemeClr val="bg1">
                      <a:lumMod val="50000"/>
                    </a:schemeClr>
                  </a:solidFill>
                  <a:latin typeface="Calibri" pitchFamily="34" charset="0"/>
                  <a:cs typeface="Calibri" panose="020F0502020204030204" pitchFamily="34" charset="0"/>
                </a:rPr>
                <a:t>Colors</a:t>
              </a:r>
              <a:r>
                <a:rPr lang="en-US" sz="6000" baseline="0" dirty="0" smtClean="0">
                  <a:solidFill>
                    <a:schemeClr val="bg1">
                      <a:lumMod val="50000"/>
                    </a:schemeClr>
                  </a:solidFill>
                  <a:latin typeface="Calibri" pitchFamily="34" charset="0"/>
                  <a:cs typeface="Calibri" panose="020F0502020204030204" pitchFamily="34" charset="0"/>
                </a:rPr>
                <a:t> drop-down list.</a:t>
              </a: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r>
                <a:rPr lang="en-US" sz="6000" baseline="0" dirty="0" smtClean="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2282"/>
                </a:spcAft>
              </a:pPr>
              <a:r>
                <a:rPr lang="en-US" sz="8800" dirty="0" smtClean="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2282"/>
                </a:spcAft>
              </a:pPr>
              <a:r>
                <a:rPr lang="en-US" sz="6000" dirty="0" smtClean="0">
                  <a:solidFill>
                    <a:schemeClr val="bg1">
                      <a:lumMod val="50000"/>
                    </a:schemeClr>
                  </a:solidFill>
                  <a:latin typeface="Calibri" pitchFamily="34" charset="0"/>
                  <a:cs typeface="Calibri" panose="020F0502020204030204" pitchFamily="34" charset="0"/>
                </a:rPr>
                <a:t>Once your poster file is ready, visit</a:t>
              </a:r>
              <a:r>
                <a:rPr lang="en-US" sz="6000" baseline="0" dirty="0" smtClean="0">
                  <a:solidFill>
                    <a:schemeClr val="bg1">
                      <a:lumMod val="50000"/>
                    </a:schemeClr>
                  </a:solidFill>
                  <a:latin typeface="Calibri" pitchFamily="34" charset="0"/>
                  <a:cs typeface="Calibri" panose="020F0502020204030204" pitchFamily="34" charset="0"/>
                </a:rPr>
                <a:t> </a:t>
              </a:r>
              <a:r>
                <a:rPr lang="en-US" sz="6000" b="1" baseline="0" dirty="0" smtClean="0">
                  <a:solidFill>
                    <a:schemeClr val="bg1">
                      <a:lumMod val="50000"/>
                    </a:schemeClr>
                  </a:solidFill>
                  <a:latin typeface="Calibri" pitchFamily="34" charset="0"/>
                  <a:cs typeface="Calibri" panose="020F0502020204030204" pitchFamily="34" charset="0"/>
                </a:rPr>
                <a:t>www.genigraphics.com</a:t>
              </a:r>
              <a:r>
                <a:rPr lang="en-US" sz="6000" baseline="0" dirty="0" smtClean="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delivery as fast as next business day within the US and Canada. </a:t>
              </a:r>
            </a:p>
            <a:p>
              <a:pPr lvl="0">
                <a:spcBef>
                  <a:spcPts val="0"/>
                </a:spcBef>
                <a:spcAft>
                  <a:spcPts val="2282"/>
                </a:spcAft>
              </a:pPr>
              <a:r>
                <a:rPr lang="en-US" sz="6000" baseline="0" dirty="0" smtClean="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6000" baseline="0" dirty="0" smtClean="0">
                  <a:solidFill>
                    <a:schemeClr val="bg1">
                      <a:lumMod val="50000"/>
                    </a:schemeClr>
                  </a:solidFill>
                  <a:latin typeface="Calibri" pitchFamily="34" charset="0"/>
                  <a:cs typeface="Calibri" panose="020F0502020204030204" pitchFamily="34" charset="0"/>
                </a:rPr>
                <a:t>US and Canada:  1-800-790-4001</a:t>
              </a:r>
            </a:p>
            <a:p>
              <a:pPr lvl="0" algn="ctr">
                <a:spcBef>
                  <a:spcPts val="0"/>
                </a:spcBef>
                <a:spcAft>
                  <a:spcPts val="0"/>
                </a:spcAft>
              </a:pPr>
              <a:r>
                <a:rPr lang="en-US" sz="6000" baseline="0" dirty="0" smtClean="0">
                  <a:solidFill>
                    <a:schemeClr val="bg1">
                      <a:lumMod val="50000"/>
                    </a:schemeClr>
                  </a:solidFill>
                  <a:latin typeface="Calibri" pitchFamily="34" charset="0"/>
                  <a:cs typeface="Calibri" panose="020F0502020204030204" pitchFamily="34" charset="0"/>
                </a:rPr>
                <a:t>International: +(1) 913-441-1410</a:t>
              </a:r>
              <a:br>
                <a:rPr lang="en-US" sz="6000" baseline="0" dirty="0" smtClean="0">
                  <a:solidFill>
                    <a:schemeClr val="bg1">
                      <a:lumMod val="50000"/>
                    </a:schemeClr>
                  </a:solidFill>
                  <a:latin typeface="Calibri" pitchFamily="34" charset="0"/>
                  <a:cs typeface="Calibri" panose="020F0502020204030204" pitchFamily="34" charset="0"/>
                </a:rPr>
              </a:br>
              <a:r>
                <a:rPr lang="en-US" sz="6000" baseline="0" dirty="0" smtClean="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r>
                <a:rPr lang="en-US" sz="4400" dirty="0" smtClean="0">
                  <a:solidFill>
                    <a:schemeClr val="bg1">
                      <a:lumMod val="50000"/>
                    </a:schemeClr>
                  </a:solidFill>
                  <a:latin typeface="Calibri" pitchFamily="34" charset="0"/>
                  <a:cs typeface="Calibri" panose="020F0502020204030204" pitchFamily="34" charset="0"/>
                </a:rPr>
                <a:t/>
              </a:r>
              <a:br>
                <a:rPr lang="en-US" sz="4400" dirty="0" smtClean="0">
                  <a:solidFill>
                    <a:schemeClr val="bg1">
                      <a:lumMod val="50000"/>
                    </a:schemeClr>
                  </a:solidFill>
                  <a:latin typeface="Calibri" pitchFamily="34" charset="0"/>
                  <a:cs typeface="Calibri" panose="020F0502020204030204" pitchFamily="34" charset="0"/>
                </a:rPr>
              </a:br>
              <a:r>
                <a:rPr lang="en-US" sz="4400" dirty="0" smtClean="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8425085"/>
              <a:ext cx="11904515" cy="10246926"/>
            </a:xfrm>
            <a:prstGeom prst="rect">
              <a:avLst/>
            </a:prstGeom>
          </p:spPr>
        </p:pic>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1037" y="42504519"/>
            <a:ext cx="5297435" cy="185928"/>
          </a:xfrm>
          <a:prstGeom prst="rect">
            <a:avLst/>
          </a:prstGeom>
        </p:spPr>
      </p:pic>
    </p:spTree>
    <p:extLst>
      <p:ext uri="{BB962C8B-B14F-4D97-AF65-F5344CB8AC3E}">
        <p14:creationId xmlns:p14="http://schemas.microsoft.com/office/powerpoint/2010/main" val="3812944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90906" y="14740241"/>
            <a:ext cx="25727184" cy="13729818"/>
          </a:xfrm>
        </p:spPr>
        <p:txBody>
          <a:bodyPr anchor="b">
            <a:normAutofit/>
          </a:bodyPr>
          <a:lstStyle>
            <a:lvl1pPr algn="l">
              <a:defRPr sz="219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2390906" y="28871849"/>
            <a:ext cx="25727184" cy="9361236"/>
          </a:xfrm>
        </p:spPr>
        <p:txBody>
          <a:bodyPr anchor="t">
            <a:normAutofit/>
          </a:bodyPr>
          <a:lstStyle>
            <a:lvl1pPr marL="0" indent="0">
              <a:buNone/>
              <a:defRPr sz="11000">
                <a:solidFill>
                  <a:schemeClr val="tx2"/>
                </a:solidFill>
              </a:defRPr>
            </a:lvl1pPr>
            <a:lvl2pPr marL="2087438" indent="0">
              <a:buNone/>
              <a:defRPr sz="8200">
                <a:solidFill>
                  <a:schemeClr val="tx1">
                    <a:tint val="75000"/>
                  </a:schemeClr>
                </a:solidFill>
              </a:defRPr>
            </a:lvl2pPr>
            <a:lvl3pPr marL="4174876" indent="0">
              <a:buNone/>
              <a:defRPr sz="7300">
                <a:solidFill>
                  <a:schemeClr val="tx1">
                    <a:tint val="75000"/>
                  </a:schemeClr>
                </a:solidFill>
              </a:defRPr>
            </a:lvl3pPr>
            <a:lvl4pPr marL="6262314" indent="0">
              <a:buNone/>
              <a:defRPr sz="6400">
                <a:solidFill>
                  <a:schemeClr val="tx1">
                    <a:tint val="75000"/>
                  </a:schemeClr>
                </a:solidFill>
              </a:defRPr>
            </a:lvl4pPr>
            <a:lvl5pPr marL="8349752" indent="0">
              <a:buNone/>
              <a:defRPr sz="6400">
                <a:solidFill>
                  <a:schemeClr val="tx1">
                    <a:tint val="75000"/>
                  </a:schemeClr>
                </a:solidFill>
              </a:defRPr>
            </a:lvl5pPr>
            <a:lvl6pPr marL="10437190" indent="0">
              <a:buNone/>
              <a:defRPr sz="6400">
                <a:solidFill>
                  <a:schemeClr val="tx1">
                    <a:tint val="75000"/>
                  </a:schemeClr>
                </a:solidFill>
              </a:defRPr>
            </a:lvl6pPr>
            <a:lvl7pPr marL="12524628" indent="0">
              <a:buNone/>
              <a:defRPr sz="6400">
                <a:solidFill>
                  <a:schemeClr val="tx1">
                    <a:tint val="75000"/>
                  </a:schemeClr>
                </a:solidFill>
              </a:defRPr>
            </a:lvl7pPr>
            <a:lvl8pPr marL="14612066" indent="0">
              <a:buNone/>
              <a:defRPr sz="6400">
                <a:solidFill>
                  <a:schemeClr val="tx1">
                    <a:tint val="75000"/>
                  </a:schemeClr>
                </a:solidFill>
              </a:defRPr>
            </a:lvl8pPr>
            <a:lvl9pPr marL="16699504"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D6BDF-9D0E-4E2B-85B8-D8F4790360C9}"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cxnSp>
        <p:nvCxnSpPr>
          <p:cNvPr id="7" name="Straight Connector 6"/>
          <p:cNvCxnSpPr/>
          <p:nvPr/>
        </p:nvCxnSpPr>
        <p:spPr>
          <a:xfrm>
            <a:off x="2421382" y="28700669"/>
            <a:ext cx="25979411" cy="990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13364" y="10441794"/>
            <a:ext cx="13368046" cy="29442436"/>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85865" y="10441794"/>
            <a:ext cx="13368046" cy="29442436"/>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5D6BDF-9D0E-4E2B-85B8-D8F4790360C9}" type="datetimeFigureOut">
              <a:rPr lang="en-US" smtClean="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513364" y="10460814"/>
            <a:ext cx="13014928" cy="3992145"/>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9100" b="0">
                <a:solidFill>
                  <a:schemeClr val="tx2"/>
                </a:solidFill>
              </a:defRPr>
            </a:lvl1pPr>
            <a:lvl2pPr marL="2087438" indent="0">
              <a:buNone/>
              <a:defRPr sz="9100" b="1"/>
            </a:lvl2pPr>
            <a:lvl3pPr marL="4174876" indent="0">
              <a:buNone/>
              <a:defRPr sz="8200" b="1"/>
            </a:lvl3pPr>
            <a:lvl4pPr marL="6262314" indent="0">
              <a:buNone/>
              <a:defRPr sz="7300" b="1"/>
            </a:lvl4pPr>
            <a:lvl5pPr marL="8349752" indent="0">
              <a:buNone/>
              <a:defRPr sz="7300" b="1"/>
            </a:lvl5pPr>
            <a:lvl6pPr marL="10437190" indent="0">
              <a:buNone/>
              <a:defRPr sz="7300" b="1"/>
            </a:lvl6pPr>
            <a:lvl7pPr marL="12524628" indent="0">
              <a:buNone/>
              <a:defRPr sz="7300" b="1"/>
            </a:lvl7pPr>
            <a:lvl8pPr marL="14612066" indent="0">
              <a:buNone/>
              <a:defRPr sz="7300" b="1"/>
            </a:lvl8pPr>
            <a:lvl9pPr marL="16699504"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364" y="15215729"/>
            <a:ext cx="13014928" cy="2465622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738983" y="10460814"/>
            <a:ext cx="13014928" cy="3992145"/>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9100" b="0" kern="1200" dirty="0" smtClean="0">
                <a:solidFill>
                  <a:schemeClr val="tx2"/>
                </a:solidFill>
                <a:latin typeface="+mn-lt"/>
                <a:ea typeface="+mn-ea"/>
                <a:cs typeface="+mn-cs"/>
              </a:defRPr>
            </a:lvl1pPr>
            <a:lvl2pPr marL="2087438" indent="0">
              <a:buNone/>
              <a:defRPr sz="9100" b="1"/>
            </a:lvl2pPr>
            <a:lvl3pPr marL="4174876" indent="0">
              <a:buNone/>
              <a:defRPr sz="8200" b="1"/>
            </a:lvl3pPr>
            <a:lvl4pPr marL="6262314" indent="0">
              <a:buNone/>
              <a:defRPr sz="7300" b="1"/>
            </a:lvl4pPr>
            <a:lvl5pPr marL="8349752" indent="0">
              <a:buNone/>
              <a:defRPr sz="7300" b="1"/>
            </a:lvl5pPr>
            <a:lvl6pPr marL="10437190" indent="0">
              <a:buNone/>
              <a:defRPr sz="7300" b="1"/>
            </a:lvl6pPr>
            <a:lvl7pPr marL="12524628" indent="0">
              <a:buNone/>
              <a:defRPr sz="7300" b="1"/>
            </a:lvl7pPr>
            <a:lvl8pPr marL="14612066" indent="0">
              <a:buNone/>
              <a:defRPr sz="7300" b="1"/>
            </a:lvl8pPr>
            <a:lvl9pPr marL="16699504"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738983" y="15215729"/>
            <a:ext cx="13014928" cy="2465622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5D6BDF-9D0E-4E2B-85B8-D8F4790360C9}" type="datetimeFigureOut">
              <a:rPr lang="en-US" smtClean="0"/>
              <a:t>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B075EA-769C-4ECD-B48E-D6FCDC24F876}" type="slidenum">
              <a:rPr lang="en-US" smtClean="0"/>
              <a:t>‹#›</a:t>
            </a:fld>
            <a:endParaRPr lang="en-US" dirty="0"/>
          </a:p>
        </p:txBody>
      </p:sp>
      <p:cxnSp>
        <p:nvCxnSpPr>
          <p:cNvPr id="11" name="Straight Connector 10"/>
          <p:cNvCxnSpPr/>
          <p:nvPr/>
        </p:nvCxnSpPr>
        <p:spPr>
          <a:xfrm rot="5400000">
            <a:off x="442263" y="25247286"/>
            <a:ext cx="29385377" cy="26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5D6BDF-9D0E-4E2B-85B8-D8F4790360C9}" type="datetimeFigureOut">
              <a:rPr lang="en-US" smtClean="0"/>
              <a:t>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D6BDF-9D0E-4E2B-85B8-D8F4790360C9}" type="datetimeFigureOut">
              <a:rPr lang="en-US" smtClean="0"/>
              <a:t>2/21/2020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364" y="4942616"/>
            <a:ext cx="7082542" cy="7874140"/>
          </a:xfrm>
        </p:spPr>
        <p:txBody>
          <a:bodyPr anchor="b">
            <a:noAutofit/>
          </a:bodyPr>
          <a:lstStyle>
            <a:lvl1pPr algn="l">
              <a:defRPr sz="11000" b="0"/>
            </a:lvl1pPr>
          </a:lstStyle>
          <a:p>
            <a:r>
              <a:rPr lang="en-US" smtClean="0"/>
              <a:t>Click to edit Master title style</a:t>
            </a:r>
            <a:endParaRPr lang="en-US" dirty="0"/>
          </a:p>
        </p:txBody>
      </p:sp>
      <p:sp>
        <p:nvSpPr>
          <p:cNvPr id="3" name="Content Placeholder 2"/>
          <p:cNvSpPr>
            <a:spLocks noGrp="1"/>
          </p:cNvSpPr>
          <p:nvPr>
            <p:ph idx="1"/>
          </p:nvPr>
        </p:nvSpPr>
        <p:spPr>
          <a:xfrm>
            <a:off x="9836864" y="4942616"/>
            <a:ext cx="18917047" cy="3480598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13367" y="13294747"/>
            <a:ext cx="7082542" cy="26480354"/>
          </a:xfrm>
        </p:spPr>
        <p:txBody>
          <a:bodyPr/>
          <a:lstStyle>
            <a:lvl1pPr marL="0" indent="0">
              <a:buNone/>
              <a:defRPr sz="6400"/>
            </a:lvl1pPr>
            <a:lvl2pPr marL="2087438" indent="0">
              <a:buNone/>
              <a:defRPr sz="5500"/>
            </a:lvl2pPr>
            <a:lvl3pPr marL="4174876" indent="0">
              <a:buNone/>
              <a:defRPr sz="4600"/>
            </a:lvl3pPr>
            <a:lvl4pPr marL="6262314" indent="0">
              <a:buNone/>
              <a:defRPr sz="4100"/>
            </a:lvl4pPr>
            <a:lvl5pPr marL="8349752" indent="0">
              <a:buNone/>
              <a:defRPr sz="4100"/>
            </a:lvl5pPr>
            <a:lvl6pPr marL="10437190" indent="0">
              <a:buNone/>
              <a:defRPr sz="4100"/>
            </a:lvl6pPr>
            <a:lvl7pPr marL="12524628" indent="0">
              <a:buNone/>
              <a:defRPr sz="4100"/>
            </a:lvl7pPr>
            <a:lvl8pPr marL="14612066" indent="0">
              <a:buNone/>
              <a:defRPr sz="4100"/>
            </a:lvl8pPr>
            <a:lvl9pPr marL="16699504"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D6BDF-9D0E-4E2B-85B8-D8F4790360C9}" type="datetimeFigureOut">
              <a:rPr lang="en-US" smtClean="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cxnSp>
        <p:nvCxnSpPr>
          <p:cNvPr id="9" name="Straight Connector 8"/>
          <p:cNvCxnSpPr/>
          <p:nvPr/>
        </p:nvCxnSpPr>
        <p:spPr>
          <a:xfrm rot="5400000">
            <a:off x="-8214886" y="22342978"/>
            <a:ext cx="34805980" cy="52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364" y="4945112"/>
            <a:ext cx="7092420" cy="7893159"/>
          </a:xfrm>
        </p:spPr>
        <p:txBody>
          <a:bodyPr anchor="b">
            <a:normAutofit/>
          </a:bodyPr>
          <a:lstStyle>
            <a:lvl1pPr algn="l">
              <a:defRPr sz="11000" b="0"/>
            </a:lvl1pPr>
          </a:lstStyle>
          <a:p>
            <a:r>
              <a:rPr lang="en-US" smtClean="0"/>
              <a:t>Click to edit Master title style</a:t>
            </a:r>
            <a:endParaRPr lang="en-US" dirty="0"/>
          </a:p>
        </p:txBody>
      </p:sp>
      <p:sp>
        <p:nvSpPr>
          <p:cNvPr id="3" name="Picture Placeholder 2"/>
          <p:cNvSpPr>
            <a:spLocks noGrp="1"/>
          </p:cNvSpPr>
          <p:nvPr>
            <p:ph type="pic" idx="1"/>
          </p:nvPr>
        </p:nvSpPr>
        <p:spPr>
          <a:xfrm>
            <a:off x="9462198" y="5230413"/>
            <a:ext cx="19543941" cy="34323100"/>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14600"/>
            </a:lvl1pPr>
            <a:lvl2pPr marL="2087438" indent="0">
              <a:buNone/>
              <a:defRPr sz="12800"/>
            </a:lvl2pPr>
            <a:lvl3pPr marL="4174876" indent="0">
              <a:buNone/>
              <a:defRPr sz="11000"/>
            </a:lvl3pPr>
            <a:lvl4pPr marL="6262314" indent="0">
              <a:buNone/>
              <a:defRPr sz="9100"/>
            </a:lvl4pPr>
            <a:lvl5pPr marL="8349752" indent="0">
              <a:buNone/>
              <a:defRPr sz="9100"/>
            </a:lvl5pPr>
            <a:lvl6pPr marL="10437190" indent="0">
              <a:buNone/>
              <a:defRPr sz="9100"/>
            </a:lvl6pPr>
            <a:lvl7pPr marL="12524628" indent="0">
              <a:buNone/>
              <a:defRPr sz="9100"/>
            </a:lvl7pPr>
            <a:lvl8pPr marL="14612066" indent="0">
              <a:buNone/>
              <a:defRPr sz="9100"/>
            </a:lvl8pPr>
            <a:lvl9pPr marL="16699504" indent="0">
              <a:buNone/>
              <a:defRPr sz="9100"/>
            </a:lvl9pPr>
          </a:lstStyle>
          <a:p>
            <a:r>
              <a:rPr lang="en-US" smtClean="0"/>
              <a:t>Click icon to add picture</a:t>
            </a:r>
            <a:endParaRPr lang="en-US" dirty="0"/>
          </a:p>
        </p:txBody>
      </p:sp>
      <p:sp>
        <p:nvSpPr>
          <p:cNvPr id="4" name="Text Placeholder 3"/>
          <p:cNvSpPr>
            <a:spLocks noGrp="1"/>
          </p:cNvSpPr>
          <p:nvPr>
            <p:ph type="body" sz="half" idx="2"/>
          </p:nvPr>
        </p:nvSpPr>
        <p:spPr>
          <a:xfrm>
            <a:off x="1513364" y="13313763"/>
            <a:ext cx="7082542" cy="26475369"/>
          </a:xfrm>
        </p:spPr>
        <p:txBody>
          <a:bodyPr/>
          <a:lstStyle>
            <a:lvl1pPr marL="0" indent="0">
              <a:buNone/>
              <a:defRPr sz="6400"/>
            </a:lvl1pPr>
            <a:lvl2pPr marL="2087438" indent="0">
              <a:buNone/>
              <a:defRPr sz="5500"/>
            </a:lvl2pPr>
            <a:lvl3pPr marL="4174876" indent="0">
              <a:buNone/>
              <a:defRPr sz="4600"/>
            </a:lvl3pPr>
            <a:lvl4pPr marL="6262314" indent="0">
              <a:buNone/>
              <a:defRPr sz="4100"/>
            </a:lvl4pPr>
            <a:lvl5pPr marL="8349752" indent="0">
              <a:buNone/>
              <a:defRPr sz="4100"/>
            </a:lvl5pPr>
            <a:lvl6pPr marL="10437190" indent="0">
              <a:buNone/>
              <a:defRPr sz="4100"/>
            </a:lvl6pPr>
            <a:lvl7pPr marL="12524628" indent="0">
              <a:buNone/>
              <a:defRPr sz="4100"/>
            </a:lvl7pPr>
            <a:lvl8pPr marL="14612066" indent="0">
              <a:buNone/>
              <a:defRPr sz="4100"/>
            </a:lvl8pPr>
            <a:lvl9pPr marL="16699504"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D6BDF-9D0E-4E2B-85B8-D8F4790360C9}" type="datetimeFigureOut">
              <a:rPr lang="en-US" smtClean="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377715"/>
            <a:ext cx="30267275" cy="1426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17488" tIns="208744" rIns="417488" bIns="208744" rtlCol="0" anchor="ctr"/>
          <a:lstStyle/>
          <a:p>
            <a:pPr algn="ctr"/>
            <a:endParaRPr lang="en-US"/>
          </a:p>
        </p:txBody>
      </p:sp>
      <p:sp>
        <p:nvSpPr>
          <p:cNvPr id="2" name="Title Placeholder 1"/>
          <p:cNvSpPr>
            <a:spLocks noGrp="1"/>
          </p:cNvSpPr>
          <p:nvPr>
            <p:ph type="title"/>
          </p:nvPr>
        </p:nvSpPr>
        <p:spPr>
          <a:xfrm>
            <a:off x="1513364" y="3328441"/>
            <a:ext cx="27240548" cy="6181390"/>
          </a:xfrm>
          <a:prstGeom prst="rect">
            <a:avLst/>
          </a:prstGeom>
        </p:spPr>
        <p:txBody>
          <a:bodyPr vert="horz" lIns="417488" tIns="208744" rIns="417488" bIns="20874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13364" y="9985322"/>
            <a:ext cx="27240548" cy="30431458"/>
          </a:xfrm>
          <a:prstGeom prst="rect">
            <a:avLst/>
          </a:prstGeom>
        </p:spPr>
        <p:txBody>
          <a:bodyPr vert="horz" lIns="417488" tIns="208744" rIns="417488" bIns="2087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30267275" cy="2282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17488" tIns="208744" rIns="417488" bIns="208744" rtlCol="0" anchor="ctr"/>
          <a:lstStyle/>
          <a:p>
            <a:pPr algn="ctr"/>
            <a:endParaRPr lang="en-US"/>
          </a:p>
        </p:txBody>
      </p:sp>
      <p:sp>
        <p:nvSpPr>
          <p:cNvPr id="4" name="Date Placeholder 3"/>
          <p:cNvSpPr>
            <a:spLocks noGrp="1"/>
          </p:cNvSpPr>
          <p:nvPr>
            <p:ph type="dt" sz="half" idx="2"/>
          </p:nvPr>
        </p:nvSpPr>
        <p:spPr>
          <a:xfrm>
            <a:off x="1513364" y="114118"/>
            <a:ext cx="9584637" cy="2054123"/>
          </a:xfrm>
          <a:prstGeom prst="rect">
            <a:avLst/>
          </a:prstGeom>
        </p:spPr>
        <p:txBody>
          <a:bodyPr vert="horz" lIns="417488" tIns="208744" rIns="417488" bIns="208744" rtlCol="0" anchor="ctr"/>
          <a:lstStyle>
            <a:lvl1pPr algn="l">
              <a:defRPr sz="5500">
                <a:solidFill>
                  <a:srgbClr val="FFFFFF"/>
                </a:solidFill>
              </a:defRPr>
            </a:lvl1pPr>
          </a:lstStyle>
          <a:p>
            <a:fld id="{985D6BDF-9D0E-4E2B-85B8-D8F4790360C9}" type="datetimeFigureOut">
              <a:rPr lang="en-US" smtClean="0"/>
              <a:t>2/21/2020</a:t>
            </a:fld>
            <a:endParaRPr lang="en-US" dirty="0"/>
          </a:p>
        </p:txBody>
      </p:sp>
      <p:sp>
        <p:nvSpPr>
          <p:cNvPr id="5" name="Footer Placeholder 4"/>
          <p:cNvSpPr>
            <a:spLocks noGrp="1"/>
          </p:cNvSpPr>
          <p:nvPr>
            <p:ph type="ftr" sz="quarter" idx="3"/>
          </p:nvPr>
        </p:nvSpPr>
        <p:spPr>
          <a:xfrm>
            <a:off x="11350228" y="114118"/>
            <a:ext cx="13620274" cy="2054123"/>
          </a:xfrm>
          <a:prstGeom prst="rect">
            <a:avLst/>
          </a:prstGeom>
        </p:spPr>
        <p:txBody>
          <a:bodyPr vert="horz" lIns="417488" tIns="208744" rIns="417488" bIns="208744" rtlCol="0" anchor="ctr"/>
          <a:lstStyle>
            <a:lvl1pPr algn="ctr">
              <a:defRPr sz="5500">
                <a:solidFill>
                  <a:srgbClr val="FFFFFF"/>
                </a:solidFill>
              </a:defRPr>
            </a:lvl1pPr>
          </a:lstStyle>
          <a:p>
            <a:endParaRPr lang="en-US" dirty="0"/>
          </a:p>
        </p:txBody>
      </p:sp>
      <p:sp>
        <p:nvSpPr>
          <p:cNvPr id="6" name="Slide Number Placeholder 5"/>
          <p:cNvSpPr>
            <a:spLocks noGrp="1"/>
          </p:cNvSpPr>
          <p:nvPr>
            <p:ph type="sldNum" sz="quarter" idx="4"/>
          </p:nvPr>
        </p:nvSpPr>
        <p:spPr>
          <a:xfrm>
            <a:off x="25222729" y="114118"/>
            <a:ext cx="3531182" cy="2054123"/>
          </a:xfrm>
          <a:prstGeom prst="rect">
            <a:avLst/>
          </a:prstGeom>
        </p:spPr>
        <p:txBody>
          <a:bodyPr vert="horz" lIns="417488" tIns="208744" rIns="417488" bIns="208744" rtlCol="0" anchor="ctr"/>
          <a:lstStyle>
            <a:lvl1pPr algn="l">
              <a:defRPr sz="6400" b="1">
                <a:solidFill>
                  <a:srgbClr val="FFFFFF"/>
                </a:solidFill>
              </a:defRPr>
            </a:lvl1pPr>
          </a:lstStyle>
          <a:p>
            <a:fld id="{FBB075EA-769C-4ECD-B48E-D6FCDC24F87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4174876" rtl="0" eaLnBrk="1" latinLnBrk="0" hangingPunct="1">
        <a:spcBef>
          <a:spcPct val="0"/>
        </a:spcBef>
        <a:buNone/>
        <a:defRPr sz="18300" kern="1200" spc="-457" baseline="0">
          <a:solidFill>
            <a:schemeClr val="tx2"/>
          </a:solidFill>
          <a:latin typeface="+mj-lt"/>
          <a:ea typeface="+mj-ea"/>
          <a:cs typeface="+mj-cs"/>
        </a:defRPr>
      </a:lvl1pPr>
    </p:titleStyle>
    <p:bodyStyle>
      <a:lvl1pPr marL="834975" indent="-834975" algn="l" defTabSz="4174876" rtl="0" eaLnBrk="1" latinLnBrk="0" hangingPunct="1">
        <a:spcBef>
          <a:spcPct val="20000"/>
        </a:spcBef>
        <a:buClr>
          <a:schemeClr val="accent1"/>
        </a:buClr>
        <a:buSzPct val="85000"/>
        <a:buFont typeface="Arial" pitchFamily="34" charset="0"/>
        <a:buChar char="•"/>
        <a:defRPr sz="11000" kern="1200">
          <a:solidFill>
            <a:schemeClr val="tx1"/>
          </a:solidFill>
          <a:latin typeface="+mn-lt"/>
          <a:ea typeface="+mn-ea"/>
          <a:cs typeface="+mn-cs"/>
        </a:defRPr>
      </a:lvl1pPr>
      <a:lvl2pPr marL="2087438" indent="-834975" algn="l" defTabSz="4174876" rtl="0" eaLnBrk="1" latinLnBrk="0" hangingPunct="1">
        <a:spcBef>
          <a:spcPct val="20000"/>
        </a:spcBef>
        <a:buClr>
          <a:schemeClr val="accent1"/>
        </a:buClr>
        <a:buSzPct val="85000"/>
        <a:buFont typeface="Arial" pitchFamily="34" charset="0"/>
        <a:buChar char="•"/>
        <a:defRPr sz="9100" kern="1200">
          <a:solidFill>
            <a:schemeClr val="tx1"/>
          </a:solidFill>
          <a:latin typeface="+mn-lt"/>
          <a:ea typeface="+mn-ea"/>
          <a:cs typeface="+mn-cs"/>
        </a:defRPr>
      </a:lvl2pPr>
      <a:lvl3pPr marL="3339901" indent="-834975" algn="l" defTabSz="4174876" rtl="0" eaLnBrk="1" latinLnBrk="0" hangingPunct="1">
        <a:spcBef>
          <a:spcPct val="20000"/>
        </a:spcBef>
        <a:buClr>
          <a:schemeClr val="accent1"/>
        </a:buClr>
        <a:buSzPct val="90000"/>
        <a:buFont typeface="Arial" pitchFamily="34" charset="0"/>
        <a:buChar char="•"/>
        <a:defRPr sz="8200" kern="1200">
          <a:solidFill>
            <a:schemeClr val="tx1"/>
          </a:solidFill>
          <a:latin typeface="+mn-lt"/>
          <a:ea typeface="+mn-ea"/>
          <a:cs typeface="+mn-cs"/>
        </a:defRPr>
      </a:lvl3pPr>
      <a:lvl4pPr marL="4592364" indent="-834975" algn="l" defTabSz="4174876" rtl="0" eaLnBrk="1" latinLnBrk="0" hangingPunct="1">
        <a:spcBef>
          <a:spcPct val="20000"/>
        </a:spcBef>
        <a:buClr>
          <a:schemeClr val="accent1"/>
        </a:buClr>
        <a:buFont typeface="Arial" pitchFamily="34" charset="0"/>
        <a:buChar char="•"/>
        <a:defRPr sz="7300" kern="1200">
          <a:solidFill>
            <a:schemeClr val="tx1"/>
          </a:solidFill>
          <a:latin typeface="+mn-lt"/>
          <a:ea typeface="+mn-ea"/>
          <a:cs typeface="+mn-cs"/>
        </a:defRPr>
      </a:lvl4pPr>
      <a:lvl5pPr marL="5427339" indent="-626231" algn="l" defTabSz="4174876" rtl="0" eaLnBrk="1" latinLnBrk="0" hangingPunct="1">
        <a:spcBef>
          <a:spcPct val="20000"/>
        </a:spcBef>
        <a:buClr>
          <a:schemeClr val="accent1"/>
        </a:buClr>
        <a:buSzPct val="100000"/>
        <a:buFont typeface="Arial" pitchFamily="34" charset="0"/>
        <a:buChar char="•"/>
        <a:defRPr sz="6400" kern="1200" baseline="0">
          <a:solidFill>
            <a:schemeClr val="tx1"/>
          </a:solidFill>
          <a:latin typeface="+mn-lt"/>
          <a:ea typeface="+mn-ea"/>
          <a:cs typeface="+mn-cs"/>
        </a:defRPr>
      </a:lvl5pPr>
      <a:lvl6pPr marL="6262314" indent="-834975" algn="l" defTabSz="4174876" rtl="0" eaLnBrk="1" latinLnBrk="0" hangingPunct="1">
        <a:spcBef>
          <a:spcPct val="20000"/>
        </a:spcBef>
        <a:buClr>
          <a:schemeClr val="accent1"/>
        </a:buClr>
        <a:buFont typeface="Arial" pitchFamily="34" charset="0"/>
        <a:buChar char="•"/>
        <a:defRPr sz="5900" kern="1200">
          <a:solidFill>
            <a:schemeClr val="tx1"/>
          </a:solidFill>
          <a:latin typeface="+mn-lt"/>
          <a:ea typeface="+mn-ea"/>
          <a:cs typeface="+mn-cs"/>
        </a:defRPr>
      </a:lvl6pPr>
      <a:lvl7pPr marL="7097289" indent="-834975" algn="l" defTabSz="4174876" rtl="0" eaLnBrk="1" latinLnBrk="0" hangingPunct="1">
        <a:spcBef>
          <a:spcPct val="20000"/>
        </a:spcBef>
        <a:buClr>
          <a:schemeClr val="accent1"/>
        </a:buClr>
        <a:buFont typeface="Arial" pitchFamily="34" charset="0"/>
        <a:buChar char="•"/>
        <a:defRPr sz="5900" kern="1200">
          <a:solidFill>
            <a:schemeClr val="tx1"/>
          </a:solidFill>
          <a:latin typeface="+mn-lt"/>
          <a:ea typeface="+mn-ea"/>
          <a:cs typeface="+mn-cs"/>
        </a:defRPr>
      </a:lvl7pPr>
      <a:lvl8pPr marL="7932265" indent="-834975" algn="l" defTabSz="4174876" rtl="0" eaLnBrk="1" latinLnBrk="0" hangingPunct="1">
        <a:spcBef>
          <a:spcPct val="20000"/>
        </a:spcBef>
        <a:buClr>
          <a:schemeClr val="accent1"/>
        </a:buClr>
        <a:buFont typeface="Arial" pitchFamily="34" charset="0"/>
        <a:buChar char="•"/>
        <a:defRPr sz="5900" kern="1200">
          <a:solidFill>
            <a:schemeClr val="tx1"/>
          </a:solidFill>
          <a:latin typeface="+mn-lt"/>
          <a:ea typeface="+mn-ea"/>
          <a:cs typeface="+mn-cs"/>
        </a:defRPr>
      </a:lvl8pPr>
      <a:lvl9pPr marL="8767240" indent="-834975" algn="l" defTabSz="4174876" rtl="0" eaLnBrk="1" latinLnBrk="0" hangingPunct="1">
        <a:spcBef>
          <a:spcPct val="20000"/>
        </a:spcBef>
        <a:buClr>
          <a:schemeClr val="accent1"/>
        </a:buClr>
        <a:buFont typeface="Arial" pitchFamily="34" charset="0"/>
        <a:buChar char="•"/>
        <a:defRPr sz="5900" kern="1200">
          <a:solidFill>
            <a:schemeClr val="tx1"/>
          </a:solidFill>
          <a:latin typeface="+mn-lt"/>
          <a:ea typeface="+mn-ea"/>
          <a:cs typeface="+mn-cs"/>
        </a:defRPr>
      </a:lvl9pPr>
    </p:bodyStyle>
    <p:otherStyle>
      <a:defPPr>
        <a:defRPr lang="en-US"/>
      </a:defPPr>
      <a:lvl1pPr marL="0" algn="l" defTabSz="4174876" rtl="0" eaLnBrk="1" latinLnBrk="0" hangingPunct="1">
        <a:defRPr sz="8200" kern="1200">
          <a:solidFill>
            <a:schemeClr val="tx1"/>
          </a:solidFill>
          <a:latin typeface="+mn-lt"/>
          <a:ea typeface="+mn-ea"/>
          <a:cs typeface="+mn-cs"/>
        </a:defRPr>
      </a:lvl1pPr>
      <a:lvl2pPr marL="2087438" algn="l" defTabSz="4174876" rtl="0" eaLnBrk="1" latinLnBrk="0" hangingPunct="1">
        <a:defRPr sz="8200" kern="1200">
          <a:solidFill>
            <a:schemeClr val="tx1"/>
          </a:solidFill>
          <a:latin typeface="+mn-lt"/>
          <a:ea typeface="+mn-ea"/>
          <a:cs typeface="+mn-cs"/>
        </a:defRPr>
      </a:lvl2pPr>
      <a:lvl3pPr marL="4174876" algn="l" defTabSz="4174876" rtl="0" eaLnBrk="1" latinLnBrk="0" hangingPunct="1">
        <a:defRPr sz="8200" kern="1200">
          <a:solidFill>
            <a:schemeClr val="tx1"/>
          </a:solidFill>
          <a:latin typeface="+mn-lt"/>
          <a:ea typeface="+mn-ea"/>
          <a:cs typeface="+mn-cs"/>
        </a:defRPr>
      </a:lvl3pPr>
      <a:lvl4pPr marL="6262314" algn="l" defTabSz="4174876" rtl="0" eaLnBrk="1" latinLnBrk="0" hangingPunct="1">
        <a:defRPr sz="8200" kern="1200">
          <a:solidFill>
            <a:schemeClr val="tx1"/>
          </a:solidFill>
          <a:latin typeface="+mn-lt"/>
          <a:ea typeface="+mn-ea"/>
          <a:cs typeface="+mn-cs"/>
        </a:defRPr>
      </a:lvl4pPr>
      <a:lvl5pPr marL="8349752" algn="l" defTabSz="4174876" rtl="0" eaLnBrk="1" latinLnBrk="0" hangingPunct="1">
        <a:defRPr sz="8200" kern="1200">
          <a:solidFill>
            <a:schemeClr val="tx1"/>
          </a:solidFill>
          <a:latin typeface="+mn-lt"/>
          <a:ea typeface="+mn-ea"/>
          <a:cs typeface="+mn-cs"/>
        </a:defRPr>
      </a:lvl5pPr>
      <a:lvl6pPr marL="10437190" algn="l" defTabSz="4174876" rtl="0" eaLnBrk="1" latinLnBrk="0" hangingPunct="1">
        <a:defRPr sz="8200" kern="1200">
          <a:solidFill>
            <a:schemeClr val="tx1"/>
          </a:solidFill>
          <a:latin typeface="+mn-lt"/>
          <a:ea typeface="+mn-ea"/>
          <a:cs typeface="+mn-cs"/>
        </a:defRPr>
      </a:lvl6pPr>
      <a:lvl7pPr marL="12524628" algn="l" defTabSz="4174876" rtl="0" eaLnBrk="1" latinLnBrk="0" hangingPunct="1">
        <a:defRPr sz="8200" kern="1200">
          <a:solidFill>
            <a:schemeClr val="tx1"/>
          </a:solidFill>
          <a:latin typeface="+mn-lt"/>
          <a:ea typeface="+mn-ea"/>
          <a:cs typeface="+mn-cs"/>
        </a:defRPr>
      </a:lvl7pPr>
      <a:lvl8pPr marL="14612066" algn="l" defTabSz="4174876" rtl="0" eaLnBrk="1" latinLnBrk="0" hangingPunct="1">
        <a:defRPr sz="8200" kern="1200">
          <a:solidFill>
            <a:schemeClr val="tx1"/>
          </a:solidFill>
          <a:latin typeface="+mn-lt"/>
          <a:ea typeface="+mn-ea"/>
          <a:cs typeface="+mn-cs"/>
        </a:defRPr>
      </a:lvl8pPr>
      <a:lvl9pPr marL="16699504" algn="l" defTabSz="417487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3.tiff"/><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tiff"/><Relationship Id="rId5" Type="http://schemas.openxmlformats.org/officeDocument/2006/relationships/hyperlink" Target="https://www.ncdc.noaa.gov/data-access/paleoclimatology-data" TargetMode="External"/><Relationship Id="rId10" Type="http://schemas.openxmlformats.org/officeDocument/2006/relationships/image" Target="../media/image11.GIF"/><Relationship Id="rId4" Type="http://schemas.openxmlformats.org/officeDocument/2006/relationships/image" Target="../media/image6.tiff"/><Relationship Id="rId9"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4570801" y="22633"/>
            <a:ext cx="21117102" cy="334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40" tIns="434850" rIns="173940" bIns="43485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IN" sz="8000" b="1" dirty="0">
                <a:solidFill>
                  <a:schemeClr val="bg1"/>
                </a:solidFill>
              </a:rPr>
              <a:t>Indian Monsoon Rainfall Variability </a:t>
            </a:r>
            <a:endParaRPr lang="en-IN" sz="8000" b="1" dirty="0" smtClean="0">
              <a:solidFill>
                <a:schemeClr val="bg1"/>
              </a:solidFill>
            </a:endParaRPr>
          </a:p>
          <a:p>
            <a:pPr algn="ctr" eaLnBrk="1" hangingPunct="1"/>
            <a:r>
              <a:rPr lang="en-IN" sz="8000" b="1" dirty="0" smtClean="0">
                <a:solidFill>
                  <a:schemeClr val="bg1"/>
                </a:solidFill>
              </a:rPr>
              <a:t>of </a:t>
            </a:r>
            <a:r>
              <a:rPr lang="en-IN" sz="8000" b="1" dirty="0">
                <a:solidFill>
                  <a:schemeClr val="bg1"/>
                </a:solidFill>
              </a:rPr>
              <a:t>the </a:t>
            </a:r>
            <a:r>
              <a:rPr lang="en-IN" sz="8000" b="1" dirty="0" smtClean="0">
                <a:solidFill>
                  <a:schemeClr val="bg1"/>
                </a:solidFill>
              </a:rPr>
              <a:t>Last Two Millennia </a:t>
            </a:r>
            <a:endParaRPr lang="en-US" sz="8000" dirty="0">
              <a:solidFill>
                <a:schemeClr val="bg1"/>
              </a:solidFill>
            </a:endParaRPr>
          </a:p>
        </p:txBody>
      </p:sp>
      <p:sp>
        <p:nvSpPr>
          <p:cNvPr id="5" name="Text Box 123"/>
          <p:cNvSpPr txBox="1">
            <a:spLocks noChangeArrowheads="1"/>
          </p:cNvSpPr>
          <p:nvPr/>
        </p:nvSpPr>
        <p:spPr bwMode="auto">
          <a:xfrm>
            <a:off x="4570801" y="3120414"/>
            <a:ext cx="21117102" cy="222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40" tIns="173940" rIns="173940" bIns="17394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a:r>
              <a:rPr lang="en-US" sz="4800" dirty="0">
                <a:solidFill>
                  <a:schemeClr val="bg1"/>
                </a:solidFill>
              </a:rPr>
              <a:t>Phanindra Reddy A</a:t>
            </a:r>
            <a:r>
              <a:rPr lang="en-US" sz="4800" b="1" baseline="30000" dirty="0">
                <a:solidFill>
                  <a:schemeClr val="bg1"/>
                </a:solidFill>
              </a:rPr>
              <a:t>*</a:t>
            </a:r>
            <a:r>
              <a:rPr lang="en-US" sz="4800" dirty="0">
                <a:solidFill>
                  <a:schemeClr val="bg1"/>
                </a:solidFill>
              </a:rPr>
              <a:t>, Naveen Gandhi</a:t>
            </a:r>
            <a:r>
              <a:rPr lang="en-US" sz="4800" b="1" baseline="30000" dirty="0">
                <a:solidFill>
                  <a:schemeClr val="bg1"/>
                </a:solidFill>
              </a:rPr>
              <a:t>*</a:t>
            </a:r>
            <a:r>
              <a:rPr lang="en-US" sz="4800" dirty="0">
                <a:solidFill>
                  <a:schemeClr val="bg1"/>
                </a:solidFill>
              </a:rPr>
              <a:t>, Krishnan R</a:t>
            </a:r>
            <a:r>
              <a:rPr lang="en-US" sz="4800" b="1" baseline="30000" dirty="0">
                <a:solidFill>
                  <a:schemeClr val="bg1"/>
                </a:solidFill>
              </a:rPr>
              <a:t>*</a:t>
            </a:r>
            <a:r>
              <a:rPr lang="en-US" sz="4800" dirty="0">
                <a:solidFill>
                  <a:schemeClr val="bg1"/>
                </a:solidFill>
              </a:rPr>
              <a:t>, </a:t>
            </a:r>
            <a:r>
              <a:rPr lang="en-US" sz="4800" dirty="0" err="1">
                <a:solidFill>
                  <a:schemeClr val="bg1"/>
                </a:solidFill>
              </a:rPr>
              <a:t>Yadava</a:t>
            </a:r>
            <a:r>
              <a:rPr lang="en-US" sz="4800" dirty="0">
                <a:solidFill>
                  <a:schemeClr val="bg1"/>
                </a:solidFill>
              </a:rPr>
              <a:t> MG</a:t>
            </a:r>
            <a:r>
              <a:rPr lang="en-US" sz="4800" b="1" baseline="30000" dirty="0" smtClean="0">
                <a:solidFill>
                  <a:schemeClr val="bg1"/>
                </a:solidFill>
              </a:rPr>
              <a:t>#</a:t>
            </a:r>
          </a:p>
          <a:p>
            <a:pPr algn="ctr"/>
            <a:r>
              <a:rPr lang="en-US" sz="3600" i="1" dirty="0">
                <a:solidFill>
                  <a:schemeClr val="bg1"/>
                </a:solidFill>
              </a:rPr>
              <a:t>* Center for Climate Change Research, Indian Institute of Tropical Meteorology , Pune, India</a:t>
            </a:r>
          </a:p>
          <a:p>
            <a:pPr algn="ctr"/>
            <a:r>
              <a:rPr lang="en-US" sz="3600" i="1" dirty="0">
                <a:solidFill>
                  <a:schemeClr val="bg1"/>
                </a:solidFill>
              </a:rPr>
              <a:t>#  Geoscience Division, Physical Research Laboratory, Ahmedabad, India</a:t>
            </a:r>
          </a:p>
        </p:txBody>
      </p:sp>
      <p:sp>
        <p:nvSpPr>
          <p:cNvPr id="27" name="TextBox 26"/>
          <p:cNvSpPr txBox="1"/>
          <p:nvPr/>
        </p:nvSpPr>
        <p:spPr>
          <a:xfrm>
            <a:off x="10137254" y="37372366"/>
            <a:ext cx="2203566" cy="611039"/>
          </a:xfrm>
          <a:prstGeom prst="rect">
            <a:avLst/>
          </a:prstGeom>
          <a:noFill/>
        </p:spPr>
        <p:txBody>
          <a:bodyPr wrap="none" lIns="86970" tIns="43485" rIns="86970" bIns="43485" rtlCol="0">
            <a:spAutoFit/>
          </a:bodyPr>
          <a:lstStyle/>
          <a:p>
            <a:r>
              <a:rPr lang="en-US" sz="3400" b="1" dirty="0">
                <a:latin typeface="Times New Roman" pitchFamily="18" charset="0"/>
                <a:cs typeface="Times New Roman" pitchFamily="18" charset="0"/>
              </a:rPr>
              <a:t>References</a:t>
            </a:r>
          </a:p>
        </p:txBody>
      </p:sp>
      <p:sp>
        <p:nvSpPr>
          <p:cNvPr id="10" name="Text Box 189"/>
          <p:cNvSpPr txBox="1">
            <a:spLocks noChangeArrowheads="1"/>
          </p:cNvSpPr>
          <p:nvPr/>
        </p:nvSpPr>
        <p:spPr bwMode="auto">
          <a:xfrm>
            <a:off x="884237" y="6338862"/>
            <a:ext cx="9833902" cy="11315817"/>
          </a:xfrm>
          <a:prstGeom prst="rect">
            <a:avLst/>
          </a:prstGeom>
          <a:noFill/>
          <a:ln w="12700">
            <a:no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lnSpc>
                <a:spcPct val="150000"/>
              </a:lnSpc>
            </a:pPr>
            <a:r>
              <a:rPr lang="en-IN" sz="2500" dirty="0">
                <a:latin typeface="Times New Roman" pitchFamily="18" charset="0"/>
                <a:cs typeface="Times New Roman" pitchFamily="18" charset="0"/>
              </a:rPr>
              <a:t>We present near-annually resolved δ</a:t>
            </a:r>
            <a:r>
              <a:rPr lang="en-IN" sz="2500" baseline="30000" dirty="0">
                <a:latin typeface="Times New Roman" pitchFamily="18" charset="0"/>
                <a:cs typeface="Times New Roman" pitchFamily="18" charset="0"/>
              </a:rPr>
              <a:t>18</a:t>
            </a:r>
            <a:r>
              <a:rPr lang="en-IN" sz="2500" dirty="0">
                <a:latin typeface="Times New Roman" pitchFamily="18" charset="0"/>
                <a:cs typeface="Times New Roman" pitchFamily="18" charset="0"/>
              </a:rPr>
              <a:t>O (which is a proxy for rainfall in the tropics) values from absolutely dated stalagmite record that represents the Indian Summer Monsoon (ISM) rainfall variations from Indian subcontinent, spanning from 205 AD to 2014 AD. This rainfall reconstruction covers four major global climatic events viz</a:t>
            </a:r>
            <a:r>
              <a:rPr lang="en-IN" sz="2500" dirty="0" smtClean="0">
                <a:latin typeface="Times New Roman" pitchFamily="18" charset="0"/>
                <a:cs typeface="Times New Roman" pitchFamily="18" charset="0"/>
              </a:rPr>
              <a:t>., </a:t>
            </a:r>
            <a:r>
              <a:rPr lang="en-IN" sz="2500" dirty="0">
                <a:latin typeface="Times New Roman" pitchFamily="18" charset="0"/>
                <a:cs typeface="Times New Roman" pitchFamily="18" charset="0"/>
              </a:rPr>
              <a:t>Roman Warm Period (RWP), Dark Ages Cold Period (DACP), Medieval Warm Period (MWP) and Little Ice Age (LIA), indicates several abrupt monsoon rainfall events and regimes coincide with these global climatic events. The North – South – East synchronous wet regimes of sub-continent cave records during DACP suggests that Indian monsoon was undergone long phase of enhanced precipitation. Monsoon was wetter during LIA as compared to MWP, former by bagging more number of wet monsoon years. However, the most direst and wettest years of last two millennia were observed during MWP. During global </a:t>
            </a:r>
            <a:r>
              <a:rPr lang="en-IN" sz="2500" dirty="0" smtClean="0">
                <a:latin typeface="Times New Roman" pitchFamily="18" charset="0"/>
                <a:cs typeface="Times New Roman" pitchFamily="18" charset="0"/>
              </a:rPr>
              <a:t>cold (</a:t>
            </a:r>
            <a:r>
              <a:rPr lang="en-IN" sz="2500" dirty="0">
                <a:latin typeface="Times New Roman" pitchFamily="18" charset="0"/>
                <a:cs typeface="Times New Roman" pitchFamily="18" charset="0"/>
              </a:rPr>
              <a:t>warm) events, ISM was in its relatively </a:t>
            </a:r>
            <a:r>
              <a:rPr lang="en-IN" sz="2500" dirty="0" smtClean="0">
                <a:latin typeface="Times New Roman" pitchFamily="18" charset="0"/>
                <a:cs typeface="Times New Roman" pitchFamily="18" charset="0"/>
              </a:rPr>
              <a:t>wetter (</a:t>
            </a:r>
            <a:r>
              <a:rPr lang="en-IN" sz="2500" dirty="0">
                <a:latin typeface="Times New Roman" pitchFamily="18" charset="0"/>
                <a:cs typeface="Times New Roman" pitchFamily="18" charset="0"/>
              </a:rPr>
              <a:t>drier) state. Warming and cooling environments that would have influenced the latitudinal mean position of Inter Tropical Convergence Zone (ITCZ) and therefore ISM variability. More than two century scale wet and dry episodes of ISM draw an attention on centennial scale monsoon variability.</a:t>
            </a:r>
          </a:p>
        </p:txBody>
      </p:sp>
      <p:grpSp>
        <p:nvGrpSpPr>
          <p:cNvPr id="39" name="Group 38"/>
          <p:cNvGrpSpPr/>
          <p:nvPr/>
        </p:nvGrpSpPr>
        <p:grpSpPr>
          <a:xfrm>
            <a:off x="1035921" y="17311389"/>
            <a:ext cx="9780665" cy="10029330"/>
            <a:chOff x="603719" y="-768773"/>
            <a:chExt cx="8891514" cy="10528857"/>
          </a:xfrm>
        </p:grpSpPr>
        <p:grpSp>
          <p:nvGrpSpPr>
            <p:cNvPr id="41" name="Group 40"/>
            <p:cNvGrpSpPr/>
            <p:nvPr/>
          </p:nvGrpSpPr>
          <p:grpSpPr>
            <a:xfrm>
              <a:off x="603719" y="3941188"/>
              <a:ext cx="8891514" cy="5818896"/>
              <a:chOff x="603719" y="3941188"/>
              <a:chExt cx="8891514" cy="5818896"/>
            </a:xfrm>
          </p:grpSpPr>
          <p:pic>
            <p:nvPicPr>
              <p:cNvPr id="43" name="Picture 2" descr="I:\NAKA_Analysis\after 188BP removal\NAKA_A1-copra-Age-model-2000MC.jpg"/>
              <p:cNvPicPr>
                <a:picLocks noChangeAspect="1" noChangeArrowheads="1"/>
              </p:cNvPicPr>
              <p:nvPr/>
            </p:nvPicPr>
            <p:blipFill rotWithShape="1">
              <a:blip r:embed="rId2">
                <a:extLst>
                  <a:ext uri="{28A0092B-C50C-407E-A947-70E740481C1C}">
                    <a14:useLocalDpi xmlns:a14="http://schemas.microsoft.com/office/drawing/2010/main" val="0"/>
                  </a:ext>
                </a:extLst>
              </a:blip>
              <a:srcRect l="11979" r="16445" b="9765"/>
              <a:stretch/>
            </p:blipFill>
            <p:spPr bwMode="auto">
              <a:xfrm>
                <a:off x="3625668" y="4043310"/>
                <a:ext cx="5869565" cy="562938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D:\IITM JRF\data\NAKA_A1_drilled_images\NAKA_A1_subsampling_section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719" y="3986717"/>
                <a:ext cx="2934874" cy="577336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2966401" y="3966192"/>
                <a:ext cx="460382" cy="707886"/>
              </a:xfrm>
              <a:prstGeom prst="rect">
                <a:avLst/>
              </a:prstGeom>
              <a:noFill/>
            </p:spPr>
            <p:txBody>
              <a:bodyPr wrap="none" rtlCol="0">
                <a:spAutoFit/>
              </a:bodyPr>
              <a:lstStyle/>
              <a:p>
                <a:r>
                  <a:rPr lang="en-IN" sz="4000" b="1" dirty="0">
                    <a:effectLst>
                      <a:outerShdw blurRad="38100" dist="38100" dir="2700000" algn="tl">
                        <a:srgbClr val="000000">
                          <a:alpha val="43137"/>
                        </a:srgbClr>
                      </a:outerShdw>
                    </a:effectLst>
                  </a:rPr>
                  <a:t>b</a:t>
                </a:r>
              </a:p>
            </p:txBody>
          </p:sp>
          <p:sp>
            <p:nvSpPr>
              <p:cNvPr id="48" name="TextBox 47"/>
              <p:cNvSpPr txBox="1"/>
              <p:nvPr/>
            </p:nvSpPr>
            <p:spPr>
              <a:xfrm>
                <a:off x="3848833" y="3941188"/>
                <a:ext cx="399468" cy="707886"/>
              </a:xfrm>
              <a:prstGeom prst="rect">
                <a:avLst/>
              </a:prstGeom>
              <a:noFill/>
            </p:spPr>
            <p:txBody>
              <a:bodyPr wrap="none" rtlCol="0">
                <a:spAutoFit/>
              </a:bodyPr>
              <a:lstStyle/>
              <a:p>
                <a:r>
                  <a:rPr lang="en-IN" sz="4000" b="1" dirty="0" smtClean="0">
                    <a:effectLst>
                      <a:outerShdw blurRad="38100" dist="38100" dir="2700000" algn="tl">
                        <a:srgbClr val="000000">
                          <a:alpha val="43137"/>
                        </a:srgbClr>
                      </a:outerShdw>
                    </a:effectLst>
                  </a:rPr>
                  <a:t>c</a:t>
                </a:r>
                <a:endParaRPr lang="en-IN" sz="4000" b="1" dirty="0">
                  <a:effectLst>
                    <a:outerShdw blurRad="38100" dist="38100" dir="2700000" algn="tl">
                      <a:srgbClr val="000000">
                        <a:alpha val="43137"/>
                      </a:srgbClr>
                    </a:outerShdw>
                  </a:effectLst>
                </a:endParaRPr>
              </a:p>
            </p:txBody>
          </p:sp>
        </p:grpSp>
        <p:pic>
          <p:nvPicPr>
            <p:cNvPr id="42" name="Picture 2" descr="D:\IITM JRF\official tours\PRL_18_feb-21_Apr_2019\data\Phanindra-Data\Cave_Location.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35" r="22745"/>
            <a:stretch/>
          </p:blipFill>
          <p:spPr bwMode="auto">
            <a:xfrm>
              <a:off x="2352671" y="-768773"/>
              <a:ext cx="5140767" cy="4812083"/>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extBox 39"/>
          <p:cNvSpPr txBox="1"/>
          <p:nvPr/>
        </p:nvSpPr>
        <p:spPr>
          <a:xfrm>
            <a:off x="1678216" y="17206119"/>
            <a:ext cx="481734" cy="674301"/>
          </a:xfrm>
          <a:prstGeom prst="rect">
            <a:avLst/>
          </a:prstGeom>
          <a:noFill/>
        </p:spPr>
        <p:txBody>
          <a:bodyPr wrap="none" rtlCol="0">
            <a:spAutoFit/>
          </a:bodyPr>
          <a:lstStyle/>
          <a:p>
            <a:r>
              <a:rPr lang="en-IN" sz="4000" b="1" dirty="0">
                <a:effectLst>
                  <a:outerShdw blurRad="38100" dist="38100" dir="2700000" algn="tl">
                    <a:srgbClr val="000000">
                      <a:alpha val="43137"/>
                    </a:srgbClr>
                  </a:outerShdw>
                </a:effectLst>
              </a:rPr>
              <a:t>a</a:t>
            </a:r>
          </a:p>
        </p:txBody>
      </p:sp>
      <p:sp>
        <p:nvSpPr>
          <p:cNvPr id="54" name="TextBox 53"/>
          <p:cNvSpPr txBox="1"/>
          <p:nvPr/>
        </p:nvSpPr>
        <p:spPr>
          <a:xfrm>
            <a:off x="1035921" y="27493119"/>
            <a:ext cx="9698168" cy="1107996"/>
          </a:xfrm>
          <a:prstGeom prst="rect">
            <a:avLst/>
          </a:prstGeom>
          <a:noFill/>
        </p:spPr>
        <p:txBody>
          <a:bodyPr wrap="square" rtlCol="0">
            <a:spAutoFit/>
          </a:bodyPr>
          <a:lstStyle/>
          <a:p>
            <a:pPr algn="just"/>
            <a:r>
              <a:rPr lang="en-IN" sz="2200" dirty="0">
                <a:latin typeface="Times New Roman" pitchFamily="18" charset="0"/>
                <a:cs typeface="Times New Roman" pitchFamily="18" charset="0"/>
              </a:rPr>
              <a:t>Figure 1: a) </a:t>
            </a:r>
            <a:r>
              <a:rPr lang="en-IN" sz="2200" dirty="0" smtClean="0">
                <a:latin typeface="Times New Roman" pitchFamily="18" charset="0"/>
                <a:cs typeface="Times New Roman" pitchFamily="18" charset="0"/>
              </a:rPr>
              <a:t>ISM domain </a:t>
            </a:r>
            <a:r>
              <a:rPr lang="en-IN" sz="2200" dirty="0">
                <a:latin typeface="Times New Roman" pitchFamily="18" charset="0"/>
                <a:cs typeface="Times New Roman" pitchFamily="18" charset="0"/>
              </a:rPr>
              <a:t>with cave locations. b) </a:t>
            </a:r>
            <a:r>
              <a:rPr lang="en-IN" sz="2200" dirty="0" smtClean="0">
                <a:latin typeface="Times New Roman" pitchFamily="18" charset="0"/>
                <a:cs typeface="Times New Roman" pitchFamily="18" charset="0"/>
              </a:rPr>
              <a:t>~18 </a:t>
            </a:r>
            <a:r>
              <a:rPr lang="en-IN" sz="2200" dirty="0">
                <a:latin typeface="Times New Roman" pitchFamily="18" charset="0"/>
                <a:cs typeface="Times New Roman" pitchFamily="18" charset="0"/>
              </a:rPr>
              <a:t>cm long </a:t>
            </a:r>
            <a:r>
              <a:rPr lang="en-IN" sz="2200" dirty="0" smtClean="0">
                <a:latin typeface="Times New Roman" pitchFamily="18" charset="0"/>
                <a:cs typeface="Times New Roman" pitchFamily="18" charset="0"/>
              </a:rPr>
              <a:t>Kadapa cave sample </a:t>
            </a:r>
            <a:r>
              <a:rPr lang="en-IN" sz="2200" smtClean="0">
                <a:latin typeface="Times New Roman" pitchFamily="18" charset="0"/>
                <a:cs typeface="Times New Roman" pitchFamily="18" charset="0"/>
              </a:rPr>
              <a:t>NAKA-A1 stalagmite </a:t>
            </a:r>
            <a:r>
              <a:rPr lang="en-IN" sz="2200" dirty="0">
                <a:latin typeface="Times New Roman" pitchFamily="18" charset="0"/>
                <a:cs typeface="Times New Roman" pitchFamily="18" charset="0"/>
              </a:rPr>
              <a:t>and c) COPRA Age </a:t>
            </a:r>
            <a:r>
              <a:rPr lang="en-IN" sz="2200" dirty="0" smtClean="0">
                <a:latin typeface="Times New Roman" pitchFamily="18" charset="0"/>
                <a:cs typeface="Times New Roman" pitchFamily="18" charset="0"/>
              </a:rPr>
              <a:t>model, </a:t>
            </a:r>
            <a:r>
              <a:rPr lang="en-IN" sz="2200" dirty="0">
                <a:latin typeface="Times New Roman" pitchFamily="18" charset="0"/>
                <a:cs typeface="Times New Roman" pitchFamily="18" charset="0"/>
              </a:rPr>
              <a:t>after running 2000 </a:t>
            </a:r>
            <a:r>
              <a:rPr lang="en-IN" sz="2200" dirty="0" err="1">
                <a:latin typeface="Times New Roman" pitchFamily="18" charset="0"/>
                <a:cs typeface="Times New Roman" pitchFamily="18" charset="0"/>
              </a:rPr>
              <a:t>monte</a:t>
            </a:r>
            <a:r>
              <a:rPr lang="en-IN" sz="2200" dirty="0">
                <a:latin typeface="Times New Roman" pitchFamily="18" charset="0"/>
                <a:cs typeface="Times New Roman" pitchFamily="18" charset="0"/>
              </a:rPr>
              <a:t> </a:t>
            </a:r>
            <a:r>
              <a:rPr lang="en-IN" sz="2200" dirty="0" err="1">
                <a:latin typeface="Times New Roman" pitchFamily="18" charset="0"/>
                <a:cs typeface="Times New Roman" pitchFamily="18" charset="0"/>
              </a:rPr>
              <a:t>carlo</a:t>
            </a:r>
            <a:r>
              <a:rPr lang="en-IN" sz="2200" dirty="0">
                <a:latin typeface="Times New Roman" pitchFamily="18" charset="0"/>
                <a:cs typeface="Times New Roman" pitchFamily="18" charset="0"/>
              </a:rPr>
              <a:t> simulations (</a:t>
            </a:r>
            <a:r>
              <a:rPr lang="en-IN" sz="2200" dirty="0" err="1">
                <a:latin typeface="Times New Roman" pitchFamily="18" charset="0"/>
                <a:cs typeface="Times New Roman" pitchFamily="18" charset="0"/>
              </a:rPr>
              <a:t>Breitenbach</a:t>
            </a:r>
            <a:r>
              <a:rPr lang="en-IN" sz="2200" dirty="0">
                <a:latin typeface="Times New Roman" pitchFamily="18" charset="0"/>
                <a:cs typeface="Times New Roman" pitchFamily="18" charset="0"/>
              </a:rPr>
              <a:t> et al., 2012</a:t>
            </a:r>
            <a:r>
              <a:rPr lang="en-IN" sz="2200" dirty="0" smtClean="0">
                <a:latin typeface="Times New Roman" pitchFamily="18" charset="0"/>
                <a:cs typeface="Times New Roman" pitchFamily="18" charset="0"/>
              </a:rPr>
              <a:t>)</a:t>
            </a:r>
            <a:endParaRPr lang="en-IN" sz="2200" dirty="0">
              <a:latin typeface="Times New Roman" pitchFamily="18" charset="0"/>
              <a:cs typeface="Times New Roman" pitchFamily="18" charset="0"/>
            </a:endParaRPr>
          </a:p>
        </p:txBody>
      </p:sp>
      <p:sp>
        <p:nvSpPr>
          <p:cNvPr id="55" name="Text Placeholder 4"/>
          <p:cNvSpPr txBox="1">
            <a:spLocks/>
          </p:cNvSpPr>
          <p:nvPr/>
        </p:nvSpPr>
        <p:spPr>
          <a:xfrm>
            <a:off x="1009572" y="29474319"/>
            <a:ext cx="9780665" cy="7620000"/>
          </a:xfrm>
          <a:prstGeom prst="rect">
            <a:avLst/>
          </a:prstGeom>
        </p:spPr>
        <p:txBody>
          <a:bodyPr/>
          <a:lstStyle>
            <a:lvl1pPr marL="434850"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6969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0454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173939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217424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11480029"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7307"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585"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863"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0" indent="0" algn="just">
              <a:lnSpc>
                <a:spcPct val="150000"/>
              </a:lnSpc>
              <a:buNone/>
            </a:pPr>
            <a:r>
              <a:rPr lang="en-IN" sz="2500" dirty="0">
                <a:latin typeface="Times New Roman" pitchFamily="18" charset="0"/>
                <a:cs typeface="Times New Roman" pitchFamily="18" charset="0"/>
              </a:rPr>
              <a:t>An ~18 cm stalagmite (Fig 1), NAKA-A1 was collected from Southern peninsular India and 1778 carbonate powdered samples were extracted along its growth axis with a spatial resolution of 100µm using a micro-mill. Sub samples of each 100 – 200 µg were reacted with 0.1 – 0.2 mL 100% Ortho-Phosphoric acid (H</a:t>
            </a:r>
            <a:r>
              <a:rPr lang="en-IN" sz="2500" baseline="-25000" dirty="0">
                <a:latin typeface="Times New Roman" pitchFamily="18" charset="0"/>
                <a:cs typeface="Times New Roman" pitchFamily="18" charset="0"/>
              </a:rPr>
              <a:t>3</a:t>
            </a:r>
            <a:r>
              <a:rPr lang="en-IN" sz="2500" dirty="0">
                <a:latin typeface="Times New Roman" pitchFamily="18" charset="0"/>
                <a:cs typeface="Times New Roman" pitchFamily="18" charset="0"/>
              </a:rPr>
              <a:t>PO</a:t>
            </a:r>
            <a:r>
              <a:rPr lang="en-IN" sz="2500" baseline="-25000" dirty="0">
                <a:latin typeface="Times New Roman" pitchFamily="18" charset="0"/>
                <a:cs typeface="Times New Roman" pitchFamily="18" charset="0"/>
              </a:rPr>
              <a:t>4</a:t>
            </a:r>
            <a:r>
              <a:rPr lang="en-IN" sz="2500" dirty="0">
                <a:latin typeface="Times New Roman" pitchFamily="18" charset="0"/>
                <a:cs typeface="Times New Roman" pitchFamily="18" charset="0"/>
              </a:rPr>
              <a:t>) at 72</a:t>
            </a:r>
            <a:r>
              <a:rPr lang="en-IN" sz="2500" baseline="30000" dirty="0">
                <a:latin typeface="Times New Roman" pitchFamily="18" charset="0"/>
                <a:cs typeface="Times New Roman" pitchFamily="18" charset="0"/>
              </a:rPr>
              <a:t>o</a:t>
            </a:r>
            <a:r>
              <a:rPr lang="en-IN" sz="2500" dirty="0">
                <a:latin typeface="Times New Roman" pitchFamily="18" charset="0"/>
                <a:cs typeface="Times New Roman" pitchFamily="18" charset="0"/>
              </a:rPr>
              <a:t>C (McCrea, 1950) to evolve carbon dioxide (CO</a:t>
            </a:r>
            <a:r>
              <a:rPr lang="en-IN" sz="2500" baseline="-25000" dirty="0">
                <a:latin typeface="Times New Roman" pitchFamily="18" charset="0"/>
                <a:cs typeface="Times New Roman" pitchFamily="18" charset="0"/>
              </a:rPr>
              <a:t>2</a:t>
            </a:r>
            <a:r>
              <a:rPr lang="en-IN" sz="2500" dirty="0">
                <a:latin typeface="Times New Roman" pitchFamily="18" charset="0"/>
                <a:cs typeface="Times New Roman" pitchFamily="18" charset="0"/>
              </a:rPr>
              <a:t>) gas. Generated CO</a:t>
            </a:r>
            <a:r>
              <a:rPr lang="en-IN" sz="2500" baseline="-25000" dirty="0">
                <a:latin typeface="Times New Roman" pitchFamily="18" charset="0"/>
                <a:cs typeface="Times New Roman" pitchFamily="18" charset="0"/>
              </a:rPr>
              <a:t>2</a:t>
            </a:r>
            <a:r>
              <a:rPr lang="en-IN" sz="2500" dirty="0">
                <a:latin typeface="Times New Roman" pitchFamily="18" charset="0"/>
                <a:cs typeface="Times New Roman" pitchFamily="18" charset="0"/>
              </a:rPr>
              <a:t> from individual samples analysed for stable oxygen isotope analysis using stable Isotope Ratio Mass Spectrometer at Physical Research Laboratory, Ahmedabad. NBS-19 and Laboratory standards (PRL, </a:t>
            </a:r>
            <a:r>
              <a:rPr lang="en-IN" sz="2500" dirty="0" err="1">
                <a:latin typeface="Times New Roman" pitchFamily="18" charset="0"/>
                <a:cs typeface="Times New Roman" pitchFamily="18" charset="0"/>
              </a:rPr>
              <a:t>Makrana</a:t>
            </a:r>
            <a:r>
              <a:rPr lang="en-IN" sz="2500" dirty="0">
                <a:latin typeface="Times New Roman" pitchFamily="18" charset="0"/>
                <a:cs typeface="Times New Roman" pitchFamily="18" charset="0"/>
              </a:rPr>
              <a:t> Marble) were run along with samples to check the reproducibility and accuracy of the measurements. The </a:t>
            </a:r>
            <a:r>
              <a:rPr lang="en-IN" sz="2500" dirty="0" smtClean="0">
                <a:latin typeface="Times New Roman" pitchFamily="18" charset="0"/>
                <a:cs typeface="Times New Roman" pitchFamily="18" charset="0"/>
              </a:rPr>
              <a:t>measure δ</a:t>
            </a:r>
            <a:r>
              <a:rPr lang="en-IN" sz="2500" baseline="30000" dirty="0" smtClean="0">
                <a:latin typeface="Times New Roman" pitchFamily="18" charset="0"/>
                <a:cs typeface="Times New Roman" pitchFamily="18" charset="0"/>
              </a:rPr>
              <a:t>18</a:t>
            </a:r>
            <a:r>
              <a:rPr lang="en-IN" sz="2500" dirty="0" smtClean="0">
                <a:latin typeface="Times New Roman" pitchFamily="18" charset="0"/>
                <a:cs typeface="Times New Roman" pitchFamily="18" charset="0"/>
              </a:rPr>
              <a:t>O </a:t>
            </a:r>
            <a:r>
              <a:rPr lang="en-IN" sz="2500" dirty="0">
                <a:latin typeface="Times New Roman" pitchFamily="18" charset="0"/>
                <a:cs typeface="Times New Roman" pitchFamily="18" charset="0"/>
              </a:rPr>
              <a:t>values along stalagmite growth axis were employed with COPRA model (</a:t>
            </a:r>
            <a:r>
              <a:rPr lang="en-IN" sz="2500" dirty="0" err="1">
                <a:latin typeface="Times New Roman" pitchFamily="18" charset="0"/>
                <a:cs typeface="Times New Roman" pitchFamily="18" charset="0"/>
              </a:rPr>
              <a:t>Breitenbach</a:t>
            </a:r>
            <a:r>
              <a:rPr lang="en-IN" sz="2500" dirty="0">
                <a:latin typeface="Times New Roman" pitchFamily="18" charset="0"/>
                <a:cs typeface="Times New Roman" pitchFamily="18" charset="0"/>
              </a:rPr>
              <a:t> et al., 2012). A set of 2000 Monte Carlo simulations were done to generate Age model and then δ</a:t>
            </a:r>
            <a:r>
              <a:rPr lang="en-IN" sz="2500" baseline="30000" dirty="0">
                <a:latin typeface="Times New Roman" pitchFamily="18" charset="0"/>
                <a:cs typeface="Times New Roman" pitchFamily="18" charset="0"/>
              </a:rPr>
              <a:t>18</a:t>
            </a:r>
            <a:r>
              <a:rPr lang="en-IN" sz="2500" dirty="0">
                <a:latin typeface="Times New Roman" pitchFamily="18" charset="0"/>
                <a:cs typeface="Times New Roman" pitchFamily="18" charset="0"/>
              </a:rPr>
              <a:t>O time-series for NAKA-A1</a:t>
            </a:r>
            <a:r>
              <a:rPr lang="en-IN" sz="2500" dirty="0" smtClean="0">
                <a:latin typeface="Times New Roman" pitchFamily="18" charset="0"/>
                <a:cs typeface="Times New Roman" pitchFamily="18" charset="0"/>
              </a:rPr>
              <a:t>.</a:t>
            </a:r>
            <a:endParaRPr lang="en-US" dirty="0"/>
          </a:p>
        </p:txBody>
      </p:sp>
      <p:sp>
        <p:nvSpPr>
          <p:cNvPr id="59" name="Rectangle 58"/>
          <p:cNvSpPr/>
          <p:nvPr/>
        </p:nvSpPr>
        <p:spPr>
          <a:xfrm>
            <a:off x="11342781" y="23661861"/>
            <a:ext cx="8815612" cy="1785104"/>
          </a:xfrm>
          <a:prstGeom prst="rect">
            <a:avLst/>
          </a:prstGeom>
        </p:spPr>
        <p:txBody>
          <a:bodyPr wrap="square">
            <a:spAutoFit/>
          </a:bodyPr>
          <a:lstStyle/>
          <a:p>
            <a:pPr algn="just"/>
            <a:r>
              <a:rPr lang="en-IN" sz="2200" dirty="0">
                <a:latin typeface="Times New Roman" pitchFamily="18" charset="0"/>
                <a:cs typeface="Times New Roman" pitchFamily="18" charset="0"/>
              </a:rPr>
              <a:t>Figure 3 : </a:t>
            </a:r>
            <a:r>
              <a:rPr lang="en-IN" sz="2200" dirty="0" smtClean="0">
                <a:latin typeface="Times New Roman" pitchFamily="18" charset="0"/>
                <a:cs typeface="Times New Roman" pitchFamily="18" charset="0"/>
              </a:rPr>
              <a:t>Regional coherence in monsoon </a:t>
            </a:r>
            <a:r>
              <a:rPr lang="en-IN" sz="2200" dirty="0">
                <a:latin typeface="Times New Roman" pitchFamily="18" charset="0"/>
                <a:cs typeface="Times New Roman" pitchFamily="18" charset="0"/>
              </a:rPr>
              <a:t>variability during last 2k years for south Asian </a:t>
            </a:r>
            <a:r>
              <a:rPr lang="en-IN" sz="2200" dirty="0" smtClean="0">
                <a:latin typeface="Times New Roman" pitchFamily="18" charset="0"/>
                <a:cs typeface="Times New Roman" pitchFamily="18" charset="0"/>
              </a:rPr>
              <a:t>region Monsoon records from different caves, </a:t>
            </a:r>
            <a:r>
              <a:rPr lang="en-IN" sz="2200" dirty="0">
                <a:latin typeface="Times New Roman" pitchFamily="18" charset="0"/>
                <a:cs typeface="Times New Roman" pitchFamily="18" charset="0"/>
              </a:rPr>
              <a:t>present study Kadapa cave </a:t>
            </a:r>
            <a:r>
              <a:rPr lang="en-IN" sz="2200" dirty="0" smtClean="0">
                <a:latin typeface="Times New Roman" pitchFamily="18" charset="0"/>
                <a:cs typeface="Times New Roman" pitchFamily="18" charset="0"/>
              </a:rPr>
              <a:t>record, </a:t>
            </a:r>
            <a:r>
              <a:rPr lang="en-IN" sz="2200" dirty="0" err="1" smtClean="0">
                <a:latin typeface="Times New Roman" pitchFamily="18" charset="0"/>
                <a:cs typeface="Times New Roman" pitchFamily="18" charset="0"/>
              </a:rPr>
              <a:t>Dharmajali</a:t>
            </a:r>
            <a:r>
              <a:rPr lang="en-IN" sz="2200" dirty="0" smtClean="0">
                <a:latin typeface="Times New Roman" pitchFamily="18" charset="0"/>
                <a:cs typeface="Times New Roman" pitchFamily="18" charset="0"/>
              </a:rPr>
              <a:t> </a:t>
            </a:r>
            <a:r>
              <a:rPr lang="en-IN" sz="2200" dirty="0">
                <a:latin typeface="Times New Roman" pitchFamily="18" charset="0"/>
                <a:cs typeface="Times New Roman" pitchFamily="18" charset="0"/>
              </a:rPr>
              <a:t>(</a:t>
            </a:r>
            <a:r>
              <a:rPr lang="en-IN" sz="2200" dirty="0" err="1">
                <a:latin typeface="Times New Roman" pitchFamily="18" charset="0"/>
                <a:cs typeface="Times New Roman" pitchFamily="18" charset="0"/>
              </a:rPr>
              <a:t>Sanwal</a:t>
            </a:r>
            <a:r>
              <a:rPr lang="en-IN" sz="2200" dirty="0">
                <a:latin typeface="Times New Roman" pitchFamily="18" charset="0"/>
                <a:cs typeface="Times New Roman" pitchFamily="18" charset="0"/>
              </a:rPr>
              <a:t> et al., 2013), central Indian cave composite (</a:t>
            </a:r>
            <a:r>
              <a:rPr lang="en-IN" sz="2200" dirty="0" err="1">
                <a:latin typeface="Times New Roman" pitchFamily="18" charset="0"/>
                <a:cs typeface="Times New Roman" pitchFamily="18" charset="0"/>
              </a:rPr>
              <a:t>Sinha</a:t>
            </a:r>
            <a:r>
              <a:rPr lang="en-IN" sz="2200" dirty="0">
                <a:latin typeface="Times New Roman" pitchFamily="18" charset="0"/>
                <a:cs typeface="Times New Roman" pitchFamily="18" charset="0"/>
              </a:rPr>
              <a:t> et al., </a:t>
            </a:r>
            <a:r>
              <a:rPr lang="en-IN" sz="2200" dirty="0" smtClean="0">
                <a:latin typeface="Times New Roman" pitchFamily="18" charset="0"/>
                <a:cs typeface="Times New Roman" pitchFamily="18" charset="0"/>
              </a:rPr>
              <a:t>2007) </a:t>
            </a:r>
            <a:r>
              <a:rPr lang="en-IN" sz="2200" dirty="0">
                <a:latin typeface="Times New Roman" pitchFamily="18" charset="0"/>
                <a:cs typeface="Times New Roman" pitchFamily="18" charset="0"/>
              </a:rPr>
              <a:t>in </a:t>
            </a:r>
            <a:r>
              <a:rPr lang="en-IN" sz="2200" dirty="0" smtClean="0">
                <a:latin typeface="Times New Roman" pitchFamily="18" charset="0"/>
                <a:cs typeface="Times New Roman" pitchFamily="18" charset="0"/>
              </a:rPr>
              <a:t>and </a:t>
            </a:r>
            <a:r>
              <a:rPr lang="en-IN" sz="2200" dirty="0" err="1" smtClean="0">
                <a:latin typeface="Times New Roman" pitchFamily="18" charset="0"/>
                <a:cs typeface="Times New Roman" pitchFamily="18" charset="0"/>
              </a:rPr>
              <a:t>Baratang</a:t>
            </a:r>
            <a:r>
              <a:rPr lang="en-IN" sz="2200" dirty="0" smtClean="0">
                <a:latin typeface="Times New Roman" pitchFamily="18" charset="0"/>
                <a:cs typeface="Times New Roman" pitchFamily="18" charset="0"/>
              </a:rPr>
              <a:t> </a:t>
            </a:r>
            <a:r>
              <a:rPr lang="en-IN" sz="2200" dirty="0">
                <a:latin typeface="Times New Roman" pitchFamily="18" charset="0"/>
                <a:cs typeface="Times New Roman" pitchFamily="18" charset="0"/>
              </a:rPr>
              <a:t>cave record (</a:t>
            </a:r>
            <a:r>
              <a:rPr lang="en-IN" sz="2200" dirty="0" err="1">
                <a:latin typeface="Times New Roman" pitchFamily="18" charset="0"/>
                <a:cs typeface="Times New Roman" pitchFamily="18" charset="0"/>
              </a:rPr>
              <a:t>Laskar</a:t>
            </a:r>
            <a:r>
              <a:rPr lang="en-IN" sz="2200" dirty="0">
                <a:latin typeface="Times New Roman" pitchFamily="18" charset="0"/>
                <a:cs typeface="Times New Roman" pitchFamily="18" charset="0"/>
              </a:rPr>
              <a:t> et al., 2013</a:t>
            </a:r>
            <a:r>
              <a:rPr lang="en-IN" sz="2200" dirty="0" smtClean="0">
                <a:latin typeface="Times New Roman" pitchFamily="18" charset="0"/>
                <a:cs typeface="Times New Roman" pitchFamily="18" charset="0"/>
              </a:rPr>
              <a:t>).</a:t>
            </a:r>
            <a:endParaRPr lang="en-IN" sz="2200" dirty="0">
              <a:latin typeface="Times New Roman" pitchFamily="18" charset="0"/>
              <a:cs typeface="Times New Roman" pitchFamily="18" charset="0"/>
            </a:endParaRPr>
          </a:p>
        </p:txBody>
      </p:sp>
      <p:sp>
        <p:nvSpPr>
          <p:cNvPr id="60" name="Text Placeholder 6"/>
          <p:cNvSpPr txBox="1">
            <a:spLocks/>
          </p:cNvSpPr>
          <p:nvPr/>
        </p:nvSpPr>
        <p:spPr>
          <a:xfrm>
            <a:off x="20243306" y="12305046"/>
            <a:ext cx="9036455" cy="14426073"/>
          </a:xfrm>
          <a:prstGeom prst="rect">
            <a:avLst/>
          </a:prstGeom>
        </p:spPr>
        <p:txBody>
          <a:bodyPr/>
          <a:lstStyle>
            <a:lvl1pPr marL="434850"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6969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0454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173939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217424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11480029"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7307"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585"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863"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342900" indent="-342900" algn="just">
              <a:lnSpc>
                <a:spcPct val="150000"/>
              </a:lnSpc>
            </a:pPr>
            <a:r>
              <a:rPr lang="en-IN" sz="2500" dirty="0">
                <a:latin typeface="Times New Roman" pitchFamily="18" charset="0"/>
                <a:cs typeface="Times New Roman" pitchFamily="18" charset="0"/>
              </a:rPr>
              <a:t>This reconstruction embeds major global climatic events, viz. RWP, DACP, MWP and LIA and respective ISM variability</a:t>
            </a:r>
            <a:r>
              <a:rPr lang="en-IN" sz="2500" dirty="0" smtClean="0">
                <a:latin typeface="Times New Roman" pitchFamily="18" charset="0"/>
                <a:cs typeface="Times New Roman" pitchFamily="18" charset="0"/>
              </a:rPr>
              <a:t>.</a:t>
            </a:r>
          </a:p>
          <a:p>
            <a:pPr marL="342900" indent="-342900" algn="just">
              <a:lnSpc>
                <a:spcPct val="150000"/>
              </a:lnSpc>
            </a:pPr>
            <a:r>
              <a:rPr lang="en-IN" sz="2500" dirty="0" smtClean="0">
                <a:latin typeface="Times New Roman" pitchFamily="18" charset="0"/>
                <a:cs typeface="Times New Roman" pitchFamily="18" charset="0"/>
              </a:rPr>
              <a:t>No significant trend in the δ</a:t>
            </a:r>
            <a:r>
              <a:rPr lang="en-IN" sz="2500" baseline="30000" dirty="0" smtClean="0">
                <a:latin typeface="Times New Roman" pitchFamily="18" charset="0"/>
                <a:cs typeface="Times New Roman" pitchFamily="18" charset="0"/>
              </a:rPr>
              <a:t>18</a:t>
            </a:r>
            <a:r>
              <a:rPr lang="en-IN" sz="2500" dirty="0" smtClean="0">
                <a:latin typeface="Times New Roman" pitchFamily="18" charset="0"/>
                <a:cs typeface="Times New Roman" pitchFamily="18" charset="0"/>
              </a:rPr>
              <a:t>O </a:t>
            </a:r>
            <a:r>
              <a:rPr lang="en-IN" sz="2500" dirty="0">
                <a:latin typeface="Times New Roman" pitchFamily="18" charset="0"/>
                <a:cs typeface="Times New Roman" pitchFamily="18" charset="0"/>
              </a:rPr>
              <a:t>values </a:t>
            </a:r>
            <a:r>
              <a:rPr lang="en-IN" sz="2500" dirty="0" smtClean="0">
                <a:latin typeface="Times New Roman" pitchFamily="18" charset="0"/>
                <a:cs typeface="Times New Roman" pitchFamily="18" charset="0"/>
              </a:rPr>
              <a:t>represents the absence of any significant trend in ISM over the last 2 millennia (Fig 2) </a:t>
            </a:r>
          </a:p>
          <a:p>
            <a:pPr marL="342900" indent="-342900" algn="just">
              <a:lnSpc>
                <a:spcPct val="150000"/>
              </a:lnSpc>
            </a:pPr>
            <a:r>
              <a:rPr lang="en-IN" sz="2500" dirty="0" smtClean="0">
                <a:latin typeface="Times New Roman" pitchFamily="18" charset="0"/>
                <a:cs typeface="Times New Roman" pitchFamily="18" charset="0"/>
              </a:rPr>
              <a:t>The </a:t>
            </a:r>
            <a:r>
              <a:rPr lang="en-IN" sz="2500" dirty="0">
                <a:latin typeface="Times New Roman" pitchFamily="18" charset="0"/>
                <a:cs typeface="Times New Roman" pitchFamily="18" charset="0"/>
              </a:rPr>
              <a:t>large amplitude (~ 3.6‰) variations in δ</a:t>
            </a:r>
            <a:r>
              <a:rPr lang="en-IN" sz="2500" baseline="30000" dirty="0">
                <a:latin typeface="Times New Roman" pitchFamily="18" charset="0"/>
                <a:cs typeface="Times New Roman" pitchFamily="18" charset="0"/>
              </a:rPr>
              <a:t>18</a:t>
            </a:r>
            <a:r>
              <a:rPr lang="en-IN" sz="2500" dirty="0">
                <a:latin typeface="Times New Roman" pitchFamily="18" charset="0"/>
                <a:cs typeface="Times New Roman" pitchFamily="18" charset="0"/>
              </a:rPr>
              <a:t>O values within a century observed during MWP, otherwise the variability remained within the range of 1 – 1.5 ‰ in the last 2 millennia. Both the driest and wettest monsoon </a:t>
            </a:r>
            <a:r>
              <a:rPr lang="en-IN" sz="2500" dirty="0" smtClean="0">
                <a:latin typeface="Times New Roman" pitchFamily="18" charset="0"/>
                <a:cs typeface="Times New Roman" pitchFamily="18" charset="0"/>
              </a:rPr>
              <a:t>of the </a:t>
            </a:r>
            <a:r>
              <a:rPr lang="en-IN" sz="2500" dirty="0">
                <a:latin typeface="Times New Roman" pitchFamily="18" charset="0"/>
                <a:cs typeface="Times New Roman" pitchFamily="18" charset="0"/>
              </a:rPr>
              <a:t>last 2 </a:t>
            </a:r>
            <a:r>
              <a:rPr lang="en-IN" sz="2500" dirty="0" smtClean="0">
                <a:latin typeface="Times New Roman" pitchFamily="18" charset="0"/>
                <a:cs typeface="Times New Roman" pitchFamily="18" charset="0"/>
              </a:rPr>
              <a:t>millennia were occurred during MWP (Fig 2)</a:t>
            </a:r>
          </a:p>
          <a:p>
            <a:pPr marL="342900" indent="-342900" algn="just">
              <a:lnSpc>
                <a:spcPct val="150000"/>
              </a:lnSpc>
            </a:pPr>
            <a:r>
              <a:rPr lang="en-IN" sz="2500" dirty="0" smtClean="0">
                <a:latin typeface="Times New Roman" pitchFamily="18" charset="0"/>
                <a:cs typeface="Times New Roman" pitchFamily="18" charset="0"/>
              </a:rPr>
              <a:t>There </a:t>
            </a:r>
            <a:r>
              <a:rPr lang="en-IN" sz="2500" dirty="0">
                <a:latin typeface="Times New Roman" pitchFamily="18" charset="0"/>
                <a:cs typeface="Times New Roman" pitchFamily="18" charset="0"/>
              </a:rPr>
              <a:t>are three (two) prolonged increased (decreased) monsoon regimes, with time domain of more than ~2 century scale. These decreased monsoon regimes are either occurred during early phase of global climatic events, or during the global climatic </a:t>
            </a:r>
            <a:r>
              <a:rPr lang="en-IN" sz="2500" dirty="0" smtClean="0">
                <a:latin typeface="Times New Roman" pitchFamily="18" charset="0"/>
                <a:cs typeface="Times New Roman" pitchFamily="18" charset="0"/>
              </a:rPr>
              <a:t>events</a:t>
            </a:r>
            <a:r>
              <a:rPr lang="en-IN" sz="2500" dirty="0">
                <a:latin typeface="Times New Roman" pitchFamily="18" charset="0"/>
                <a:cs typeface="Times New Roman" pitchFamily="18" charset="0"/>
              </a:rPr>
              <a:t> (Fig 2</a:t>
            </a:r>
            <a:r>
              <a:rPr lang="en-IN" sz="2500" dirty="0" smtClean="0">
                <a:latin typeface="Times New Roman" pitchFamily="18" charset="0"/>
                <a:cs typeface="Times New Roman" pitchFamily="18" charset="0"/>
              </a:rPr>
              <a:t>). </a:t>
            </a:r>
            <a:endParaRPr lang="en-IN" sz="2500" dirty="0">
              <a:latin typeface="Times New Roman" pitchFamily="18" charset="0"/>
              <a:cs typeface="Times New Roman" pitchFamily="18" charset="0"/>
            </a:endParaRPr>
          </a:p>
          <a:p>
            <a:pPr marL="342900" indent="-342900" algn="just">
              <a:lnSpc>
                <a:spcPct val="150000"/>
              </a:lnSpc>
            </a:pPr>
            <a:r>
              <a:rPr lang="en-IN" sz="2500" dirty="0">
                <a:latin typeface="Times New Roman" pitchFamily="18" charset="0"/>
                <a:cs typeface="Times New Roman" pitchFamily="18" charset="0"/>
              </a:rPr>
              <a:t>The abrupt and prolonged perturbations are coinciding with global climatic events RWP, MWP and LIA. A total </a:t>
            </a:r>
            <a:r>
              <a:rPr lang="en-IN" sz="2500" dirty="0">
                <a:latin typeface="Times New Roman" pitchFamily="18" charset="0"/>
                <a:cs typeface="Times New Roman" pitchFamily="18" charset="0"/>
              </a:rPr>
              <a:t>of 61 (37) and 60 (57) </a:t>
            </a:r>
            <a:r>
              <a:rPr lang="en-IN" sz="2500" dirty="0" smtClean="0">
                <a:latin typeface="Times New Roman" pitchFamily="18" charset="0"/>
                <a:cs typeface="Times New Roman" pitchFamily="18" charset="0"/>
              </a:rPr>
              <a:t>dry </a:t>
            </a:r>
            <a:r>
              <a:rPr lang="en-IN" sz="2500" dirty="0">
                <a:latin typeface="Times New Roman" pitchFamily="18" charset="0"/>
                <a:cs typeface="Times New Roman" pitchFamily="18" charset="0"/>
              </a:rPr>
              <a:t>(wet) m</a:t>
            </a:r>
            <a:r>
              <a:rPr lang="en-IN" sz="2500" dirty="0">
                <a:latin typeface="Times New Roman" pitchFamily="18" charset="0"/>
                <a:cs typeface="Times New Roman" pitchFamily="18" charset="0"/>
              </a:rPr>
              <a:t>onsoon years were recorded in MWP and LIA, respectively</a:t>
            </a:r>
            <a:r>
              <a:rPr lang="en-IN" sz="2500" dirty="0" smtClean="0">
                <a:latin typeface="Times New Roman" pitchFamily="18" charset="0"/>
                <a:cs typeface="Times New Roman" pitchFamily="18" charset="0"/>
              </a:rPr>
              <a:t>.</a:t>
            </a:r>
          </a:p>
          <a:p>
            <a:pPr marL="342900" indent="-342900" algn="just">
              <a:lnSpc>
                <a:spcPct val="150000"/>
              </a:lnSpc>
            </a:pPr>
            <a:r>
              <a:rPr lang="en-IN" sz="2500" dirty="0">
                <a:latin typeface="Times New Roman" pitchFamily="18" charset="0"/>
                <a:cs typeface="Times New Roman" pitchFamily="18" charset="0"/>
              </a:rPr>
              <a:t>Synchronous ISM activity has been observed in North-South-East (</a:t>
            </a:r>
            <a:r>
              <a:rPr lang="en-IN" sz="2500" dirty="0" err="1">
                <a:latin typeface="Times New Roman" pitchFamily="18" charset="0"/>
                <a:cs typeface="Times New Roman" pitchFamily="18" charset="0"/>
              </a:rPr>
              <a:t>Dharamjali</a:t>
            </a:r>
            <a:r>
              <a:rPr lang="en-IN" sz="2500" dirty="0">
                <a:latin typeface="Times New Roman" pitchFamily="18" charset="0"/>
                <a:cs typeface="Times New Roman" pitchFamily="18" charset="0"/>
              </a:rPr>
              <a:t>, Kadapa, and </a:t>
            </a:r>
            <a:r>
              <a:rPr lang="en-IN" sz="2500" dirty="0" err="1">
                <a:latin typeface="Times New Roman" pitchFamily="18" charset="0"/>
                <a:cs typeface="Times New Roman" pitchFamily="18" charset="0"/>
              </a:rPr>
              <a:t>Baratang</a:t>
            </a:r>
            <a:r>
              <a:rPr lang="en-IN" sz="2500" dirty="0">
                <a:latin typeface="Times New Roman" pitchFamily="18" charset="0"/>
                <a:cs typeface="Times New Roman" pitchFamily="18" charset="0"/>
              </a:rPr>
              <a:t>) cave records of the sub-continent (Fig 3).</a:t>
            </a:r>
          </a:p>
          <a:p>
            <a:pPr marL="342900" indent="-342900" algn="just">
              <a:lnSpc>
                <a:spcPct val="150000"/>
              </a:lnSpc>
            </a:pPr>
            <a:r>
              <a:rPr lang="en-IN" sz="2500" dirty="0" smtClean="0">
                <a:latin typeface="Times New Roman" pitchFamily="18" charset="0"/>
                <a:cs typeface="Times New Roman" pitchFamily="18" charset="0"/>
              </a:rPr>
              <a:t>Cold periods (DACP and LIA) are influenced by </a:t>
            </a:r>
            <a:r>
              <a:rPr lang="en-IN" sz="2500" dirty="0">
                <a:latin typeface="Times New Roman" pitchFamily="18" charset="0"/>
                <a:cs typeface="Times New Roman" pitchFamily="18" charset="0"/>
              </a:rPr>
              <a:t>solar-induced changes in ENSO </a:t>
            </a:r>
            <a:r>
              <a:rPr lang="en-IN" sz="2500" dirty="0" smtClean="0">
                <a:latin typeface="Times New Roman" pitchFamily="18" charset="0"/>
                <a:cs typeface="Times New Roman" pitchFamily="18" charset="0"/>
              </a:rPr>
              <a:t>state, while warm periods are influenced by both the Solar activity and phase change of ENSO (Fig 4; Fig 5). </a:t>
            </a:r>
            <a:endParaRPr lang="en-IN" sz="2500" dirty="0">
              <a:latin typeface="Times New Roman" pitchFamily="18" charset="0"/>
              <a:cs typeface="Times New Roman" pitchFamily="18" charset="0"/>
            </a:endParaRPr>
          </a:p>
        </p:txBody>
      </p:sp>
      <p:sp>
        <p:nvSpPr>
          <p:cNvPr id="62" name="Rectangle 61"/>
          <p:cNvSpPr/>
          <p:nvPr/>
        </p:nvSpPr>
        <p:spPr>
          <a:xfrm>
            <a:off x="11095037" y="11788478"/>
            <a:ext cx="9000000" cy="1446550"/>
          </a:xfrm>
          <a:prstGeom prst="rect">
            <a:avLst/>
          </a:prstGeom>
        </p:spPr>
        <p:txBody>
          <a:bodyPr wrap="square">
            <a:spAutoFit/>
          </a:bodyPr>
          <a:lstStyle/>
          <a:p>
            <a:pPr algn="just"/>
            <a:r>
              <a:rPr lang="en-IN" sz="2200" dirty="0">
                <a:solidFill>
                  <a:schemeClr val="accent5">
                    <a:lumMod val="50000"/>
                  </a:schemeClr>
                </a:solidFill>
                <a:latin typeface="Times New Roman" pitchFamily="18" charset="0"/>
                <a:cs typeface="Times New Roman" pitchFamily="18" charset="0"/>
              </a:rPr>
              <a:t>Figure </a:t>
            </a:r>
            <a:r>
              <a:rPr lang="en-IN" sz="2200" dirty="0" smtClean="0">
                <a:solidFill>
                  <a:schemeClr val="accent5">
                    <a:lumMod val="50000"/>
                  </a:schemeClr>
                </a:solidFill>
                <a:latin typeface="Times New Roman" pitchFamily="18" charset="0"/>
                <a:cs typeface="Times New Roman" pitchFamily="18" charset="0"/>
              </a:rPr>
              <a:t>2: δ</a:t>
            </a:r>
            <a:r>
              <a:rPr lang="en-IN" sz="2200" baseline="30000" dirty="0" smtClean="0">
                <a:solidFill>
                  <a:schemeClr val="accent5">
                    <a:lumMod val="50000"/>
                  </a:schemeClr>
                </a:solidFill>
                <a:latin typeface="Times New Roman" pitchFamily="18" charset="0"/>
                <a:cs typeface="Times New Roman" pitchFamily="18" charset="0"/>
              </a:rPr>
              <a:t>18</a:t>
            </a:r>
            <a:r>
              <a:rPr lang="en-IN" sz="2200" dirty="0" smtClean="0">
                <a:solidFill>
                  <a:schemeClr val="accent5">
                    <a:lumMod val="50000"/>
                  </a:schemeClr>
                </a:solidFill>
                <a:latin typeface="Times New Roman" pitchFamily="18" charset="0"/>
                <a:cs typeface="Times New Roman" pitchFamily="18" charset="0"/>
              </a:rPr>
              <a:t>O time series generated </a:t>
            </a:r>
            <a:r>
              <a:rPr lang="en-IN" sz="2200" dirty="0">
                <a:solidFill>
                  <a:schemeClr val="accent5">
                    <a:lumMod val="50000"/>
                  </a:schemeClr>
                </a:solidFill>
                <a:latin typeface="Times New Roman" pitchFamily="18" charset="0"/>
                <a:cs typeface="Times New Roman" pitchFamily="18" charset="0"/>
              </a:rPr>
              <a:t>by COPRA </a:t>
            </a:r>
            <a:r>
              <a:rPr lang="en-IN" sz="2200" dirty="0" smtClean="0">
                <a:solidFill>
                  <a:schemeClr val="accent5">
                    <a:lumMod val="50000"/>
                  </a:schemeClr>
                </a:solidFill>
                <a:latin typeface="Times New Roman" pitchFamily="18" charset="0"/>
                <a:cs typeface="Times New Roman" pitchFamily="18" charset="0"/>
              </a:rPr>
              <a:t>model</a:t>
            </a:r>
            <a:r>
              <a:rPr lang="en-IN" sz="2200" dirty="0" smtClean="0">
                <a:latin typeface="Times New Roman" pitchFamily="18" charset="0"/>
                <a:cs typeface="Times New Roman" pitchFamily="18" charset="0"/>
              </a:rPr>
              <a:t>, using 1778 </a:t>
            </a:r>
            <a:r>
              <a:rPr lang="en-IN" sz="2200" dirty="0" smtClean="0">
                <a:solidFill>
                  <a:schemeClr val="accent5">
                    <a:lumMod val="50000"/>
                  </a:schemeClr>
                </a:solidFill>
                <a:latin typeface="Times New Roman" pitchFamily="18" charset="0"/>
                <a:cs typeface="Times New Roman" pitchFamily="18" charset="0"/>
              </a:rPr>
              <a:t>δ</a:t>
            </a:r>
            <a:r>
              <a:rPr lang="en-IN" sz="2200" baseline="30000" dirty="0" smtClean="0">
                <a:solidFill>
                  <a:schemeClr val="accent5">
                    <a:lumMod val="50000"/>
                  </a:schemeClr>
                </a:solidFill>
                <a:latin typeface="Times New Roman" pitchFamily="18" charset="0"/>
                <a:cs typeface="Times New Roman" pitchFamily="18" charset="0"/>
              </a:rPr>
              <a:t>18</a:t>
            </a:r>
            <a:r>
              <a:rPr lang="en-IN" sz="2200" dirty="0" smtClean="0">
                <a:solidFill>
                  <a:schemeClr val="accent5">
                    <a:lumMod val="50000"/>
                  </a:schemeClr>
                </a:solidFill>
                <a:latin typeface="Times New Roman" pitchFamily="18" charset="0"/>
                <a:cs typeface="Times New Roman" pitchFamily="18" charset="0"/>
              </a:rPr>
              <a:t>O data points and 8 U-</a:t>
            </a:r>
            <a:r>
              <a:rPr lang="en-IN" sz="2200" dirty="0" err="1" smtClean="0">
                <a:solidFill>
                  <a:schemeClr val="accent5">
                    <a:lumMod val="50000"/>
                  </a:schemeClr>
                </a:solidFill>
                <a:latin typeface="Times New Roman" pitchFamily="18" charset="0"/>
                <a:cs typeface="Times New Roman" pitchFamily="18" charset="0"/>
              </a:rPr>
              <a:t>Th</a:t>
            </a:r>
            <a:r>
              <a:rPr lang="en-IN" sz="2200" dirty="0" smtClean="0">
                <a:solidFill>
                  <a:schemeClr val="accent5">
                    <a:lumMod val="50000"/>
                  </a:schemeClr>
                </a:solidFill>
                <a:latin typeface="Times New Roman" pitchFamily="18" charset="0"/>
                <a:cs typeface="Times New Roman" pitchFamily="18" charset="0"/>
              </a:rPr>
              <a:t> ages of NAKA-A1 stalagmite. Time resolution of the series varies according to the growth rate of stalagmite. Red (Blue) </a:t>
            </a:r>
            <a:r>
              <a:rPr lang="en-IN" sz="2200" dirty="0">
                <a:solidFill>
                  <a:schemeClr val="accent5">
                    <a:lumMod val="50000"/>
                  </a:schemeClr>
                </a:solidFill>
                <a:latin typeface="Times New Roman" pitchFamily="18" charset="0"/>
                <a:cs typeface="Times New Roman" pitchFamily="18" charset="0"/>
              </a:rPr>
              <a:t>s</a:t>
            </a:r>
            <a:r>
              <a:rPr lang="en-IN" sz="2200" dirty="0" smtClean="0">
                <a:solidFill>
                  <a:schemeClr val="accent5">
                    <a:lumMod val="50000"/>
                  </a:schemeClr>
                </a:solidFill>
                <a:latin typeface="Times New Roman" pitchFamily="18" charset="0"/>
                <a:cs typeface="Times New Roman" pitchFamily="18" charset="0"/>
              </a:rPr>
              <a:t>haded area represents climatic events MWP (LIA).</a:t>
            </a:r>
            <a:endParaRPr lang="en-IN" sz="2200" dirty="0">
              <a:latin typeface="Times New Roman" pitchFamily="18" charset="0"/>
              <a:cs typeface="Times New Roman" pitchFamily="18" charset="0"/>
            </a:endParaRPr>
          </a:p>
        </p:txBody>
      </p:sp>
      <p:sp>
        <p:nvSpPr>
          <p:cNvPr id="63" name="TextBox 62"/>
          <p:cNvSpPr txBox="1"/>
          <p:nvPr/>
        </p:nvSpPr>
        <p:spPr>
          <a:xfrm>
            <a:off x="11323638" y="35242428"/>
            <a:ext cx="8919668" cy="2123658"/>
          </a:xfrm>
          <a:prstGeom prst="rect">
            <a:avLst/>
          </a:prstGeom>
          <a:noFill/>
        </p:spPr>
        <p:txBody>
          <a:bodyPr wrap="square" rtlCol="0">
            <a:spAutoFit/>
          </a:bodyPr>
          <a:lstStyle/>
          <a:p>
            <a:pPr algn="just"/>
            <a:r>
              <a:rPr lang="en-IN" sz="2200" dirty="0">
                <a:latin typeface="Times New Roman" pitchFamily="18" charset="0"/>
                <a:cs typeface="Times New Roman" pitchFamily="18" charset="0"/>
              </a:rPr>
              <a:t>Figure 4: Comparison of ISM variability with different climatic records. (a) The present study, NAKA-A1 record from Kadapa cave. (b) Atmospheric </a:t>
            </a:r>
            <a:r>
              <a:rPr lang="el-GR" sz="2200" dirty="0">
                <a:latin typeface="Times New Roman" pitchFamily="18" charset="0"/>
                <a:cs typeface="Times New Roman" pitchFamily="18" charset="0"/>
              </a:rPr>
              <a:t>Δ</a:t>
            </a:r>
            <a:r>
              <a:rPr lang="en-IN" sz="2200" baseline="30000" dirty="0">
                <a:latin typeface="Times New Roman" pitchFamily="18" charset="0"/>
                <a:cs typeface="Times New Roman" pitchFamily="18" charset="0"/>
              </a:rPr>
              <a:t>14</a:t>
            </a:r>
            <a:r>
              <a:rPr lang="en-IN" sz="2200" dirty="0">
                <a:latin typeface="Times New Roman" pitchFamily="18" charset="0"/>
                <a:cs typeface="Times New Roman" pitchFamily="18" charset="0"/>
              </a:rPr>
              <a:t>C</a:t>
            </a:r>
            <a:r>
              <a:rPr lang="en-IN" sz="2200" dirty="0" smtClean="0">
                <a:latin typeface="Times New Roman" pitchFamily="18" charset="0"/>
                <a:cs typeface="Times New Roman" pitchFamily="18" charset="0"/>
              </a:rPr>
              <a:t> </a:t>
            </a:r>
            <a:r>
              <a:rPr lang="en-IN" sz="2200" dirty="0">
                <a:latin typeface="Times New Roman" pitchFamily="18" charset="0"/>
                <a:cs typeface="Times New Roman" pitchFamily="18" charset="0"/>
              </a:rPr>
              <a:t>(Reimer et al., 2004), (c) Reconstructed Tibetan temperature anomalies (</a:t>
            </a:r>
            <a:r>
              <a:rPr lang="en-IN" sz="2200" dirty="0" err="1">
                <a:latin typeface="Times New Roman" pitchFamily="18" charset="0"/>
                <a:cs typeface="Times New Roman" pitchFamily="18" charset="0"/>
              </a:rPr>
              <a:t>Feng</a:t>
            </a:r>
            <a:r>
              <a:rPr lang="en-IN" sz="2200" dirty="0">
                <a:latin typeface="Times New Roman" pitchFamily="18" charset="0"/>
                <a:cs typeface="Times New Roman" pitchFamily="18" charset="0"/>
              </a:rPr>
              <a:t> and Hu, 2005), (d) Reconstructed Southern Oscillation Index (Yan et al., 2011). The red and blue vertical rectangular boxes are MWP and </a:t>
            </a:r>
            <a:r>
              <a:rPr lang="en-IN" sz="2200" dirty="0" smtClean="0">
                <a:latin typeface="Times New Roman" pitchFamily="18" charset="0"/>
                <a:cs typeface="Times New Roman" pitchFamily="18" charset="0"/>
              </a:rPr>
              <a:t>LIA periods, </a:t>
            </a:r>
            <a:r>
              <a:rPr lang="en-IN" sz="2200" dirty="0">
                <a:latin typeface="Times New Roman" pitchFamily="18" charset="0"/>
                <a:cs typeface="Times New Roman" pitchFamily="18" charset="0"/>
              </a:rPr>
              <a:t>respectively. </a:t>
            </a:r>
          </a:p>
        </p:txBody>
      </p:sp>
      <p:sp>
        <p:nvSpPr>
          <p:cNvPr id="65" name="Text Placeholder 9"/>
          <p:cNvSpPr txBox="1">
            <a:spLocks/>
          </p:cNvSpPr>
          <p:nvPr/>
        </p:nvSpPr>
        <p:spPr>
          <a:xfrm>
            <a:off x="20212885" y="28047117"/>
            <a:ext cx="8601168" cy="9414038"/>
          </a:xfrm>
          <a:prstGeom prst="rect">
            <a:avLst/>
          </a:prstGeom>
        </p:spPr>
        <p:txBody>
          <a:bodyPr/>
          <a:lstStyle>
            <a:lvl1pPr marL="434850"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6969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0454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173939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217424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11480029"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7307"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585"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863"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algn="just">
              <a:lnSpc>
                <a:spcPct val="150000"/>
              </a:lnSpc>
            </a:pPr>
            <a:r>
              <a:rPr lang="en-IN" sz="2500" dirty="0">
                <a:latin typeface="Times New Roman" pitchFamily="18" charset="0"/>
                <a:cs typeface="Times New Roman" pitchFamily="18" charset="0"/>
              </a:rPr>
              <a:t>Variations in ISM during global climatic events for the last two millennia are plausibly linked with the variations in TP Temperature, SOI and Solar activity. </a:t>
            </a:r>
          </a:p>
          <a:p>
            <a:pPr algn="just">
              <a:lnSpc>
                <a:spcPct val="150000"/>
              </a:lnSpc>
            </a:pPr>
            <a:r>
              <a:rPr lang="en-IN" sz="2500" dirty="0" smtClean="0">
                <a:latin typeface="Times New Roman" pitchFamily="18" charset="0"/>
                <a:cs typeface="Times New Roman" pitchFamily="18" charset="0"/>
              </a:rPr>
              <a:t>Enhanced </a:t>
            </a:r>
            <a:r>
              <a:rPr lang="en-IN" sz="2500" dirty="0">
                <a:latin typeface="Times New Roman" pitchFamily="18" charset="0"/>
                <a:cs typeface="Times New Roman" pitchFamily="18" charset="0"/>
              </a:rPr>
              <a:t>precipitation during DACP can be attributed to the combined forcing of solar-induced changes in ENSO state and TP Temperature.</a:t>
            </a:r>
          </a:p>
          <a:p>
            <a:pPr lvl="0" algn="just">
              <a:lnSpc>
                <a:spcPct val="150000"/>
              </a:lnSpc>
            </a:pPr>
            <a:r>
              <a:rPr lang="en-IN" sz="2500" dirty="0">
                <a:latin typeface="Times New Roman" pitchFamily="18" charset="0"/>
                <a:cs typeface="Times New Roman" pitchFamily="18" charset="0"/>
              </a:rPr>
              <a:t>Large variation in ISM during MWP might be caused by the combined influence of solar activity and phase change of ENSO</a:t>
            </a:r>
            <a:r>
              <a:rPr lang="en-IN" sz="2500" dirty="0" smtClean="0">
                <a:latin typeface="Times New Roman" pitchFamily="18" charset="0"/>
                <a:cs typeface="Times New Roman" pitchFamily="18" charset="0"/>
              </a:rPr>
              <a:t>.</a:t>
            </a:r>
          </a:p>
          <a:p>
            <a:pPr lvl="0" algn="just">
              <a:lnSpc>
                <a:spcPct val="150000"/>
              </a:lnSpc>
            </a:pPr>
            <a:r>
              <a:rPr lang="en-IN" sz="2500" dirty="0">
                <a:latin typeface="Times New Roman" pitchFamily="18" charset="0"/>
                <a:cs typeface="Times New Roman" pitchFamily="18" charset="0"/>
              </a:rPr>
              <a:t>ENSO state influenced monsoon rainfall during LIA.</a:t>
            </a:r>
          </a:p>
          <a:p>
            <a:pPr lvl="0" algn="just">
              <a:lnSpc>
                <a:spcPct val="150000"/>
              </a:lnSpc>
            </a:pPr>
            <a:r>
              <a:rPr lang="en-IN" sz="2500" dirty="0">
                <a:latin typeface="Times New Roman" pitchFamily="18" charset="0"/>
                <a:cs typeface="Times New Roman" pitchFamily="18" charset="0"/>
              </a:rPr>
              <a:t>During global cold/warm events, ISM was in its relatively wetter/drier regime. We conclude that changes in TP Temperature and state of ENSO played a vital role in ISM rainfall contrasts during global cold and warm events for the past two millennia, however, the forcing mechanisms are not stationary</a:t>
            </a:r>
            <a:r>
              <a:rPr lang="en-IN" sz="2500" dirty="0" smtClean="0">
                <a:latin typeface="Times New Roman" pitchFamily="18" charset="0"/>
                <a:cs typeface="Times New Roman" pitchFamily="18" charset="0"/>
              </a:rPr>
              <a:t>.</a:t>
            </a:r>
            <a:endParaRPr lang="en-IN" sz="2500" dirty="0">
              <a:latin typeface="Times New Roman" pitchFamily="18" charset="0"/>
              <a:cs typeface="Times New Roman" pitchFamily="18" charset="0"/>
            </a:endParaRPr>
          </a:p>
        </p:txBody>
      </p:sp>
      <p:sp>
        <p:nvSpPr>
          <p:cNvPr id="66" name="Text Placeholder 11"/>
          <p:cNvSpPr txBox="1">
            <a:spLocks/>
          </p:cNvSpPr>
          <p:nvPr/>
        </p:nvSpPr>
        <p:spPr>
          <a:xfrm>
            <a:off x="8351837" y="37908263"/>
            <a:ext cx="21915437" cy="4885975"/>
          </a:xfrm>
          <a:prstGeom prst="rect">
            <a:avLst/>
          </a:prstGeom>
        </p:spPr>
        <p:txBody>
          <a:bodyPr/>
          <a:lstStyle>
            <a:lvl1pPr marL="434850"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6969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0454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173939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217424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11480029"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7307"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585"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863"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285750" indent="-285750" algn="just">
              <a:lnSpc>
                <a:spcPct val="150000"/>
              </a:lnSpc>
              <a:buFont typeface="Courier New" pitchFamily="49" charset="0"/>
              <a:buChar char="o"/>
            </a:pPr>
            <a:r>
              <a:rPr lang="en-IN" sz="1500" dirty="0" err="1" smtClean="0">
                <a:latin typeface="+mj-lt"/>
              </a:rPr>
              <a:t>Breitenbach</a:t>
            </a:r>
            <a:r>
              <a:rPr lang="en-IN" sz="1500" dirty="0" smtClean="0">
                <a:latin typeface="+mj-lt"/>
              </a:rPr>
              <a:t>, S.F.M., </a:t>
            </a:r>
            <a:r>
              <a:rPr lang="en-IN" sz="1500" dirty="0" err="1" smtClean="0">
                <a:latin typeface="+mj-lt"/>
              </a:rPr>
              <a:t>Rehfeld</a:t>
            </a:r>
            <a:r>
              <a:rPr lang="en-IN" sz="1500" dirty="0" smtClean="0">
                <a:latin typeface="+mj-lt"/>
              </a:rPr>
              <a:t>, K., </a:t>
            </a:r>
            <a:r>
              <a:rPr lang="en-IN" sz="1500" dirty="0" err="1" smtClean="0">
                <a:latin typeface="+mj-lt"/>
              </a:rPr>
              <a:t>Goswami</a:t>
            </a:r>
            <a:r>
              <a:rPr lang="en-IN" sz="1500" dirty="0" smtClean="0">
                <a:latin typeface="+mj-lt"/>
              </a:rPr>
              <a:t>, B., </a:t>
            </a:r>
            <a:r>
              <a:rPr lang="en-IN" sz="1500" dirty="0" err="1" smtClean="0">
                <a:latin typeface="+mj-lt"/>
              </a:rPr>
              <a:t>Baldini</a:t>
            </a:r>
            <a:r>
              <a:rPr lang="en-IN" sz="1500" dirty="0" smtClean="0">
                <a:latin typeface="+mj-lt"/>
              </a:rPr>
              <a:t>, J.U.L., Ridley, H.E., Kennett, D.J., </a:t>
            </a:r>
            <a:r>
              <a:rPr lang="en-IN" sz="1500" dirty="0" err="1" smtClean="0">
                <a:latin typeface="+mj-lt"/>
              </a:rPr>
              <a:t>Prufer</a:t>
            </a:r>
            <a:r>
              <a:rPr lang="en-IN" sz="1500" dirty="0" smtClean="0">
                <a:latin typeface="+mj-lt"/>
              </a:rPr>
              <a:t>, K.M., Aquino, V. V., </a:t>
            </a:r>
            <a:r>
              <a:rPr lang="en-IN" sz="1500" dirty="0" err="1" smtClean="0">
                <a:latin typeface="+mj-lt"/>
              </a:rPr>
              <a:t>Asmerom</a:t>
            </a:r>
            <a:r>
              <a:rPr lang="en-IN" sz="1500" dirty="0" smtClean="0">
                <a:latin typeface="+mj-lt"/>
              </a:rPr>
              <a:t>, Y., </a:t>
            </a:r>
            <a:r>
              <a:rPr lang="en-IN" sz="1500" dirty="0" err="1" smtClean="0">
                <a:latin typeface="+mj-lt"/>
              </a:rPr>
              <a:t>Polyak</a:t>
            </a:r>
            <a:r>
              <a:rPr lang="en-IN" sz="1500" dirty="0" smtClean="0">
                <a:latin typeface="+mj-lt"/>
              </a:rPr>
              <a:t>, V.J., Cheng, H., </a:t>
            </a:r>
            <a:r>
              <a:rPr lang="en-IN" sz="1500" dirty="0" err="1" smtClean="0">
                <a:latin typeface="+mj-lt"/>
              </a:rPr>
              <a:t>Kurths</a:t>
            </a:r>
            <a:r>
              <a:rPr lang="en-IN" sz="1500" dirty="0" smtClean="0">
                <a:latin typeface="+mj-lt"/>
              </a:rPr>
              <a:t>, J., Marwan, N., 2012. Constructing proxy records from age models (COPRA). </a:t>
            </a:r>
            <a:r>
              <a:rPr lang="en-IN" sz="1500" dirty="0" err="1" smtClean="0">
                <a:latin typeface="+mj-lt"/>
              </a:rPr>
              <a:t>Clim</a:t>
            </a:r>
            <a:r>
              <a:rPr lang="en-IN" sz="1500" dirty="0" smtClean="0">
                <a:latin typeface="+mj-lt"/>
              </a:rPr>
              <a:t>. Past 8, 1765–1779. https://doi.org/10.5194/cp-8-1765-2012</a:t>
            </a:r>
          </a:p>
          <a:p>
            <a:pPr marL="285750" indent="-285750" algn="just">
              <a:lnSpc>
                <a:spcPct val="150000"/>
              </a:lnSpc>
              <a:buFont typeface="Courier New" pitchFamily="49" charset="0"/>
              <a:buChar char="o"/>
            </a:pPr>
            <a:r>
              <a:rPr lang="en-IN" sz="1500" dirty="0" err="1" smtClean="0">
                <a:latin typeface="+mj-lt"/>
              </a:rPr>
              <a:t>Feng</a:t>
            </a:r>
            <a:r>
              <a:rPr lang="en-IN" sz="1500" dirty="0" smtClean="0">
                <a:latin typeface="+mj-lt"/>
              </a:rPr>
              <a:t>, S., Hu, Q., 2005. Regulation of Tibetan Plateau heating on variation of Indian summer monsoon in the last two millennia. </a:t>
            </a:r>
            <a:r>
              <a:rPr lang="en-IN" sz="1500" dirty="0" err="1" smtClean="0">
                <a:latin typeface="+mj-lt"/>
              </a:rPr>
              <a:t>Geophys</a:t>
            </a:r>
            <a:r>
              <a:rPr lang="en-IN" sz="1500" dirty="0" smtClean="0">
                <a:latin typeface="+mj-lt"/>
              </a:rPr>
              <a:t>. Res. </a:t>
            </a:r>
            <a:r>
              <a:rPr lang="en-IN" sz="1500" dirty="0" err="1" smtClean="0">
                <a:latin typeface="+mj-lt"/>
              </a:rPr>
              <a:t>Lett</a:t>
            </a:r>
            <a:r>
              <a:rPr lang="en-IN" sz="1500" dirty="0" smtClean="0">
                <a:latin typeface="+mj-lt"/>
              </a:rPr>
              <a:t>. 32, 1–4.</a:t>
            </a:r>
          </a:p>
          <a:p>
            <a:pPr marL="285750" indent="-285750" algn="just">
              <a:lnSpc>
                <a:spcPct val="150000"/>
              </a:lnSpc>
              <a:buFont typeface="Courier New" pitchFamily="49" charset="0"/>
              <a:buChar char="o"/>
            </a:pPr>
            <a:r>
              <a:rPr lang="en-IN" sz="1500" dirty="0" err="1" smtClean="0">
                <a:latin typeface="+mj-lt"/>
              </a:rPr>
              <a:t>Laskar</a:t>
            </a:r>
            <a:r>
              <a:rPr lang="en-IN" sz="1500" dirty="0" smtClean="0">
                <a:latin typeface="+mj-lt"/>
              </a:rPr>
              <a:t>, A.H., </a:t>
            </a:r>
            <a:r>
              <a:rPr lang="en-IN" sz="1500" dirty="0" err="1" smtClean="0">
                <a:latin typeface="+mj-lt"/>
              </a:rPr>
              <a:t>Yadava</a:t>
            </a:r>
            <a:r>
              <a:rPr lang="en-IN" sz="1500" dirty="0" smtClean="0">
                <a:latin typeface="+mj-lt"/>
              </a:rPr>
              <a:t>, M.G., Ramesh, R., </a:t>
            </a:r>
            <a:r>
              <a:rPr lang="en-IN" sz="1500" dirty="0" err="1" smtClean="0">
                <a:latin typeface="+mj-lt"/>
              </a:rPr>
              <a:t>Polyak</a:t>
            </a:r>
            <a:r>
              <a:rPr lang="en-IN" sz="1500" dirty="0" smtClean="0">
                <a:latin typeface="+mj-lt"/>
              </a:rPr>
              <a:t>, V.J., </a:t>
            </a:r>
            <a:r>
              <a:rPr lang="en-IN" sz="1500" dirty="0" err="1" smtClean="0">
                <a:latin typeface="+mj-lt"/>
              </a:rPr>
              <a:t>Asmerom</a:t>
            </a:r>
            <a:r>
              <a:rPr lang="en-IN" sz="1500" dirty="0" smtClean="0">
                <a:latin typeface="+mj-lt"/>
              </a:rPr>
              <a:t>, Y., 2013. A 4 </a:t>
            </a:r>
            <a:r>
              <a:rPr lang="en-IN" sz="1500" dirty="0" err="1" smtClean="0">
                <a:latin typeface="+mj-lt"/>
              </a:rPr>
              <a:t>kyr</a:t>
            </a:r>
            <a:r>
              <a:rPr lang="en-IN" sz="1500" dirty="0" smtClean="0">
                <a:latin typeface="+mj-lt"/>
              </a:rPr>
              <a:t> stalagmite oxygen isotopic record of the past Indian Summer Monsoon in the Andaman Islands. Geochemistry, </a:t>
            </a:r>
            <a:r>
              <a:rPr lang="en-IN" sz="1500" dirty="0" err="1" smtClean="0">
                <a:latin typeface="+mj-lt"/>
              </a:rPr>
              <a:t>Geophys</a:t>
            </a:r>
            <a:r>
              <a:rPr lang="en-IN" sz="1500" dirty="0" smtClean="0">
                <a:latin typeface="+mj-lt"/>
              </a:rPr>
              <a:t>. </a:t>
            </a:r>
            <a:r>
              <a:rPr lang="en-IN" sz="1500" dirty="0" err="1" smtClean="0">
                <a:latin typeface="+mj-lt"/>
              </a:rPr>
              <a:t>Geosystems</a:t>
            </a:r>
            <a:r>
              <a:rPr lang="en-IN" sz="1500" dirty="0" smtClean="0">
                <a:latin typeface="+mj-lt"/>
              </a:rPr>
              <a:t> 14, 3555–3566.</a:t>
            </a:r>
          </a:p>
          <a:p>
            <a:pPr marL="285750" indent="-285750" algn="just">
              <a:lnSpc>
                <a:spcPct val="150000"/>
              </a:lnSpc>
              <a:buFont typeface="Courier New" pitchFamily="49" charset="0"/>
              <a:buChar char="o"/>
            </a:pPr>
            <a:r>
              <a:rPr lang="en-IN" sz="1500" dirty="0" smtClean="0">
                <a:latin typeface="+mj-lt"/>
              </a:rPr>
              <a:t>McCrea JM (1950) On the isotope chemistry of carbonates and a </a:t>
            </a:r>
            <a:r>
              <a:rPr lang="en-IN" sz="1500" dirty="0" err="1" smtClean="0">
                <a:latin typeface="+mj-lt"/>
              </a:rPr>
              <a:t>paleo</a:t>
            </a:r>
            <a:r>
              <a:rPr lang="en-IN" sz="1500" dirty="0" smtClean="0">
                <a:latin typeface="+mj-lt"/>
              </a:rPr>
              <a:t>-temperature scale. </a:t>
            </a:r>
            <a:r>
              <a:rPr lang="en-IN" sz="1500" i="1" dirty="0" smtClean="0">
                <a:latin typeface="+mj-lt"/>
              </a:rPr>
              <a:t>Journal of Chemical Physics </a:t>
            </a:r>
            <a:r>
              <a:rPr lang="en-IN" sz="1500" dirty="0" smtClean="0">
                <a:latin typeface="+mj-lt"/>
              </a:rPr>
              <a:t>18: 849–857.</a:t>
            </a:r>
          </a:p>
          <a:p>
            <a:pPr marL="285750" indent="-285750" algn="just">
              <a:lnSpc>
                <a:spcPct val="150000"/>
              </a:lnSpc>
              <a:buFont typeface="Courier New" pitchFamily="49" charset="0"/>
              <a:buChar char="o"/>
            </a:pPr>
            <a:r>
              <a:rPr lang="en-IN" sz="1500" dirty="0" smtClean="0">
                <a:latin typeface="+mj-lt"/>
              </a:rPr>
              <a:t>MacDonald, G.M., Case, R.A., 2005. Variations in the Pacific Decadal Oscillation over the past millennium. </a:t>
            </a:r>
            <a:r>
              <a:rPr lang="en-IN" sz="1500" dirty="0" err="1" smtClean="0">
                <a:latin typeface="+mj-lt"/>
              </a:rPr>
              <a:t>Geophys</a:t>
            </a:r>
            <a:r>
              <a:rPr lang="en-IN" sz="1500" dirty="0" smtClean="0">
                <a:latin typeface="+mj-lt"/>
              </a:rPr>
              <a:t>. Res. </a:t>
            </a:r>
            <a:r>
              <a:rPr lang="en-IN" sz="1500" dirty="0" err="1" smtClean="0">
                <a:latin typeface="+mj-lt"/>
              </a:rPr>
              <a:t>Lett</a:t>
            </a:r>
            <a:r>
              <a:rPr lang="en-IN" sz="1500" dirty="0" smtClean="0">
                <a:latin typeface="+mj-lt"/>
              </a:rPr>
              <a:t>. 32, 1–4.</a:t>
            </a:r>
          </a:p>
          <a:p>
            <a:pPr marL="285750" indent="-285750" algn="just">
              <a:lnSpc>
                <a:spcPct val="150000"/>
              </a:lnSpc>
              <a:buFont typeface="Courier New" pitchFamily="49" charset="0"/>
              <a:buChar char="o"/>
            </a:pPr>
            <a:r>
              <a:rPr lang="en-IN" sz="1500" dirty="0" err="1" smtClean="0">
                <a:latin typeface="+mj-lt"/>
              </a:rPr>
              <a:t>Sanwal</a:t>
            </a:r>
            <a:r>
              <a:rPr lang="en-IN" sz="1500" dirty="0" smtClean="0">
                <a:latin typeface="+mj-lt"/>
              </a:rPr>
              <a:t>, J., </a:t>
            </a:r>
            <a:r>
              <a:rPr lang="en-IN" sz="1500" dirty="0" err="1" smtClean="0">
                <a:latin typeface="+mj-lt"/>
              </a:rPr>
              <a:t>Kotlia</a:t>
            </a:r>
            <a:r>
              <a:rPr lang="en-IN" sz="1500" dirty="0" smtClean="0">
                <a:latin typeface="+mj-lt"/>
              </a:rPr>
              <a:t>, B.S., </a:t>
            </a:r>
            <a:r>
              <a:rPr lang="en-IN" sz="1500" dirty="0" err="1" smtClean="0">
                <a:latin typeface="+mj-lt"/>
              </a:rPr>
              <a:t>Rajendran</a:t>
            </a:r>
            <a:r>
              <a:rPr lang="en-IN" sz="1500" dirty="0" smtClean="0">
                <a:latin typeface="+mj-lt"/>
              </a:rPr>
              <a:t>, C., Ahmad, S.M., </a:t>
            </a:r>
            <a:r>
              <a:rPr lang="en-IN" sz="1500" dirty="0" err="1" smtClean="0">
                <a:latin typeface="+mj-lt"/>
              </a:rPr>
              <a:t>Rajendran</a:t>
            </a:r>
            <a:r>
              <a:rPr lang="en-IN" sz="1500" dirty="0" smtClean="0">
                <a:latin typeface="+mj-lt"/>
              </a:rPr>
              <a:t>, K., </a:t>
            </a:r>
            <a:r>
              <a:rPr lang="en-IN" sz="1500" dirty="0" err="1" smtClean="0">
                <a:latin typeface="+mj-lt"/>
              </a:rPr>
              <a:t>Sandiford</a:t>
            </a:r>
            <a:r>
              <a:rPr lang="en-IN" sz="1500" dirty="0" smtClean="0">
                <a:latin typeface="+mj-lt"/>
              </a:rPr>
              <a:t>, M., 2013. Climatic variability in Central Indian Himalaya during the last ~1800 years: Evidence from a high resolution </a:t>
            </a:r>
            <a:r>
              <a:rPr lang="en-IN" sz="1500" dirty="0" err="1" smtClean="0">
                <a:latin typeface="+mj-lt"/>
              </a:rPr>
              <a:t>speleothem</a:t>
            </a:r>
            <a:r>
              <a:rPr lang="en-IN" sz="1500" dirty="0" smtClean="0">
                <a:latin typeface="+mj-lt"/>
              </a:rPr>
              <a:t> record. </a:t>
            </a:r>
            <a:r>
              <a:rPr lang="en-IN" sz="1500" dirty="0" err="1" smtClean="0">
                <a:latin typeface="+mj-lt"/>
              </a:rPr>
              <a:t>Quat</a:t>
            </a:r>
            <a:r>
              <a:rPr lang="en-IN" sz="1500" dirty="0" smtClean="0">
                <a:latin typeface="+mj-lt"/>
              </a:rPr>
              <a:t>. Int. 304, 183–192</a:t>
            </a:r>
          </a:p>
          <a:p>
            <a:pPr marL="285750" indent="-285750" algn="just">
              <a:lnSpc>
                <a:spcPct val="150000"/>
              </a:lnSpc>
              <a:buFont typeface="Courier New" pitchFamily="49" charset="0"/>
              <a:buChar char="o"/>
            </a:pPr>
            <a:r>
              <a:rPr lang="en-IN" sz="1500" dirty="0" err="1" smtClean="0">
                <a:latin typeface="+mj-lt"/>
              </a:rPr>
              <a:t>Sinha</a:t>
            </a:r>
            <a:r>
              <a:rPr lang="en-IN" sz="1500" dirty="0" smtClean="0">
                <a:latin typeface="+mj-lt"/>
              </a:rPr>
              <a:t>, A., </a:t>
            </a:r>
            <a:r>
              <a:rPr lang="en-IN" sz="1500" dirty="0" err="1" smtClean="0">
                <a:latin typeface="+mj-lt"/>
              </a:rPr>
              <a:t>Cannariato</a:t>
            </a:r>
            <a:r>
              <a:rPr lang="en-IN" sz="1500" dirty="0" smtClean="0">
                <a:latin typeface="+mj-lt"/>
              </a:rPr>
              <a:t>, K.G., Stott, L.D., Cheng, H., Edwards, R.L., </a:t>
            </a:r>
            <a:r>
              <a:rPr lang="en-IN" sz="1500" dirty="0" err="1" smtClean="0">
                <a:latin typeface="+mj-lt"/>
              </a:rPr>
              <a:t>Yadava</a:t>
            </a:r>
            <a:r>
              <a:rPr lang="en-IN" sz="1500" dirty="0" smtClean="0">
                <a:latin typeface="+mj-lt"/>
              </a:rPr>
              <a:t>, M.G., Ramesh, R., Singh, I.B., 2007. A 900-year ( 600 to 1500 A . D .) record of the Indian summer monsoon precipitation from the core monsoon zone of India 34, 1–5.</a:t>
            </a:r>
          </a:p>
          <a:p>
            <a:pPr marL="285750" indent="-285750" algn="just">
              <a:lnSpc>
                <a:spcPct val="150000"/>
              </a:lnSpc>
              <a:buFont typeface="Courier New" pitchFamily="49" charset="0"/>
              <a:buChar char="o"/>
            </a:pPr>
            <a:r>
              <a:rPr lang="en-IN" sz="1500" dirty="0" smtClean="0">
                <a:latin typeface="+mj-lt"/>
              </a:rPr>
              <a:t>Yan, H., Sun, L., Wang, Y., Huang, W., </a:t>
            </a:r>
            <a:r>
              <a:rPr lang="en-IN" sz="1500" dirty="0" err="1" smtClean="0">
                <a:latin typeface="+mj-lt"/>
              </a:rPr>
              <a:t>Qiu</a:t>
            </a:r>
            <a:r>
              <a:rPr lang="en-IN" sz="1500" dirty="0" smtClean="0">
                <a:latin typeface="+mj-lt"/>
              </a:rPr>
              <a:t>, S., Yang, C., 2011. A record of the Southern Oscillation Index for the past 2,000 years from precipitation proxies. Nat. </a:t>
            </a:r>
            <a:r>
              <a:rPr lang="en-IN" sz="1500" dirty="0" err="1" smtClean="0">
                <a:latin typeface="+mj-lt"/>
              </a:rPr>
              <a:t>Geosci</a:t>
            </a:r>
            <a:r>
              <a:rPr lang="en-IN" sz="1500" dirty="0" smtClean="0">
                <a:latin typeface="+mj-lt"/>
              </a:rPr>
              <a:t>. 4, 611–614.</a:t>
            </a:r>
          </a:p>
          <a:p>
            <a:pPr marL="285750" indent="-285750" algn="just">
              <a:lnSpc>
                <a:spcPct val="150000"/>
              </a:lnSpc>
              <a:buFont typeface="Courier New" pitchFamily="49" charset="0"/>
              <a:buChar char="o"/>
            </a:pPr>
            <a:r>
              <a:rPr lang="en-IN" sz="1500" dirty="0">
                <a:latin typeface="+mj-lt"/>
              </a:rPr>
              <a:t>Reimer, P.J., Baillie, M.G.L., Bard, E., </a:t>
            </a:r>
            <a:r>
              <a:rPr lang="en-IN" sz="1500" dirty="0" err="1">
                <a:latin typeface="+mj-lt"/>
              </a:rPr>
              <a:t>Bayliss</a:t>
            </a:r>
            <a:r>
              <a:rPr lang="en-IN" sz="1500" dirty="0">
                <a:latin typeface="+mj-lt"/>
              </a:rPr>
              <a:t>, A., Beck, J.W., Bertrand, C.J.H., Blackwell, P.G., Buck, C.E., Burr, G.S., Cutler, K.B., Damon, P.E., Edwards, R.L., Fairbanks, R.G., Friedrich, M., </a:t>
            </a:r>
            <a:r>
              <a:rPr lang="en-IN" sz="1500" dirty="0" err="1">
                <a:latin typeface="+mj-lt"/>
              </a:rPr>
              <a:t>Guilderson</a:t>
            </a:r>
            <a:r>
              <a:rPr lang="en-IN" sz="1500" dirty="0">
                <a:latin typeface="+mj-lt"/>
              </a:rPr>
              <a:t>, T.P., Hogg, A.G., </a:t>
            </a:r>
            <a:r>
              <a:rPr lang="en-IN" sz="1500" dirty="0" err="1">
                <a:latin typeface="+mj-lt"/>
              </a:rPr>
              <a:t>Hughen</a:t>
            </a:r>
            <a:r>
              <a:rPr lang="en-IN" sz="1500" dirty="0">
                <a:latin typeface="+mj-lt"/>
              </a:rPr>
              <a:t>, K.A., </a:t>
            </a:r>
            <a:r>
              <a:rPr lang="en-IN" sz="1500" dirty="0" err="1">
                <a:latin typeface="+mj-lt"/>
              </a:rPr>
              <a:t>Kromer</a:t>
            </a:r>
            <a:r>
              <a:rPr lang="en-IN" sz="1500" dirty="0">
                <a:latin typeface="+mj-lt"/>
              </a:rPr>
              <a:t>, B., 2004. Terrestrial Radiocarbon Age Calibration 46, 0–26.</a:t>
            </a:r>
          </a:p>
          <a:p>
            <a:pPr marL="285750" indent="-285750" algn="just">
              <a:buFont typeface="Courier New" pitchFamily="49" charset="0"/>
              <a:buChar char="o"/>
            </a:pPr>
            <a:endParaRPr lang="en-IN" sz="1500" b="1" dirty="0" smtClean="0">
              <a:hlinkClick r:id="rId5"/>
            </a:endParaRPr>
          </a:p>
        </p:txBody>
      </p:sp>
      <p:sp>
        <p:nvSpPr>
          <p:cNvPr id="67" name="TextBox 66"/>
          <p:cNvSpPr txBox="1"/>
          <p:nvPr/>
        </p:nvSpPr>
        <p:spPr>
          <a:xfrm>
            <a:off x="643538" y="38081609"/>
            <a:ext cx="7241488" cy="4662815"/>
          </a:xfrm>
          <a:prstGeom prst="rect">
            <a:avLst/>
          </a:prstGeom>
          <a:noFill/>
        </p:spPr>
        <p:txBody>
          <a:bodyPr wrap="square" rtlCol="0">
            <a:spAutoFit/>
          </a:bodyPr>
          <a:lstStyle/>
          <a:p>
            <a:pPr marL="342900" indent="-342900" algn="just">
              <a:lnSpc>
                <a:spcPct val="150000"/>
              </a:lnSpc>
              <a:buFont typeface="Arial" pitchFamily="34" charset="0"/>
              <a:buChar char="•"/>
            </a:pPr>
            <a:r>
              <a:rPr lang="en-IN" sz="2200" dirty="0">
                <a:solidFill>
                  <a:schemeClr val="accent5">
                    <a:lumMod val="50000"/>
                  </a:schemeClr>
                </a:solidFill>
                <a:latin typeface="Times New Roman" pitchFamily="18" charset="0"/>
                <a:cs typeface="Times New Roman" pitchFamily="18" charset="0"/>
              </a:rPr>
              <a:t>We thank the Director of Indian Institute of Tropical Meteorology for support and encouragement. We thank </a:t>
            </a:r>
            <a:r>
              <a:rPr lang="en-IN" sz="2200" dirty="0" err="1">
                <a:solidFill>
                  <a:schemeClr val="accent5">
                    <a:lumMod val="50000"/>
                  </a:schemeClr>
                </a:solidFill>
                <a:latin typeface="Times New Roman" pitchFamily="18" charset="0"/>
                <a:cs typeface="Times New Roman" pitchFamily="18" charset="0"/>
              </a:rPr>
              <a:t>Prof.</a:t>
            </a:r>
            <a:r>
              <a:rPr lang="en-IN" sz="2200" dirty="0">
                <a:solidFill>
                  <a:schemeClr val="accent5">
                    <a:lumMod val="50000"/>
                  </a:schemeClr>
                </a:solidFill>
                <a:latin typeface="Times New Roman" pitchFamily="18" charset="0"/>
                <a:cs typeface="Times New Roman" pitchFamily="18" charset="0"/>
              </a:rPr>
              <a:t> </a:t>
            </a:r>
            <a:r>
              <a:rPr lang="en-IN" sz="2200" dirty="0" err="1">
                <a:solidFill>
                  <a:schemeClr val="accent5">
                    <a:lumMod val="50000"/>
                  </a:schemeClr>
                </a:solidFill>
                <a:latin typeface="Times New Roman" pitchFamily="18" charset="0"/>
                <a:cs typeface="Times New Roman" pitchFamily="18" charset="0"/>
              </a:rPr>
              <a:t>Ramabrahmam</a:t>
            </a:r>
            <a:r>
              <a:rPr lang="en-IN" sz="2200" dirty="0">
                <a:solidFill>
                  <a:schemeClr val="accent5">
                    <a:lumMod val="50000"/>
                  </a:schemeClr>
                </a:solidFill>
                <a:latin typeface="Times New Roman" pitchFamily="18" charset="0"/>
                <a:cs typeface="Times New Roman" pitchFamily="18" charset="0"/>
              </a:rPr>
              <a:t> Vellore for his support in collecting the Speleothem sample from remote cave. We sincerely thank Physical Research Laboratory, for their support in stable isotope analysis on IRMS. The national oceanic and atmospheric Administration (NOAA)/ National Climatic Data </a:t>
            </a:r>
            <a:r>
              <a:rPr lang="en-IN" sz="2200" dirty="0" err="1">
                <a:solidFill>
                  <a:schemeClr val="accent5">
                    <a:lumMod val="50000"/>
                  </a:schemeClr>
                </a:solidFill>
                <a:latin typeface="Times New Roman" pitchFamily="18" charset="0"/>
                <a:cs typeface="Times New Roman" pitchFamily="18" charset="0"/>
              </a:rPr>
              <a:t>Center</a:t>
            </a:r>
            <a:r>
              <a:rPr lang="en-IN" sz="2200" dirty="0">
                <a:solidFill>
                  <a:schemeClr val="accent5">
                    <a:lumMod val="50000"/>
                  </a:schemeClr>
                </a:solidFill>
                <a:latin typeface="Times New Roman" pitchFamily="18" charset="0"/>
                <a:cs typeface="Times New Roman" pitchFamily="18" charset="0"/>
              </a:rPr>
              <a:t> (NCDC) </a:t>
            </a:r>
            <a:r>
              <a:rPr lang="en-IN" sz="2200" dirty="0" err="1">
                <a:solidFill>
                  <a:schemeClr val="accent5">
                    <a:lumMod val="50000"/>
                  </a:schemeClr>
                </a:solidFill>
                <a:latin typeface="Times New Roman" pitchFamily="18" charset="0"/>
                <a:cs typeface="Times New Roman" pitchFamily="18" charset="0"/>
              </a:rPr>
              <a:t>paleo</a:t>
            </a:r>
            <a:r>
              <a:rPr lang="en-IN" sz="2200" dirty="0">
                <a:solidFill>
                  <a:schemeClr val="accent5">
                    <a:lumMod val="50000"/>
                  </a:schemeClr>
                </a:solidFill>
                <a:latin typeface="Times New Roman" pitchFamily="18" charset="0"/>
                <a:cs typeface="Times New Roman" pitchFamily="18" charset="0"/>
              </a:rPr>
              <a:t> climatology program greatly acknowledged for proving other proxy data. </a:t>
            </a:r>
          </a:p>
        </p:txBody>
      </p:sp>
      <p:sp>
        <p:nvSpPr>
          <p:cNvPr id="68" name="Text Placeholder 10"/>
          <p:cNvSpPr txBox="1">
            <a:spLocks/>
          </p:cNvSpPr>
          <p:nvPr/>
        </p:nvSpPr>
        <p:spPr>
          <a:xfrm>
            <a:off x="1035921" y="37461155"/>
            <a:ext cx="7010400" cy="550734"/>
          </a:xfrm>
          <a:prstGeom prst="rect">
            <a:avLst/>
          </a:prstGeom>
        </p:spPr>
        <p:txBody>
          <a:bodyPr/>
          <a:lstStyle>
            <a:lvl1pPr marL="434850"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6969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0454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173939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217424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11480029"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7307"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585"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863"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0" indent="0" algn="ctr">
              <a:buNone/>
            </a:pPr>
            <a:r>
              <a:rPr lang="en-US" b="1" dirty="0">
                <a:latin typeface="Times New Roman" pitchFamily="18" charset="0"/>
                <a:cs typeface="Times New Roman" pitchFamily="18" charset="0"/>
              </a:rPr>
              <a:t>Acknowledgements</a:t>
            </a:r>
          </a:p>
        </p:txBody>
      </p:sp>
      <p:sp>
        <p:nvSpPr>
          <p:cNvPr id="70" name="Rectangle 69"/>
          <p:cNvSpPr/>
          <p:nvPr/>
        </p:nvSpPr>
        <p:spPr>
          <a:xfrm>
            <a:off x="11323637" y="5494171"/>
            <a:ext cx="8727858"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4800" b="1" dirty="0" smtClean="0">
                <a:solidFill>
                  <a:schemeClr val="accent3">
                    <a:lumMod val="20000"/>
                    <a:lumOff val="80000"/>
                  </a:schemeClr>
                </a:solidFill>
                <a:effectLst>
                  <a:outerShdw blurRad="38100" dist="38100" dir="2700000" algn="tl">
                    <a:srgbClr val="000000">
                      <a:alpha val="43137"/>
                    </a:srgbClr>
                  </a:outerShdw>
                </a:effectLst>
              </a:rPr>
              <a:t>RESULTS</a:t>
            </a:r>
            <a:endParaRPr lang="en-US" sz="4800" b="1" dirty="0">
              <a:solidFill>
                <a:schemeClr val="accent3">
                  <a:lumMod val="20000"/>
                  <a:lumOff val="80000"/>
                </a:schemeClr>
              </a:solidFill>
              <a:effectLst>
                <a:outerShdw blurRad="38100" dist="38100" dir="2700000" algn="tl">
                  <a:srgbClr val="000000">
                    <a:alpha val="43137"/>
                  </a:srgbClr>
                </a:outerShdw>
              </a:effectLst>
            </a:endParaRPr>
          </a:p>
        </p:txBody>
      </p:sp>
      <p:sp>
        <p:nvSpPr>
          <p:cNvPr id="71" name="Rectangle 70"/>
          <p:cNvSpPr/>
          <p:nvPr/>
        </p:nvSpPr>
        <p:spPr>
          <a:xfrm>
            <a:off x="880135" y="5494172"/>
            <a:ext cx="9833902"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4800" b="1" dirty="0" smtClean="0">
                <a:solidFill>
                  <a:schemeClr val="accent3">
                    <a:lumMod val="20000"/>
                    <a:lumOff val="80000"/>
                  </a:schemeClr>
                </a:solidFill>
                <a:effectLst>
                  <a:outerShdw blurRad="38100" dist="38100" dir="2700000" algn="tl">
                    <a:srgbClr val="000000">
                      <a:alpha val="43137"/>
                    </a:srgbClr>
                  </a:outerShdw>
                </a:effectLst>
              </a:rPr>
              <a:t>ABSTRACT</a:t>
            </a:r>
            <a:endParaRPr lang="en-US" sz="4800" b="1" dirty="0">
              <a:solidFill>
                <a:schemeClr val="accent3">
                  <a:lumMod val="20000"/>
                  <a:lumOff val="80000"/>
                </a:schemeClr>
              </a:solidFill>
              <a:effectLst>
                <a:outerShdw blurRad="38100" dist="38100" dir="2700000" algn="tl">
                  <a:srgbClr val="000000">
                    <a:alpha val="43137"/>
                  </a:srgbClr>
                </a:outerShdw>
              </a:effectLst>
            </a:endParaRPr>
          </a:p>
        </p:txBody>
      </p:sp>
      <p:sp>
        <p:nvSpPr>
          <p:cNvPr id="73" name="Rectangle 72"/>
          <p:cNvSpPr/>
          <p:nvPr/>
        </p:nvSpPr>
        <p:spPr>
          <a:xfrm>
            <a:off x="1005002" y="28723967"/>
            <a:ext cx="9682218"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4800" b="1" dirty="0" smtClean="0">
                <a:solidFill>
                  <a:schemeClr val="accent3">
                    <a:lumMod val="20000"/>
                    <a:lumOff val="80000"/>
                  </a:schemeClr>
                </a:solidFill>
                <a:effectLst>
                  <a:outerShdw blurRad="38100" dist="38100" dir="2700000" algn="tl">
                    <a:srgbClr val="000000">
                      <a:alpha val="43137"/>
                    </a:srgbClr>
                  </a:outerShdw>
                </a:effectLst>
              </a:rPr>
              <a:t>METHODS</a:t>
            </a:r>
            <a:endParaRPr lang="en-US" sz="4800" b="1" dirty="0">
              <a:solidFill>
                <a:schemeClr val="accent3">
                  <a:lumMod val="20000"/>
                  <a:lumOff val="80000"/>
                </a:schemeClr>
              </a:solidFill>
              <a:effectLst>
                <a:outerShdw blurRad="38100" dist="38100" dir="2700000" algn="tl">
                  <a:srgbClr val="000000">
                    <a:alpha val="43137"/>
                  </a:srgbClr>
                </a:outerShdw>
              </a:effectLst>
            </a:endParaRPr>
          </a:p>
        </p:txBody>
      </p:sp>
      <p:sp>
        <p:nvSpPr>
          <p:cNvPr id="75" name="Rectangle 74"/>
          <p:cNvSpPr/>
          <p:nvPr/>
        </p:nvSpPr>
        <p:spPr>
          <a:xfrm>
            <a:off x="20431289" y="26894945"/>
            <a:ext cx="8570748"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4800" b="1" dirty="0" smtClean="0">
                <a:solidFill>
                  <a:schemeClr val="accent3">
                    <a:lumMod val="20000"/>
                    <a:lumOff val="80000"/>
                  </a:schemeClr>
                </a:solidFill>
                <a:effectLst>
                  <a:outerShdw blurRad="38100" dist="38100" dir="2700000" algn="tl">
                    <a:srgbClr val="000000">
                      <a:alpha val="43137"/>
                    </a:srgbClr>
                  </a:outerShdw>
                </a:effectLst>
              </a:rPr>
              <a:t>CONCLUSIONS</a:t>
            </a:r>
            <a:endParaRPr lang="en-US" sz="4800" b="1" dirty="0">
              <a:solidFill>
                <a:schemeClr val="accent3">
                  <a:lumMod val="20000"/>
                  <a:lumOff val="80000"/>
                </a:schemeClr>
              </a:solidFill>
              <a:effectLst>
                <a:outerShdw blurRad="38100" dist="38100" dir="2700000" algn="tl">
                  <a:srgbClr val="000000">
                    <a:alpha val="43137"/>
                  </a:srgbClr>
                </a:outerShdw>
              </a:effectLst>
            </a:endParaRPr>
          </a:p>
        </p:txBody>
      </p:sp>
      <p:sp>
        <p:nvSpPr>
          <p:cNvPr id="2" name="AutoShape 2" descr="Image result for indian institute of tropical meteorology embl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3" name="Picture 9" descr="http://cccr.tropmet.res.in/home/images/CCCR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837" y="983204"/>
            <a:ext cx="4204490" cy="235451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cccr.tropmet.res.in/home/images/IITM_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06437" y="290288"/>
            <a:ext cx="2133031" cy="213303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8" descr="Image result for esso, moe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45"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58267" y="2630789"/>
            <a:ext cx="1981201"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igma_plots\Regional_coherence_only_Indian_speleothem_last2kyears.G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466"/>
          <a:stretch/>
        </p:blipFill>
        <p:spPr bwMode="auto">
          <a:xfrm>
            <a:off x="11086637" y="13200461"/>
            <a:ext cx="9000000" cy="104826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10" cstate="print">
            <a:extLst>
              <a:ext uri="{28A0092B-C50C-407E-A947-70E740481C1C}">
                <a14:useLocalDpi xmlns:a14="http://schemas.microsoft.com/office/drawing/2010/main" val="0"/>
              </a:ext>
            </a:extLst>
          </a:blip>
          <a:srcRect r="4462"/>
          <a:stretch/>
        </p:blipFill>
        <p:spPr>
          <a:xfrm>
            <a:off x="11295840" y="25425914"/>
            <a:ext cx="8598394" cy="9915805"/>
          </a:xfrm>
          <a:prstGeom prst="rect">
            <a:avLst/>
          </a:prstGeom>
        </p:spPr>
      </p:pic>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t="7398"/>
          <a:stretch/>
        </p:blipFill>
        <p:spPr>
          <a:xfrm>
            <a:off x="20391437" y="5494173"/>
            <a:ext cx="9000000" cy="5258252"/>
          </a:xfrm>
          <a:prstGeom prst="rect">
            <a:avLst/>
          </a:prstGeom>
        </p:spPr>
      </p:pic>
      <p:sp>
        <p:nvSpPr>
          <p:cNvPr id="44" name="Rectangle 43"/>
          <p:cNvSpPr/>
          <p:nvPr/>
        </p:nvSpPr>
        <p:spPr>
          <a:xfrm>
            <a:off x="20551903" y="10888774"/>
            <a:ext cx="8727858" cy="1107996"/>
          </a:xfrm>
          <a:prstGeom prst="rect">
            <a:avLst/>
          </a:prstGeom>
        </p:spPr>
        <p:txBody>
          <a:bodyPr wrap="square">
            <a:spAutoFit/>
          </a:bodyPr>
          <a:lstStyle/>
          <a:p>
            <a:r>
              <a:rPr lang="en-IN" sz="2200" dirty="0" smtClean="0">
                <a:latin typeface="Times New Roman" pitchFamily="18" charset="0"/>
                <a:cs typeface="Times New Roman" pitchFamily="18" charset="0"/>
              </a:rPr>
              <a:t>Figure </a:t>
            </a:r>
            <a:r>
              <a:rPr lang="en-IN" sz="2200" dirty="0">
                <a:latin typeface="Times New Roman" pitchFamily="18" charset="0"/>
                <a:cs typeface="Times New Roman" pitchFamily="18" charset="0"/>
              </a:rPr>
              <a:t>5: Lead-lag Cross-correlation between NAKA-A1 stalagmite record, SOI, </a:t>
            </a:r>
            <a:r>
              <a:rPr lang="en-IN" sz="2200" dirty="0" smtClean="0">
                <a:latin typeface="Times New Roman" pitchFamily="18" charset="0"/>
                <a:cs typeface="Times New Roman" pitchFamily="18" charset="0"/>
              </a:rPr>
              <a:t>Tibetan Plateau (TP) </a:t>
            </a:r>
            <a:r>
              <a:rPr lang="en-IN" sz="2200" dirty="0">
                <a:latin typeface="Times New Roman" pitchFamily="18" charset="0"/>
                <a:cs typeface="Times New Roman" pitchFamily="18" charset="0"/>
              </a:rPr>
              <a:t>Temperature and </a:t>
            </a:r>
            <a:r>
              <a:rPr lang="en-IN" sz="2200" dirty="0" smtClean="0">
                <a:latin typeface="Times New Roman" pitchFamily="18" charset="0"/>
                <a:cs typeface="Times New Roman" pitchFamily="18" charset="0"/>
              </a:rPr>
              <a:t>Atmospheric </a:t>
            </a:r>
            <a:r>
              <a:rPr lang="el-GR" sz="2200" dirty="0" smtClean="0">
                <a:latin typeface="Times New Roman" pitchFamily="18" charset="0"/>
                <a:cs typeface="Times New Roman" pitchFamily="18" charset="0"/>
              </a:rPr>
              <a:t>Δ</a:t>
            </a:r>
            <a:r>
              <a:rPr lang="en-IN" sz="2200" baseline="30000" dirty="0" smtClean="0">
                <a:latin typeface="Times New Roman" pitchFamily="18" charset="0"/>
                <a:cs typeface="Times New Roman" pitchFamily="18" charset="0"/>
              </a:rPr>
              <a:t>14</a:t>
            </a:r>
            <a:r>
              <a:rPr lang="en-IN" sz="2200" dirty="0" smtClean="0">
                <a:latin typeface="Times New Roman" pitchFamily="18" charset="0"/>
                <a:cs typeface="Times New Roman" pitchFamily="18" charset="0"/>
              </a:rPr>
              <a:t>C, </a:t>
            </a:r>
            <a:r>
              <a:rPr lang="en-IN" sz="2200" dirty="0">
                <a:latin typeface="Times New Roman" pitchFamily="18" charset="0"/>
                <a:cs typeface="Times New Roman" pitchFamily="18" charset="0"/>
              </a:rPr>
              <a:t>during (a) DACP, (b) MWP, (c) LIA and (d) Total Period of NAKA-A1 reconstruction</a:t>
            </a:r>
          </a:p>
        </p:txBody>
      </p:sp>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95037" y="6641755"/>
            <a:ext cx="9000000" cy="5077964"/>
          </a:xfrm>
          <a:prstGeom prst="rect">
            <a:avLst/>
          </a:prstGeom>
        </p:spPr>
      </p:pic>
    </p:spTree>
    <p:extLst>
      <p:ext uri="{BB962C8B-B14F-4D97-AF65-F5344CB8AC3E}">
        <p14:creationId xmlns:p14="http://schemas.microsoft.com/office/powerpoint/2010/main" val="22512518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2982</TotalTime>
  <Words>1657</Words>
  <Application>Microsoft Office PowerPoint</Application>
  <PresentationFormat>Custom</PresentationFormat>
  <Paragraphs>43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Clarity</vt:lpstr>
      <vt:lpstr>PowerPoint Presentation</vt:lpstr>
    </vt:vector>
  </TitlesOfParts>
  <Company>Genigraphics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A0/A1</dc:title>
  <dc:creator>Jay Larson</dc:creator>
  <dc:description>Quality poster printing
www.genigraphics.com
1-800-790-4001</dc:description>
  <cp:lastModifiedBy>Windows User</cp:lastModifiedBy>
  <cp:revision>104</cp:revision>
  <cp:lastPrinted>2013-02-12T02:21:55Z</cp:lastPrinted>
  <dcterms:created xsi:type="dcterms:W3CDTF">2013-02-10T21:14:48Z</dcterms:created>
  <dcterms:modified xsi:type="dcterms:W3CDTF">2020-02-21T10:34:01Z</dcterms:modified>
</cp:coreProperties>
</file>