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6" r:id="rId2"/>
  </p:sldIdLst>
  <p:sldSz cx="30964188" cy="41405175"/>
  <p:notesSz cx="6858000" cy="9144000"/>
  <p:defaultTextStyle>
    <a:defPPr>
      <a:defRPr lang="en-US"/>
    </a:defPPr>
    <a:lvl1pPr marL="0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1pPr>
    <a:lvl2pPr marL="2067379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2pPr>
    <a:lvl3pPr marL="4134750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3pPr>
    <a:lvl4pPr marL="6202129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4pPr>
    <a:lvl5pPr marL="8269500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5pPr>
    <a:lvl6pPr marL="10336879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6pPr>
    <a:lvl7pPr marL="12404259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7pPr>
    <a:lvl8pPr marL="14471629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8pPr>
    <a:lvl9pPr marL="16539009" algn="l" defTabSz="413475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1E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9" d="100"/>
          <a:sy n="19" d="100"/>
        </p:scale>
        <p:origin x="-1530" y="-96"/>
      </p:cViewPr>
      <p:guideLst>
        <p:guide orient="horz" pos="13041"/>
        <p:guide pos="97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2314" y="12862462"/>
            <a:ext cx="26319560" cy="8875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628" y="23462932"/>
            <a:ext cx="21674932" cy="10581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6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33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199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266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332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399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466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53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023533" y="10006296"/>
            <a:ext cx="23588690" cy="2133037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1336" y="10006296"/>
            <a:ext cx="70266127" cy="2133037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957" y="26606704"/>
            <a:ext cx="26319560" cy="8223528"/>
          </a:xfrm>
        </p:spPr>
        <p:txBody>
          <a:bodyPr anchor="t"/>
          <a:lstStyle>
            <a:lvl1pPr algn="l">
              <a:defRPr sz="181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957" y="17549325"/>
            <a:ext cx="26319560" cy="9057379"/>
          </a:xfrm>
        </p:spPr>
        <p:txBody>
          <a:bodyPr anchor="b"/>
          <a:lstStyle>
            <a:lvl1pPr marL="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1pPr>
            <a:lvl2pPr marL="206660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2pPr>
            <a:lvl3pPr marL="413319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619980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4pPr>
            <a:lvl5pPr marL="8266384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5pPr>
            <a:lvl6pPr marL="1033299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6pPr>
            <a:lvl7pPr marL="12399601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7pPr>
            <a:lvl8pPr marL="1446618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8pPr>
            <a:lvl9pPr marL="1653279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1337" y="58331457"/>
            <a:ext cx="46924720" cy="164978539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0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82151" y="58331457"/>
            <a:ext cx="46930097" cy="164978539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0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210" y="1658127"/>
            <a:ext cx="27867769" cy="690086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209" y="9268245"/>
            <a:ext cx="13681227" cy="3862563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66606" indent="0">
              <a:buNone/>
              <a:defRPr sz="9000" b="1"/>
            </a:lvl2pPr>
            <a:lvl3pPr marL="4133190" indent="0">
              <a:buNone/>
              <a:defRPr sz="8100" b="1"/>
            </a:lvl3pPr>
            <a:lvl4pPr marL="6199800" indent="0">
              <a:buNone/>
              <a:defRPr sz="7200" b="1"/>
            </a:lvl4pPr>
            <a:lvl5pPr marL="8266384" indent="0">
              <a:buNone/>
              <a:defRPr sz="7200" b="1"/>
            </a:lvl5pPr>
            <a:lvl6pPr marL="10332990" indent="0">
              <a:buNone/>
              <a:defRPr sz="7200" b="1"/>
            </a:lvl6pPr>
            <a:lvl7pPr marL="12399601" indent="0">
              <a:buNone/>
              <a:defRPr sz="7200" b="1"/>
            </a:lvl7pPr>
            <a:lvl8pPr marL="14466180" indent="0">
              <a:buNone/>
              <a:defRPr sz="7200" b="1"/>
            </a:lvl8pPr>
            <a:lvl9pPr marL="16532790" indent="0">
              <a:buNone/>
              <a:defRPr sz="7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8209" y="13130808"/>
            <a:ext cx="13681227" cy="23855901"/>
          </a:xfrm>
        </p:spPr>
        <p:txBody>
          <a:bodyPr/>
          <a:lstStyle>
            <a:lvl1pPr>
              <a:defRPr sz="10900"/>
            </a:lvl1pPr>
            <a:lvl2pPr>
              <a:defRPr sz="90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729403" y="9268245"/>
            <a:ext cx="13686601" cy="3862563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66606" indent="0">
              <a:buNone/>
              <a:defRPr sz="9000" b="1"/>
            </a:lvl2pPr>
            <a:lvl3pPr marL="4133190" indent="0">
              <a:buNone/>
              <a:defRPr sz="8100" b="1"/>
            </a:lvl3pPr>
            <a:lvl4pPr marL="6199800" indent="0">
              <a:buNone/>
              <a:defRPr sz="7200" b="1"/>
            </a:lvl4pPr>
            <a:lvl5pPr marL="8266384" indent="0">
              <a:buNone/>
              <a:defRPr sz="7200" b="1"/>
            </a:lvl5pPr>
            <a:lvl6pPr marL="10332990" indent="0">
              <a:buNone/>
              <a:defRPr sz="7200" b="1"/>
            </a:lvl6pPr>
            <a:lvl7pPr marL="12399601" indent="0">
              <a:buNone/>
              <a:defRPr sz="7200" b="1"/>
            </a:lvl7pPr>
            <a:lvl8pPr marL="14466180" indent="0">
              <a:buNone/>
              <a:defRPr sz="7200" b="1"/>
            </a:lvl8pPr>
            <a:lvl9pPr marL="16532790" indent="0">
              <a:buNone/>
              <a:defRPr sz="7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729403" y="13130808"/>
            <a:ext cx="13686601" cy="23855901"/>
          </a:xfrm>
        </p:spPr>
        <p:txBody>
          <a:bodyPr/>
          <a:lstStyle>
            <a:lvl1pPr>
              <a:defRPr sz="10900"/>
            </a:lvl1pPr>
            <a:lvl2pPr>
              <a:defRPr sz="90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235" y="1648539"/>
            <a:ext cx="10187005" cy="7015877"/>
          </a:xfr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6137" y="1648542"/>
            <a:ext cx="17309841" cy="35338170"/>
          </a:xfrm>
        </p:spPr>
        <p:txBody>
          <a:bodyPr/>
          <a:lstStyle>
            <a:lvl1pPr>
              <a:defRPr sz="14500"/>
            </a:lvl1pPr>
            <a:lvl2pPr>
              <a:defRPr sz="12700"/>
            </a:lvl2pPr>
            <a:lvl3pPr>
              <a:defRPr sz="109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8235" y="8664461"/>
            <a:ext cx="10187005" cy="28322293"/>
          </a:xfrm>
        </p:spPr>
        <p:txBody>
          <a:bodyPr/>
          <a:lstStyle>
            <a:lvl1pPr marL="0" indent="0">
              <a:buNone/>
              <a:defRPr sz="6300"/>
            </a:lvl1pPr>
            <a:lvl2pPr marL="2066606" indent="0">
              <a:buNone/>
              <a:defRPr sz="5400"/>
            </a:lvl2pPr>
            <a:lvl3pPr marL="4133190" indent="0">
              <a:buNone/>
              <a:defRPr sz="4500"/>
            </a:lvl3pPr>
            <a:lvl4pPr marL="6199800" indent="0">
              <a:buNone/>
              <a:defRPr sz="4100"/>
            </a:lvl4pPr>
            <a:lvl5pPr marL="8266384" indent="0">
              <a:buNone/>
              <a:defRPr sz="4100"/>
            </a:lvl5pPr>
            <a:lvl6pPr marL="10332990" indent="0">
              <a:buNone/>
              <a:defRPr sz="4100"/>
            </a:lvl6pPr>
            <a:lvl7pPr marL="12399601" indent="0">
              <a:buNone/>
              <a:defRPr sz="4100"/>
            </a:lvl7pPr>
            <a:lvl8pPr marL="14466180" indent="0">
              <a:buNone/>
              <a:defRPr sz="4100"/>
            </a:lvl8pPr>
            <a:lvl9pPr marL="16532790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197" y="28983622"/>
            <a:ext cx="18578513" cy="3421681"/>
          </a:xfr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69197" y="3699629"/>
            <a:ext cx="18578513" cy="24843105"/>
          </a:xfrm>
        </p:spPr>
        <p:txBody>
          <a:bodyPr/>
          <a:lstStyle>
            <a:lvl1pPr marL="0" indent="0">
              <a:buNone/>
              <a:defRPr sz="14500"/>
            </a:lvl1pPr>
            <a:lvl2pPr marL="2066606" indent="0">
              <a:buNone/>
              <a:defRPr sz="12700"/>
            </a:lvl2pPr>
            <a:lvl3pPr marL="4133190" indent="0">
              <a:buNone/>
              <a:defRPr sz="10900"/>
            </a:lvl3pPr>
            <a:lvl4pPr marL="6199800" indent="0">
              <a:buNone/>
              <a:defRPr sz="9000"/>
            </a:lvl4pPr>
            <a:lvl5pPr marL="8266384" indent="0">
              <a:buNone/>
              <a:defRPr sz="9000"/>
            </a:lvl5pPr>
            <a:lvl6pPr marL="10332990" indent="0">
              <a:buNone/>
              <a:defRPr sz="9000"/>
            </a:lvl6pPr>
            <a:lvl7pPr marL="12399601" indent="0">
              <a:buNone/>
              <a:defRPr sz="9000"/>
            </a:lvl7pPr>
            <a:lvl8pPr marL="14466180" indent="0">
              <a:buNone/>
              <a:defRPr sz="9000"/>
            </a:lvl8pPr>
            <a:lvl9pPr marL="16532790" indent="0">
              <a:buNone/>
              <a:defRPr sz="9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9197" y="32405303"/>
            <a:ext cx="18578513" cy="4859354"/>
          </a:xfrm>
        </p:spPr>
        <p:txBody>
          <a:bodyPr/>
          <a:lstStyle>
            <a:lvl1pPr marL="0" indent="0">
              <a:buNone/>
              <a:defRPr sz="6300"/>
            </a:lvl1pPr>
            <a:lvl2pPr marL="2066606" indent="0">
              <a:buNone/>
              <a:defRPr sz="5400"/>
            </a:lvl2pPr>
            <a:lvl3pPr marL="4133190" indent="0">
              <a:buNone/>
              <a:defRPr sz="4500"/>
            </a:lvl3pPr>
            <a:lvl4pPr marL="6199800" indent="0">
              <a:buNone/>
              <a:defRPr sz="4100"/>
            </a:lvl4pPr>
            <a:lvl5pPr marL="8266384" indent="0">
              <a:buNone/>
              <a:defRPr sz="4100"/>
            </a:lvl5pPr>
            <a:lvl6pPr marL="10332990" indent="0">
              <a:buNone/>
              <a:defRPr sz="4100"/>
            </a:lvl6pPr>
            <a:lvl7pPr marL="12399601" indent="0">
              <a:buNone/>
              <a:defRPr sz="4100"/>
            </a:lvl7pPr>
            <a:lvl8pPr marL="14466180" indent="0">
              <a:buNone/>
              <a:defRPr sz="4100"/>
            </a:lvl8pPr>
            <a:lvl9pPr marL="16532790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8210" y="1658127"/>
            <a:ext cx="27867769" cy="6900863"/>
          </a:xfrm>
          <a:prstGeom prst="rect">
            <a:avLst/>
          </a:prstGeom>
        </p:spPr>
        <p:txBody>
          <a:bodyPr vert="horz" lIns="413316" tIns="206665" rIns="413316" bIns="20666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210" y="9661210"/>
            <a:ext cx="27867769" cy="27325502"/>
          </a:xfrm>
          <a:prstGeom prst="rect">
            <a:avLst/>
          </a:prstGeom>
        </p:spPr>
        <p:txBody>
          <a:bodyPr vert="horz" lIns="413316" tIns="206665" rIns="413316" bIns="2066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48210" y="38376466"/>
            <a:ext cx="7224977" cy="2204442"/>
          </a:xfrm>
          <a:prstGeom prst="rect">
            <a:avLst/>
          </a:prstGeom>
        </p:spPr>
        <p:txBody>
          <a:bodyPr vert="horz" lIns="413316" tIns="206665" rIns="413316" bIns="206665" rtlCol="0" anchor="ctr"/>
          <a:lstStyle>
            <a:lvl1pPr algn="l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2973-A955-42F9-ADB9-EFFE55219A78}" type="datetimeFigureOut">
              <a:rPr lang="en-US" smtClean="0"/>
              <a:pPr/>
              <a:t>2/19/2020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79431" y="38376466"/>
            <a:ext cx="9805326" cy="2204442"/>
          </a:xfrm>
          <a:prstGeom prst="rect">
            <a:avLst/>
          </a:prstGeom>
        </p:spPr>
        <p:txBody>
          <a:bodyPr vert="horz" lIns="413316" tIns="206665" rIns="413316" bIns="206665" rtlCol="0" anchor="ctr"/>
          <a:lstStyle>
            <a:lvl1pPr algn="ct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91002" y="38376466"/>
            <a:ext cx="7224977" cy="2204442"/>
          </a:xfrm>
          <a:prstGeom prst="rect">
            <a:avLst/>
          </a:prstGeom>
        </p:spPr>
        <p:txBody>
          <a:bodyPr vert="horz" lIns="413316" tIns="206665" rIns="413316" bIns="206665" rtlCol="0" anchor="ctr"/>
          <a:lstStyle>
            <a:lvl1pPr algn="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CA608-9EF7-4275-A31D-AD6A6BE0F396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4133190" rtl="0" eaLnBrk="1" latinLnBrk="0" hangingPunct="1">
        <a:spcBef>
          <a:spcPct val="0"/>
        </a:spcBef>
        <a:buNone/>
        <a:defRPr sz="1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9942" indent="-1549942" algn="l" defTabSz="4133190" rtl="0" eaLnBrk="1" latinLnBrk="0" hangingPunct="1">
        <a:spcBef>
          <a:spcPct val="20000"/>
        </a:spcBef>
        <a:buFont typeface="Arial" pitchFamily="34" charset="0"/>
        <a:buChar char="•"/>
        <a:defRPr sz="14500" kern="1200">
          <a:solidFill>
            <a:schemeClr val="tx1"/>
          </a:solidFill>
          <a:latin typeface="+mn-lt"/>
          <a:ea typeface="+mn-ea"/>
          <a:cs typeface="+mn-cs"/>
        </a:defRPr>
      </a:lvl1pPr>
      <a:lvl2pPr marL="3358219" indent="-1291635" algn="l" defTabSz="4133190" rtl="0" eaLnBrk="1" latinLnBrk="0" hangingPunct="1">
        <a:spcBef>
          <a:spcPct val="20000"/>
        </a:spcBef>
        <a:buFont typeface="Arial" pitchFamily="34" charset="0"/>
        <a:buChar char="–"/>
        <a:defRPr sz="12700" kern="1200">
          <a:solidFill>
            <a:schemeClr val="tx1"/>
          </a:solidFill>
          <a:latin typeface="+mn-lt"/>
          <a:ea typeface="+mn-ea"/>
          <a:cs typeface="+mn-cs"/>
        </a:defRPr>
      </a:lvl2pPr>
      <a:lvl3pPr marL="5166495" indent="-1033305" algn="l" defTabSz="4133190" rtl="0" eaLnBrk="1" latinLnBrk="0" hangingPunct="1">
        <a:spcBef>
          <a:spcPct val="20000"/>
        </a:spcBef>
        <a:buFont typeface="Arial" pitchFamily="34" charset="0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3pPr>
      <a:lvl4pPr marL="7233106" indent="-1033305" algn="l" defTabSz="4133190" rtl="0" eaLnBrk="1" latinLnBrk="0" hangingPunct="1">
        <a:spcBef>
          <a:spcPct val="20000"/>
        </a:spcBef>
        <a:buFont typeface="Arial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4pPr>
      <a:lvl5pPr marL="9299685" indent="-1033305" algn="l" defTabSz="4133190" rtl="0" eaLnBrk="1" latinLnBrk="0" hangingPunct="1">
        <a:spcBef>
          <a:spcPct val="20000"/>
        </a:spcBef>
        <a:buFont typeface="Arial" pitchFamily="34" charset="0"/>
        <a:buChar char="»"/>
        <a:defRPr sz="9000" kern="1200">
          <a:solidFill>
            <a:schemeClr val="tx1"/>
          </a:solidFill>
          <a:latin typeface="+mn-lt"/>
          <a:ea typeface="+mn-ea"/>
          <a:cs typeface="+mn-cs"/>
        </a:defRPr>
      </a:lvl5pPr>
      <a:lvl6pPr marL="11366295" indent="-1033305" algn="l" defTabSz="413319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6pPr>
      <a:lvl7pPr marL="13432874" indent="-1033305" algn="l" defTabSz="413319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7pPr>
      <a:lvl8pPr marL="15499485" indent="-1033305" algn="l" defTabSz="413319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8pPr>
      <a:lvl9pPr marL="17566096" indent="-1033305" algn="l" defTabSz="413319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2066606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2pPr>
      <a:lvl3pPr marL="4133190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3pPr>
      <a:lvl4pPr marL="6199800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266384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332990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399601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80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6532790" algn="l" defTabSz="413319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12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em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IITMlogo.png"/>
          <p:cNvPicPr>
            <a:picLocks noChangeAspect="1" noChangeArrowheads="1"/>
          </p:cNvPicPr>
          <p:nvPr/>
        </p:nvPicPr>
        <p:blipFill>
          <a:blip r:embed="rId2"/>
          <a:srcRect l="3233" r="3233"/>
          <a:stretch>
            <a:fillRect/>
          </a:stretch>
        </p:blipFill>
        <p:spPr bwMode="auto">
          <a:xfrm>
            <a:off x="27454414" y="57009"/>
            <a:ext cx="3529726" cy="364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0" descr="CCCR_logo_ccc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2828" y="657306"/>
            <a:ext cx="4398498" cy="247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818818" y="-85871"/>
            <a:ext cx="24022050" cy="567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967" tIns="42975" rIns="85967" bIns="42975">
            <a:spAutoFit/>
          </a:bodyPr>
          <a:lstStyle/>
          <a:p>
            <a:pPr algn="ctr" defTabSz="860144">
              <a:spcBef>
                <a:spcPct val="50000"/>
              </a:spcBef>
              <a:defRPr/>
            </a:pPr>
            <a:endParaRPr 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IN" sz="8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Widespread fog over the Indo-</a:t>
            </a:r>
            <a:r>
              <a:rPr lang="en-IN" sz="8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Gangetic</a:t>
            </a:r>
            <a:r>
              <a:rPr lang="en-IN" sz="8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Plains and possible links to boreal winter teleconnections</a:t>
            </a:r>
            <a:endParaRPr lang="en-IN" sz="8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4400" b="1" i="1" dirty="0" smtClean="0"/>
              <a:t>D. Hingmire</a:t>
            </a:r>
            <a:r>
              <a:rPr lang="en-US" sz="4400" b="1" i="1" baseline="30000" dirty="0" smtClean="0"/>
              <a:t>1</a:t>
            </a:r>
            <a:r>
              <a:rPr lang="en-US" sz="4400" b="1" i="1" dirty="0" smtClean="0"/>
              <a:t>, R. Vellore</a:t>
            </a:r>
            <a:r>
              <a:rPr lang="en-US" sz="4400" b="1" i="1" baseline="30000" dirty="0" smtClean="0"/>
              <a:t>1</a:t>
            </a:r>
            <a:r>
              <a:rPr lang="en-US" sz="4400" b="1" i="1" dirty="0" smtClean="0"/>
              <a:t>, </a:t>
            </a:r>
            <a:r>
              <a:rPr lang="en-US" sz="4400" b="1" i="1" dirty="0"/>
              <a:t>R. </a:t>
            </a:r>
            <a:r>
              <a:rPr lang="en-US" sz="4400" b="1" i="1" dirty="0" smtClean="0"/>
              <a:t>Krishnan</a:t>
            </a:r>
            <a:r>
              <a:rPr lang="en-US" sz="4400" b="1" i="1" baseline="30000" dirty="0" smtClean="0"/>
              <a:t>1</a:t>
            </a:r>
            <a:r>
              <a:rPr lang="en-US" sz="4400" b="1" i="1" dirty="0" smtClean="0"/>
              <a:t> ,N. V. Ashtikar</a:t>
            </a:r>
            <a:r>
              <a:rPr lang="en-US" sz="4400" b="1" i="1" baseline="30000" dirty="0" smtClean="0"/>
              <a:t>2</a:t>
            </a:r>
            <a:r>
              <a:rPr lang="en-US" sz="4400" b="1" i="1" dirty="0" smtClean="0"/>
              <a:t>, </a:t>
            </a:r>
            <a:r>
              <a:rPr lang="en-US" sz="4400" b="1" i="1" dirty="0"/>
              <a:t>S. </a:t>
            </a:r>
            <a:r>
              <a:rPr lang="en-US" sz="4400" b="1" i="1" dirty="0" smtClean="0"/>
              <a:t>Sabade</a:t>
            </a:r>
            <a:r>
              <a:rPr lang="en-US" sz="4400" b="1" i="1" baseline="30000" dirty="0" smtClean="0"/>
              <a:t>1</a:t>
            </a:r>
            <a:r>
              <a:rPr lang="en-US" sz="4400" b="1" i="1" dirty="0" smtClean="0"/>
              <a:t>, </a:t>
            </a:r>
            <a:r>
              <a:rPr lang="en-US" sz="4400" b="1" i="1" dirty="0"/>
              <a:t>B. </a:t>
            </a:r>
            <a:r>
              <a:rPr lang="en-US" sz="4400" b="1" i="1" dirty="0" smtClean="0"/>
              <a:t>Singh</a:t>
            </a:r>
            <a:r>
              <a:rPr lang="en-US" sz="4400" b="1" i="1" baseline="30000" dirty="0" smtClean="0"/>
              <a:t>1</a:t>
            </a:r>
            <a:r>
              <a:rPr lang="en-US" sz="4400" b="1" i="1" dirty="0" smtClean="0"/>
              <a:t>, </a:t>
            </a:r>
            <a:r>
              <a:rPr lang="en-US" sz="4400" b="1" i="1" dirty="0"/>
              <a:t>and  R. K. </a:t>
            </a:r>
            <a:r>
              <a:rPr lang="en-US" sz="4400" b="1" i="1" dirty="0" smtClean="0"/>
              <a:t>Madhura</a:t>
            </a:r>
            <a:r>
              <a:rPr lang="en-US" sz="4400" b="1" i="1" baseline="30000" dirty="0" smtClean="0"/>
              <a:t>1</a:t>
            </a:r>
            <a:endParaRPr lang="en-US" sz="4400" b="1" i="1" dirty="0"/>
          </a:p>
          <a:p>
            <a:pPr algn="ctr">
              <a:defRPr/>
            </a:pPr>
            <a:r>
              <a:rPr lang="en-US" sz="4400" b="1" i="1" dirty="0" smtClean="0"/>
              <a:t>1 Centre </a:t>
            </a:r>
            <a:r>
              <a:rPr lang="en-US" sz="4400" b="1" i="1" dirty="0"/>
              <a:t>for Climate Change Research (CCCR), Indian Institute of Tropical Meteorology, Pune, India. </a:t>
            </a:r>
            <a:endParaRPr lang="en-US" sz="4400" b="1" i="1" dirty="0" smtClean="0"/>
          </a:p>
          <a:p>
            <a:pPr algn="ctr">
              <a:defRPr/>
            </a:pPr>
            <a:r>
              <a:rPr lang="en-US" sz="4400" b="1" i="1" dirty="0" smtClean="0"/>
              <a:t>2 </a:t>
            </a:r>
            <a:r>
              <a:rPr lang="en-US" sz="4400" b="1" i="1" dirty="0" smtClean="0"/>
              <a:t> N</a:t>
            </a:r>
            <a:r>
              <a:rPr lang="en-IN" sz="4400" b="1" i="1" dirty="0" err="1" smtClean="0"/>
              <a:t>ational</a:t>
            </a:r>
            <a:r>
              <a:rPr lang="en-IN" sz="4400" b="1" i="1" dirty="0" smtClean="0"/>
              <a:t> </a:t>
            </a:r>
            <a:r>
              <a:rPr lang="en-IN" sz="4400" b="1" i="1" dirty="0" smtClean="0"/>
              <a:t>Data Centre, India Meteorological Department, </a:t>
            </a:r>
            <a:r>
              <a:rPr lang="en-IN" sz="4400" b="1" i="1" dirty="0" err="1" smtClean="0"/>
              <a:t>Pune</a:t>
            </a:r>
            <a:r>
              <a:rPr lang="en-IN" sz="4400" b="1" i="1" dirty="0" smtClean="0"/>
              <a:t>, India</a:t>
            </a:r>
            <a:r>
              <a:rPr lang="en-US" sz="4400" b="1" i="1" dirty="0"/>
              <a:t/>
            </a:r>
            <a:br>
              <a:rPr lang="en-US" sz="4400" b="1" i="1" dirty="0"/>
            </a:br>
            <a:endParaRPr lang="en-US" sz="4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337370" y="6272111"/>
            <a:ext cx="18473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grpSp>
        <p:nvGrpSpPr>
          <p:cNvPr id="60" name="Group 59"/>
          <p:cNvGrpSpPr/>
          <p:nvPr/>
        </p:nvGrpSpPr>
        <p:grpSpPr>
          <a:xfrm>
            <a:off x="71438" y="4986227"/>
            <a:ext cx="18696804" cy="14430476"/>
            <a:chOff x="71438" y="5700607"/>
            <a:chExt cx="18696804" cy="14430476"/>
          </a:xfrm>
        </p:grpSpPr>
        <p:sp>
          <p:nvSpPr>
            <p:cNvPr id="12" name="Rounded Rectangle 11"/>
            <p:cNvSpPr/>
            <p:nvPr/>
          </p:nvSpPr>
          <p:spPr>
            <a:xfrm>
              <a:off x="71438" y="6272111"/>
              <a:ext cx="18696804" cy="138589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4" name="Picture 13" descr="Figure2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6592" y="7573663"/>
              <a:ext cx="11520000" cy="6128000"/>
            </a:xfrm>
            <a:prstGeom prst="rect">
              <a:avLst/>
            </a:prstGeom>
          </p:spPr>
        </p:pic>
        <p:pic>
          <p:nvPicPr>
            <p:cNvPr id="15" name="Picture 14" descr="Figure3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0180" y="6915053"/>
              <a:ext cx="4553744" cy="12600000"/>
            </a:xfrm>
            <a:prstGeom prst="rect">
              <a:avLst/>
            </a:prstGeom>
          </p:spPr>
        </p:pic>
        <p:pic>
          <p:nvPicPr>
            <p:cNvPr id="16" name="Picture 15" descr="Figure4.t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6526" y="13987415"/>
              <a:ext cx="12420000" cy="53577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95286" y="8415251"/>
              <a:ext cx="2153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4000" dirty="0" smtClean="0"/>
                <a:t>Station </a:t>
              </a:r>
            </a:p>
            <a:p>
              <a:r>
                <a:rPr lang="en-IN" sz="4000" dirty="0" smtClean="0"/>
                <a:t>Locations</a:t>
              </a:r>
              <a:endParaRPr lang="en-IN" sz="4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09534" y="14630357"/>
              <a:ext cx="47041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4000" dirty="0" smtClean="0"/>
                <a:t>Temporal Distribution</a:t>
              </a:r>
              <a:endParaRPr lang="en-IN" sz="4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09006" y="8415251"/>
              <a:ext cx="27629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4000" dirty="0" smtClean="0"/>
                <a:t>Spatial</a:t>
              </a:r>
            </a:p>
            <a:p>
              <a:r>
                <a:rPr lang="en-IN" sz="4000" dirty="0" smtClean="0"/>
                <a:t> Distribution</a:t>
              </a:r>
              <a:endParaRPr lang="en-IN" sz="4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38096" y="5700607"/>
              <a:ext cx="4223849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sz="6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Fog Over IGP</a:t>
              </a:r>
              <a:endParaRPr lang="en-I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266592" y="18345133"/>
            <a:ext cx="3939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Source : IMD Data</a:t>
            </a:r>
            <a:endParaRPr lang="en-IN" sz="40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17339482" y="5200541"/>
            <a:ext cx="13414512" cy="13216030"/>
            <a:chOff x="17339482" y="5843483"/>
            <a:chExt cx="13414512" cy="13216030"/>
          </a:xfrm>
        </p:grpSpPr>
        <p:sp>
          <p:nvSpPr>
            <p:cNvPr id="22" name="Rounded Rectangle 21"/>
            <p:cNvSpPr/>
            <p:nvPr/>
          </p:nvSpPr>
          <p:spPr>
            <a:xfrm>
              <a:off x="19053994" y="6272111"/>
              <a:ext cx="11700000" cy="1278740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54390" y="5843483"/>
              <a:ext cx="597176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sz="6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Data and Methods</a:t>
              </a:r>
              <a:endParaRPr lang="en-I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214895" y="10009474"/>
              <a:ext cx="11006283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6000" dirty="0" smtClean="0"/>
                <a:t>“Widespread </a:t>
              </a:r>
              <a:r>
                <a:rPr lang="en-IN" sz="6000" dirty="0" smtClean="0">
                  <a:solidFill>
                    <a:srgbClr val="FF0000"/>
                  </a:solidFill>
                </a:rPr>
                <a:t>Fog</a:t>
              </a:r>
              <a:r>
                <a:rPr lang="en-IN" sz="6000" dirty="0" smtClean="0"/>
                <a:t>” Days </a:t>
              </a:r>
            </a:p>
            <a:p>
              <a:pPr marL="0" lvl="1">
                <a:buFont typeface="Wingdings" pitchFamily="2" charset="2"/>
                <a:buChar char="§"/>
              </a:pPr>
              <a:r>
                <a:rPr lang="e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or more IGP stations reporting fog conditions</a:t>
              </a:r>
            </a:p>
            <a:p>
              <a:pPr marL="0" lvl="1">
                <a:buFont typeface="Wingdings" pitchFamily="2" charset="2"/>
                <a:buChar char="§"/>
              </a:pPr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Surface Inversion: Area-averaged surface inversion </a:t>
              </a:r>
            </a:p>
            <a:p>
              <a:pPr marL="0" lvl="1"/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anomaly falling behind one standard deviation</a:t>
              </a:r>
            </a:p>
            <a:p>
              <a:pPr>
                <a:buFont typeface="Wingdings" pitchFamily="2" charset="2"/>
                <a:buChar char="§"/>
              </a:pPr>
              <a:endParaRPr lang="en-IN" sz="4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339746" y="13169406"/>
              <a:ext cx="8534388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6000" dirty="0" smtClean="0"/>
                <a:t>“</a:t>
              </a:r>
              <a:r>
                <a:rPr lang="en-IN" sz="6000" dirty="0" smtClean="0">
                  <a:solidFill>
                    <a:srgbClr val="FF0000"/>
                  </a:solidFill>
                </a:rPr>
                <a:t>No</a:t>
              </a:r>
              <a:r>
                <a:rPr lang="en-IN" sz="6000" dirty="0" smtClean="0"/>
                <a:t>” Fog Days </a:t>
              </a:r>
            </a:p>
            <a:p>
              <a:pPr>
                <a:buFont typeface="Wingdings" pitchFamily="2" charset="2"/>
                <a:buChar char="§"/>
              </a:pPr>
              <a:r>
                <a:rPr lang="e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single station reported fog</a:t>
              </a:r>
              <a:r>
                <a:rPr lang="en-IN" sz="4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</a:t>
              </a:r>
              <a:endParaRPr lang="e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buFont typeface="Wingdings" pitchFamily="2" charset="2"/>
                <a:buChar char="§"/>
              </a:pPr>
              <a:endParaRPr lang="en-IN" sz="4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360492" y="15054183"/>
              <a:ext cx="10909268" cy="286232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IN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105 widespread fog days and</a:t>
              </a:r>
            </a:p>
            <a:p>
              <a:r>
                <a:rPr lang="en-IN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108 no fog days are  considered </a:t>
              </a:r>
            </a:p>
            <a:p>
              <a:r>
                <a:rPr lang="en-IN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during the period 1979-2013</a:t>
              </a:r>
              <a:endParaRPr lang="en-I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339482" y="7200805"/>
              <a:ext cx="11942052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>
                <a:lnSpc>
                  <a:spcPct val="100000"/>
                </a:lnSpc>
              </a:pPr>
              <a:r>
                <a:rPr lang="en-US" sz="6000" dirty="0" smtClean="0">
                  <a:solidFill>
                    <a:srgbClr val="000000"/>
                  </a:solidFill>
                </a:rPr>
                <a:t>Data</a:t>
              </a:r>
            </a:p>
            <a:p>
              <a:pPr lvl="1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en-US" sz="4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Fog (visibility) observations (source: IMD)</a:t>
              </a:r>
              <a:endPara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1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en-US" sz="4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Reanalysis circulation products (ERA-Interim</a:t>
              </a:r>
              <a:r>
                <a:rPr lang="en-US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IN" sz="40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2924" y="19130951"/>
            <a:ext cx="17502310" cy="11572956"/>
            <a:chOff x="122924" y="20345397"/>
            <a:chExt cx="17502310" cy="11572956"/>
          </a:xfrm>
        </p:grpSpPr>
        <p:sp>
          <p:nvSpPr>
            <p:cNvPr id="30" name="Rounded Rectangle 29"/>
            <p:cNvSpPr/>
            <p:nvPr/>
          </p:nvSpPr>
          <p:spPr>
            <a:xfrm>
              <a:off x="122924" y="20916901"/>
              <a:ext cx="17502310" cy="110014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1" name="Picture 30" descr="Figure7a-7d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866" y="22202785"/>
              <a:ext cx="9135954" cy="785818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409204" y="20345397"/>
              <a:ext cx="10888494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Anomalous circulation composites</a:t>
              </a:r>
              <a:endParaRPr lang="en-IN" sz="6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15275" y="21345529"/>
              <a:ext cx="2136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4000" dirty="0" smtClean="0"/>
                <a:t>Fog  Days</a:t>
              </a:r>
              <a:endParaRPr lang="en-IN" sz="4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12038" y="21345529"/>
              <a:ext cx="28548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4000" dirty="0" smtClean="0"/>
                <a:t>No Fog  Days</a:t>
              </a:r>
              <a:endParaRPr lang="en-IN" sz="4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338558" y="21416967"/>
              <a:ext cx="6429420" cy="78581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4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Fog Days </a:t>
              </a:r>
              <a:endParaRPr lang="en-IN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IN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Mid-tropospheric large-scale </a:t>
              </a:r>
              <a:r>
                <a:rPr lang="en-IN" sz="4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anticyclonic</a:t>
              </a:r>
              <a:r>
                <a:rPr lang="en-IN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circulation over IGP</a:t>
              </a:r>
            </a:p>
            <a:p>
              <a:pPr>
                <a:buFont typeface="Arial" pitchFamily="34" charset="0"/>
                <a:buChar char="•"/>
              </a:pPr>
              <a:endParaRPr lang="en-IN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IN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500 </a:t>
              </a:r>
              <a:r>
                <a:rPr lang="en-IN" sz="40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hPa</a:t>
              </a:r>
              <a:r>
                <a:rPr lang="en-IN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height and SLP dipole </a:t>
              </a:r>
              <a:r>
                <a:rPr lang="en-IN" sz="4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structure across </a:t>
              </a:r>
              <a:r>
                <a:rPr lang="en-IN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the  Ural Mountains</a:t>
              </a:r>
            </a:p>
            <a:p>
              <a:pPr>
                <a:buFont typeface="Arial" pitchFamily="34" charset="0"/>
                <a:buChar char="•"/>
              </a:pPr>
              <a:endParaRPr lang="en-IN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IN" sz="4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High </a:t>
              </a:r>
              <a:r>
                <a:rPr lang="en-IN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pressure anomalies over the </a:t>
              </a:r>
              <a:r>
                <a:rPr lang="en-IN" sz="4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Arctic </a:t>
              </a:r>
              <a:r>
                <a:rPr lang="en-IN" sz="40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circle</a:t>
              </a:r>
              <a:endParaRPr lang="en-IN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695616" y="29809096"/>
              <a:ext cx="7572428" cy="13234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IN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Fog  day and No Fog Days display contrasting signals</a:t>
              </a:r>
              <a:endParaRPr lang="en-I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839548" y="18845199"/>
            <a:ext cx="12767450" cy="11358642"/>
            <a:chOff x="17839548" y="20345397"/>
            <a:chExt cx="12767450" cy="11358642"/>
          </a:xfrm>
        </p:grpSpPr>
        <p:sp>
          <p:nvSpPr>
            <p:cNvPr id="38" name="Rounded Rectangle 37"/>
            <p:cNvSpPr/>
            <p:nvPr/>
          </p:nvSpPr>
          <p:spPr>
            <a:xfrm>
              <a:off x="17839548" y="20774025"/>
              <a:ext cx="12767450" cy="1093001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839944" y="20345397"/>
              <a:ext cx="8310865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sz="6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Teleconnection Footprints</a:t>
              </a:r>
              <a:endParaRPr lang="en-I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" name="Picture 39" descr="Figure13.t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69100" y="22131347"/>
              <a:ext cx="6914248" cy="6577127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25126224" y="21988471"/>
              <a:ext cx="5286412" cy="842968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Arial" pitchFamily="34" charset="0"/>
                <a:buChar char="•"/>
              </a:pPr>
              <a:endParaRPr lang="en-IN" dirty="0" smtClean="0"/>
            </a:p>
            <a:p>
              <a:pPr>
                <a:buFont typeface="Arial" pitchFamily="34" charset="0"/>
                <a:buChar char="•"/>
              </a:pPr>
              <a:r>
                <a:rPr lang="e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Majority (60) fog days coincides with negative AO phase</a:t>
              </a:r>
            </a:p>
            <a:p>
              <a:endParaRPr lang="e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Opposite polarities of indices (67%  i.e.71)</a:t>
              </a:r>
            </a:p>
            <a:p>
              <a:endParaRPr lang="e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Most of the very severe cases show AO negative and EU positive signals</a:t>
              </a:r>
            </a:p>
            <a:p>
              <a:pPr>
                <a:buFont typeface="Arial" pitchFamily="34" charset="0"/>
                <a:buChar char="•"/>
              </a:pPr>
              <a:endParaRPr lang="e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endParaRPr lang="en-IN" sz="4000" dirty="0" smtClean="0">
                <a:latin typeface="Calibri" pitchFamily="34" charset="0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71438" y="31061097"/>
            <a:ext cx="21697200" cy="101297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TextBox 45"/>
          <p:cNvSpPr txBox="1"/>
          <p:nvPr/>
        </p:nvSpPr>
        <p:spPr>
          <a:xfrm>
            <a:off x="7981104" y="30703907"/>
            <a:ext cx="539500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Teleconnections</a:t>
            </a:r>
            <a:endParaRPr lang="en-I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" name="Picture 50" descr="scatter_200401.ep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5200" y="35906400"/>
            <a:ext cx="2886416" cy="288000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829172" y="31570781"/>
            <a:ext cx="20082210" cy="8905700"/>
            <a:chOff x="829172" y="32013841"/>
            <a:chExt cx="20082210" cy="8905700"/>
          </a:xfrm>
        </p:grpSpPr>
        <p:pic>
          <p:nvPicPr>
            <p:cNvPr id="47" name="Picture 46" descr="Figure19.t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9172" y="32013841"/>
              <a:ext cx="8437816" cy="7920000"/>
            </a:xfrm>
            <a:prstGeom prst="rect">
              <a:avLst/>
            </a:prstGeom>
          </p:spPr>
        </p:pic>
        <p:pic>
          <p:nvPicPr>
            <p:cNvPr id="48" name="Picture 47" descr="scatter_200401.eps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52933" y="33132799"/>
              <a:ext cx="2886417" cy="2880000"/>
            </a:xfrm>
            <a:prstGeom prst="rect">
              <a:avLst/>
            </a:prstGeom>
          </p:spPr>
        </p:pic>
        <p:pic>
          <p:nvPicPr>
            <p:cNvPr id="49" name="Picture 48" descr="scatter_200401.eps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024966" y="33134660"/>
              <a:ext cx="2886416" cy="2880000"/>
            </a:xfrm>
            <a:prstGeom prst="rect">
              <a:avLst/>
            </a:prstGeom>
          </p:spPr>
        </p:pic>
        <p:pic>
          <p:nvPicPr>
            <p:cNvPr id="50" name="Picture 49" descr="scatter_200401.eps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453200" y="36347509"/>
              <a:ext cx="2886416" cy="2880000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9409864" y="32790041"/>
              <a:ext cx="3786214" cy="81295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Arial" pitchFamily="34" charset="0"/>
                <a:buChar char="•"/>
              </a:pPr>
              <a:endParaRPr lang="en-IN" dirty="0" smtClean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When AO negative signal dominates , strength of EU is less significant</a:t>
              </a:r>
            </a:p>
            <a:p>
              <a:pPr marL="342900" indent="-342900">
                <a:buFont typeface="Wingdings" pitchFamily="2" charset="2"/>
                <a:buChar char="Ø"/>
              </a:pPr>
              <a:endParaRPr lang="e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For AO positive cases EU negative signal is essential</a:t>
              </a:r>
              <a:endParaRPr lang="en-IN" sz="4000" dirty="0" smtClean="0"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endParaRPr lang="en-IN" dirty="0" smtClean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434035" y="33990055"/>
              <a:ext cx="14055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000" dirty="0" smtClean="0"/>
                <a:t>Foggy</a:t>
              </a:r>
            </a:p>
            <a:p>
              <a:r>
                <a:rPr lang="en-IN" sz="4000" dirty="0" smtClean="0"/>
                <a:t>years</a:t>
              </a:r>
              <a:endParaRPr lang="en-IN" sz="40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482226" y="36990451"/>
              <a:ext cx="140551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000" dirty="0" smtClean="0"/>
                <a:t>Less</a:t>
              </a:r>
            </a:p>
            <a:p>
              <a:r>
                <a:rPr lang="en-IN" sz="4000" dirty="0" smtClean="0"/>
                <a:t>Foggy</a:t>
              </a:r>
            </a:p>
            <a:p>
              <a:r>
                <a:rPr lang="en-IN" sz="4000" dirty="0" smtClean="0"/>
                <a:t>years</a:t>
              </a:r>
              <a:endParaRPr lang="en-IN" sz="4000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1911514" y="30418155"/>
            <a:ext cx="8909798" cy="4708981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AO negative phase coupled with EU positive phase increases probability of widespread fog occurrence over the IGP region.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411580" y="36490385"/>
            <a:ext cx="75724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Reference – </a:t>
            </a:r>
          </a:p>
          <a:p>
            <a:r>
              <a:rPr lang="en-IN" sz="4000" dirty="0" err="1" smtClean="0"/>
              <a:t>Hingmire</a:t>
            </a:r>
            <a:r>
              <a:rPr lang="en-IN" sz="4000" dirty="0" smtClean="0"/>
              <a:t>, </a:t>
            </a:r>
            <a:r>
              <a:rPr lang="en-IN" sz="4000" dirty="0" err="1" smtClean="0"/>
              <a:t>Dipti</a:t>
            </a:r>
            <a:r>
              <a:rPr lang="en-IN" sz="4000" dirty="0" smtClean="0"/>
              <a:t>, et al. "Widespread fog over the Indo-</a:t>
            </a:r>
            <a:r>
              <a:rPr lang="en-IN" sz="4000" dirty="0" err="1" smtClean="0"/>
              <a:t>Gangetic</a:t>
            </a:r>
            <a:r>
              <a:rPr lang="en-IN" sz="4000" dirty="0" smtClean="0"/>
              <a:t> Plains and possible links to boreal winter teleconnections." </a:t>
            </a:r>
            <a:r>
              <a:rPr lang="en-IN" sz="4000" i="1" dirty="0" smtClean="0"/>
              <a:t>Climate dynamics</a:t>
            </a:r>
            <a:r>
              <a:rPr lang="en-IN" sz="4000" dirty="0" smtClean="0"/>
              <a:t> 52.9-10 (2019): 5477-5506.</a:t>
            </a:r>
            <a:endParaRPr lang="en-IN" sz="4000" dirty="0"/>
          </a:p>
        </p:txBody>
      </p:sp>
      <p:sp>
        <p:nvSpPr>
          <p:cNvPr id="54" name="TextBox 53"/>
          <p:cNvSpPr txBox="1"/>
          <p:nvPr/>
        </p:nvSpPr>
        <p:spPr>
          <a:xfrm>
            <a:off x="980180" y="28846519"/>
            <a:ext cx="8057270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dirty="0" smtClean="0">
                <a:solidFill>
                  <a:srgbClr val="000000"/>
                </a:solidFill>
              </a:rPr>
              <a:t>Anomalous composites of 500 </a:t>
            </a:r>
            <a:r>
              <a:rPr lang="en-IN" sz="2400" dirty="0" err="1" smtClean="0">
                <a:solidFill>
                  <a:srgbClr val="000000"/>
                </a:solidFill>
              </a:rPr>
              <a:t>hPa</a:t>
            </a:r>
            <a:r>
              <a:rPr lang="en-IN" sz="2400" dirty="0" smtClean="0">
                <a:solidFill>
                  <a:srgbClr val="000000"/>
                </a:solidFill>
              </a:rPr>
              <a:t> </a:t>
            </a:r>
            <a:r>
              <a:rPr lang="en-IN" sz="2400" dirty="0" err="1" smtClean="0">
                <a:solidFill>
                  <a:srgbClr val="000000"/>
                </a:solidFill>
              </a:rPr>
              <a:t>geopotential</a:t>
            </a:r>
            <a:r>
              <a:rPr lang="en-IN" sz="2400" dirty="0" smtClean="0">
                <a:solidFill>
                  <a:srgbClr val="000000"/>
                </a:solidFill>
              </a:rPr>
              <a:t> heights</a:t>
            </a:r>
          </a:p>
          <a:p>
            <a:pPr>
              <a:lnSpc>
                <a:spcPct val="100000"/>
              </a:lnSpc>
            </a:pPr>
            <a:r>
              <a:rPr lang="en-IN" sz="2400" dirty="0" smtClean="0">
                <a:solidFill>
                  <a:srgbClr val="000000"/>
                </a:solidFill>
              </a:rPr>
              <a:t> (shaded; units in meters) for (a) fog days and (b) no fog days</a:t>
            </a:r>
          </a:p>
          <a:p>
            <a:pPr>
              <a:lnSpc>
                <a:spcPct val="100000"/>
              </a:lnSpc>
            </a:pPr>
            <a:r>
              <a:rPr lang="en-IN" sz="2400" dirty="0" smtClean="0">
                <a:solidFill>
                  <a:srgbClr val="000000"/>
                </a:solidFill>
              </a:rPr>
              <a:t>Anomaly composites diagnosed for (c and d) SLP (shaded; </a:t>
            </a:r>
            <a:r>
              <a:rPr lang="en-IN" sz="2400" dirty="0" err="1" smtClean="0">
                <a:solidFill>
                  <a:srgbClr val="000000"/>
                </a:solidFill>
              </a:rPr>
              <a:t>hPa</a:t>
            </a:r>
            <a:r>
              <a:rPr lang="en-IN" sz="2400" dirty="0" smtClean="0">
                <a:solidFill>
                  <a:srgbClr val="000000"/>
                </a:solidFill>
              </a:rPr>
              <a:t>) </a:t>
            </a:r>
            <a:endParaRPr lang="en-IN" sz="2400" dirty="0" smtClean="0"/>
          </a:p>
          <a:p>
            <a:endParaRPr lang="en-IN" dirty="0"/>
          </a:p>
        </p:txBody>
      </p:sp>
      <p:sp>
        <p:nvSpPr>
          <p:cNvPr id="62" name="TextShape 2"/>
          <p:cNvSpPr txBox="1"/>
          <p:nvPr/>
        </p:nvSpPr>
        <p:spPr>
          <a:xfrm>
            <a:off x="17982424" y="27346321"/>
            <a:ext cx="7123880" cy="13428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Scatterplot</a:t>
            </a:r>
            <a:r>
              <a:rPr lang="en-US" sz="2400" dirty="0" smtClean="0">
                <a:latin typeface="Calibri" pitchFamily="34" charset="0"/>
              </a:rPr>
              <a:t> of AO and EU indices diagnosed during the fog days </a:t>
            </a:r>
            <a:endParaRPr sz="2400">
              <a:latin typeface="Calibri" pitchFamily="34" charset="0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13910458" y="39062153"/>
            <a:ext cx="7123880" cy="13428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Scatterplot</a:t>
            </a:r>
            <a:r>
              <a:rPr lang="en-US" sz="2400" dirty="0" smtClean="0">
                <a:latin typeface="Calibri" pitchFamily="34" charset="0"/>
              </a:rPr>
              <a:t> of AO and EU indices for more foggy years and less foggy years</a:t>
            </a:r>
            <a:endParaRPr sz="2400">
              <a:latin typeface="Calibri" pitchFamily="34" charset="0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837304" y="39633657"/>
            <a:ext cx="8501122" cy="16430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latin typeface="Calibri" pitchFamily="34" charset="0"/>
              </a:rPr>
              <a:t>Time series (Lag – 7 to Lag + 7) of mean teleconnection indices during the fog periods in association only with (a) AO negative, (b) EU positive, (c) AO positive, (d) EU negative signatures.</a:t>
            </a:r>
            <a:endParaRPr sz="2400">
              <a:latin typeface="Calibr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4410524" y="32561295"/>
            <a:ext cx="1030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>
                <a:latin typeface="Calibri" pitchFamily="34" charset="0"/>
              </a:rPr>
              <a:t>2004 January</a:t>
            </a:r>
            <a:endParaRPr lang="en-IN" sz="1200" b="1" dirty="0">
              <a:latin typeface="Calibri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911118" y="32562000"/>
            <a:ext cx="1030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>
                <a:latin typeface="Calibri" pitchFamily="34" charset="0"/>
              </a:rPr>
              <a:t>2016 January</a:t>
            </a:r>
            <a:endParaRPr lang="en-IN" sz="1200" b="1" dirty="0">
              <a:latin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8911118" y="35776005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>
                <a:latin typeface="Calibri" pitchFamily="34" charset="0"/>
              </a:rPr>
              <a:t>2018 December</a:t>
            </a:r>
            <a:endParaRPr lang="en-IN" sz="1200" b="1" dirty="0">
              <a:latin typeface="Calibri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4339086" y="35776005"/>
            <a:ext cx="1030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>
                <a:latin typeface="Calibri" pitchFamily="34" charset="0"/>
              </a:rPr>
              <a:t>1989 January</a:t>
            </a:r>
            <a:endParaRPr lang="en-IN" sz="1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437</Words>
  <Application>Microsoft Office PowerPoint</Application>
  <PresentationFormat>Custom</PresentationFormat>
  <Paragraphs>65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iitm</dc:creator>
  <cp:lastModifiedBy>iitm</cp:lastModifiedBy>
  <cp:revision>50</cp:revision>
  <dcterms:created xsi:type="dcterms:W3CDTF">2020-02-18T06:41:38Z</dcterms:created>
  <dcterms:modified xsi:type="dcterms:W3CDTF">2020-02-19T06:44:45Z</dcterms:modified>
</cp:coreProperties>
</file>